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3"/>
    <p:sldId id="1272" r:id="rId4"/>
    <p:sldId id="1273" r:id="rId5"/>
    <p:sldId id="1244" r:id="rId6"/>
    <p:sldId id="1249" r:id="rId7"/>
    <p:sldId id="1250" r:id="rId8"/>
    <p:sldId id="1257" r:id="rId9"/>
    <p:sldId id="1258" r:id="rId10"/>
    <p:sldId id="1259" r:id="rId11"/>
    <p:sldId id="1260" r:id="rId12"/>
    <p:sldId id="1274" r:id="rId13"/>
    <p:sldId id="1251" r:id="rId14"/>
    <p:sldId id="1252" r:id="rId15"/>
    <p:sldId id="1261" r:id="rId16"/>
    <p:sldId id="1275" r:id="rId17"/>
    <p:sldId id="1253" r:id="rId18"/>
    <p:sldId id="1254" r:id="rId19"/>
    <p:sldId id="1277" r:id="rId20"/>
    <p:sldId id="1262" r:id="rId21"/>
    <p:sldId id="1263" r:id="rId22"/>
    <p:sldId id="1264" r:id="rId23"/>
    <p:sldId id="1276" r:id="rId24"/>
    <p:sldId id="1255" r:id="rId25"/>
    <p:sldId id="1256" r:id="rId26"/>
    <p:sldId id="1265" r:id="rId27"/>
    <p:sldId id="1269" r:id="rId28"/>
    <p:sldId id="1270" r:id="rId29"/>
    <p:sldId id="1266" r:id="rId30"/>
    <p:sldId id="1278" r:id="rId31"/>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0B16"/>
    <a:srgbClr val="E320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02" d="100"/>
          <a:sy n="102" d="100"/>
        </p:scale>
        <p:origin x="126" y="390"/>
      </p:cViewPr>
      <p:guideLst>
        <p:guide orient="horz" pos="219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gs" Target="tags/tag17.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A94DB-D1C9-44E8-BFC9-31B41313D04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BC05B-87BC-416D-92CF-F0A99617A19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0D7B822-3CA3-4B93-ACE5-38C19A80BA0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04464D-3E60-411C-8A04-C199E57FE2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0D7B822-3CA3-4B93-ACE5-38C19A80BA0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04464D-3E60-411C-8A04-C199E57FE2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0D7B822-3CA3-4B93-ACE5-38C19A80BA0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04464D-3E60-411C-8A04-C199E57FE2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0D7B822-3CA3-4B93-ACE5-38C19A80BA0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04464D-3E60-411C-8A04-C199E57FE2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0D7B822-3CA3-4B93-ACE5-38C19A80BA0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04464D-3E60-411C-8A04-C199E57FE2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0D7B822-3CA3-4B93-ACE5-38C19A80BA04}"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04464D-3E60-411C-8A04-C199E57FE2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0D7B822-3CA3-4B93-ACE5-38C19A80BA04}"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D04464D-3E60-411C-8A04-C199E57FE2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0D7B822-3CA3-4B93-ACE5-38C19A80BA04}"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D04464D-3E60-411C-8A04-C199E57FE2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0D7B822-3CA3-4B93-ACE5-38C19A80BA04}"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D04464D-3E60-411C-8A04-C199E57FE2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0D7B822-3CA3-4B93-ACE5-38C19A80BA04}"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04464D-3E60-411C-8A04-C199E57FE2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0D7B822-3CA3-4B93-ACE5-38C19A80BA04}"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04464D-3E60-411C-8A04-C199E57FE2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12" cstate="hqprint">
            <a:extLst>
              <a:ext uri="{28A0092B-C50C-407E-A947-70E740481C1C}">
                <a14:useLocalDpi xmlns:a14="http://schemas.microsoft.com/office/drawing/2010/main" val="0"/>
              </a:ext>
            </a:extLst>
          </a:blip>
          <a:srcRect b="32037"/>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3.png"/><Relationship Id="rId11" Type="http://schemas.openxmlformats.org/officeDocument/2006/relationships/slideLayout" Target="../slideLayouts/slideLayout1.xml"/><Relationship Id="rId10" Type="http://schemas.openxmlformats.org/officeDocument/2006/relationships/image" Target="../media/image4.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3.png"/><Relationship Id="rId2" Type="http://schemas.openxmlformats.org/officeDocument/2006/relationships/image" Target="../media/image2.jpeg"/><Relationship Id="rId11" Type="http://schemas.openxmlformats.org/officeDocument/2006/relationships/slideLayout" Target="../slideLayouts/slideLayout1.xml"/><Relationship Id="rId10" Type="http://schemas.openxmlformats.org/officeDocument/2006/relationships/tags" Target="../tags/tag16.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tags" Target="../tags/tag8.xml"/><Relationship Id="rId2" Type="http://schemas.microsoft.com/office/2007/relationships/hdphoto" Target="../media/image7.wdp"/><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tags" Target="../tags/tag9.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2" name="组合 31"/>
          <p:cNvGrpSpPr/>
          <p:nvPr/>
        </p:nvGrpSpPr>
        <p:grpSpPr>
          <a:xfrm>
            <a:off x="3184929" y="3289618"/>
            <a:ext cx="6129813" cy="398780"/>
            <a:chOff x="1035774" y="3824484"/>
            <a:chExt cx="6129813" cy="398780"/>
          </a:xfrm>
        </p:grpSpPr>
        <p:grpSp>
          <p:nvGrpSpPr>
            <p:cNvPr id="47" name="组合 46"/>
            <p:cNvGrpSpPr/>
            <p:nvPr/>
          </p:nvGrpSpPr>
          <p:grpSpPr>
            <a:xfrm>
              <a:off x="1035774" y="3872319"/>
              <a:ext cx="6042498" cy="296759"/>
              <a:chOff x="1003116" y="4015812"/>
              <a:chExt cx="6042498" cy="296759"/>
            </a:xfrm>
          </p:grpSpPr>
          <p:pic>
            <p:nvPicPr>
              <p:cNvPr id="50" name="图片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221" y="4029233"/>
                <a:ext cx="785393" cy="283338"/>
              </a:xfrm>
              <a:prstGeom prst="rect">
                <a:avLst/>
              </a:prstGeom>
            </p:spPr>
          </p:pic>
          <p:pic>
            <p:nvPicPr>
              <p:cNvPr id="51" name="图片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03116" y="4015812"/>
                <a:ext cx="785393" cy="283338"/>
              </a:xfrm>
              <a:prstGeom prst="rect">
                <a:avLst/>
              </a:prstGeom>
            </p:spPr>
          </p:pic>
        </p:grpSp>
        <p:sp>
          <p:nvSpPr>
            <p:cNvPr id="48" name="文本框 47"/>
            <p:cNvSpPr txBox="1"/>
            <p:nvPr/>
          </p:nvSpPr>
          <p:spPr>
            <a:xfrm>
              <a:off x="1069587" y="3824484"/>
              <a:ext cx="6096000" cy="398780"/>
            </a:xfrm>
            <a:prstGeom prst="rect">
              <a:avLst/>
            </a:prstGeom>
            <a:noFill/>
          </p:spPr>
          <p:txBody>
            <a:bodyPr wrap="square">
              <a:spAutoFit/>
            </a:bodyPr>
            <a:lstStyle/>
            <a:p>
              <a:pPr algn="ctr"/>
              <a:r>
                <a:rPr lang="zh-CN" altLang="zh-CN" sz="2000" b="1" dirty="0">
                  <a:solidFill>
                    <a:schemeClr val="bg1"/>
                  </a:solidFill>
                  <a:effectLst>
                    <a:outerShdw blurRad="38100" dist="38100" dir="2700000" algn="tl">
                      <a:srgbClr val="000000">
                        <a:alpha val="43137"/>
                      </a:srgbClr>
                    </a:outerShdw>
                  </a:effectLst>
                  <a:latin typeface="字魂160号-檀宋" panose="00000500000000000000" pitchFamily="2" charset="-122"/>
                  <a:ea typeface="字魂160号-檀宋" panose="00000500000000000000" pitchFamily="2" charset="-122"/>
                  <a:cs typeface="思源宋体 CN SemiBold" panose="02020600000000000000" charset="-122"/>
                  <a:sym typeface="字魂160号-檀宋" panose="00000500000000000000" pitchFamily="2" charset="-122"/>
                </a:rPr>
                <a:t>热烈庆祝</a:t>
              </a:r>
              <a:r>
                <a:rPr lang="en-US" altLang="zh-CN" sz="2000" b="1" dirty="0">
                  <a:solidFill>
                    <a:schemeClr val="bg1"/>
                  </a:solidFill>
                  <a:effectLst>
                    <a:outerShdw blurRad="38100" dist="38100" dir="2700000" algn="tl">
                      <a:srgbClr val="000000">
                        <a:alpha val="43137"/>
                      </a:srgbClr>
                    </a:outerShdw>
                  </a:effectLst>
                  <a:latin typeface="字魂160号-檀宋" panose="00000500000000000000" pitchFamily="2" charset="-122"/>
                  <a:ea typeface="字魂160号-檀宋" panose="00000500000000000000" pitchFamily="2" charset="-122"/>
                  <a:cs typeface="思源宋体 CN SemiBold" panose="02020600000000000000" charset="-122"/>
                  <a:sym typeface="字魂160号-檀宋" panose="00000500000000000000" pitchFamily="2" charset="-122"/>
                </a:rPr>
                <a:t> </a:t>
              </a:r>
              <a:endParaRPr lang="en-US" altLang="zh-CN" sz="2000" b="1" dirty="0">
                <a:solidFill>
                  <a:schemeClr val="bg1"/>
                </a:solidFill>
                <a:effectLst>
                  <a:outerShdw blurRad="38100" dist="38100" dir="2700000" algn="tl">
                    <a:srgbClr val="000000">
                      <a:alpha val="43137"/>
                    </a:srgbClr>
                  </a:outerShdw>
                </a:effectLst>
                <a:latin typeface="字魂160号-檀宋" panose="00000500000000000000" pitchFamily="2" charset="-122"/>
                <a:ea typeface="字魂160号-檀宋" panose="00000500000000000000" pitchFamily="2" charset="-122"/>
                <a:cs typeface="思源宋体 CN SemiBold" panose="02020600000000000000" charset="-122"/>
                <a:sym typeface="字魂160号-檀宋" panose="00000500000000000000" pitchFamily="2" charset="-122"/>
              </a:endParaRPr>
            </a:p>
          </p:txBody>
        </p:sp>
      </p:grpSp>
      <p:grpSp>
        <p:nvGrpSpPr>
          <p:cNvPr id="52" name="组合 51"/>
          <p:cNvGrpSpPr/>
          <p:nvPr/>
        </p:nvGrpSpPr>
        <p:grpSpPr>
          <a:xfrm>
            <a:off x="4444891" y="3972623"/>
            <a:ext cx="4658996" cy="406123"/>
            <a:chOff x="7548153" y="6276354"/>
            <a:chExt cx="3566468" cy="310907"/>
          </a:xfrm>
        </p:grpSpPr>
        <p:grpSp>
          <p:nvGrpSpPr>
            <p:cNvPr id="53" name="PA-102216"/>
            <p:cNvGrpSpPr/>
            <p:nvPr>
              <p:custDataLst>
                <p:tags r:id="rId3"/>
              </p:custDataLst>
            </p:nvPr>
          </p:nvGrpSpPr>
          <p:grpSpPr>
            <a:xfrm>
              <a:off x="7548153" y="6276354"/>
              <a:ext cx="292463" cy="292463"/>
              <a:chOff x="819097" y="3535885"/>
              <a:chExt cx="219347" cy="219347"/>
            </a:xfrm>
          </p:grpSpPr>
          <p:sp>
            <p:nvSpPr>
              <p:cNvPr id="58" name="PA-椭圆 10"/>
              <p:cNvSpPr>
                <a:spLocks noChangeArrowheads="1"/>
              </p:cNvSpPr>
              <p:nvPr>
                <p:custDataLst>
                  <p:tags r:id="rId4"/>
                </p:custDataLst>
              </p:nvPr>
            </p:nvSpPr>
            <p:spPr bwMode="auto">
              <a:xfrm>
                <a:off x="819097" y="3535885"/>
                <a:ext cx="219347" cy="219347"/>
              </a:xfrm>
              <a:prstGeom prst="ellipse">
                <a:avLst/>
              </a:prstGeom>
              <a:noFill/>
              <a:ln>
                <a:solidFill>
                  <a:schemeClr val="bg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000" b="1" i="0" u="none" strike="noStrike" kern="0" cap="none" spc="0"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grpSp>
            <p:nvGrpSpPr>
              <p:cNvPr id="59" name="组合 58"/>
              <p:cNvGrpSpPr/>
              <p:nvPr/>
            </p:nvGrpSpPr>
            <p:grpSpPr>
              <a:xfrm>
                <a:off x="881915" y="3583766"/>
                <a:ext cx="100336" cy="114060"/>
                <a:chOff x="881915" y="3583766"/>
                <a:chExt cx="100336" cy="114060"/>
              </a:xfrm>
            </p:grpSpPr>
            <p:sp>
              <p:nvSpPr>
                <p:cNvPr id="60" name="PA-任意多边形 12"/>
                <p:cNvSpPr>
                  <a:spLocks noEditPoints="1"/>
                </p:cNvSpPr>
                <p:nvPr>
                  <p:custDataLst>
                    <p:tags r:id="rId5"/>
                  </p:custDataLst>
                </p:nvPr>
              </p:nvSpPr>
              <p:spPr bwMode="auto">
                <a:xfrm>
                  <a:off x="902039"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cap="flat" cmpd="sng" algn="ctr">
                  <a:noFill/>
                  <a:prstDash val="solid"/>
                  <a:miter lim="800000"/>
                </a:ln>
                <a:effectLst/>
              </p:spPr>
              <p:txBody>
                <a:bodyPr rot="0" spcFirstLastPara="0" vertOverflow="overflow" horzOverflow="overflow" vert="horz" wrap="square" lIns="121897" tIns="60948" rIns="121897" bIns="60948"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sp>
              <p:nvSpPr>
                <p:cNvPr id="61" name="PA-任意多边形 13"/>
                <p:cNvSpPr/>
                <p:nvPr>
                  <p:custDataLst>
                    <p:tags r:id="rId6"/>
                  </p:custDataLst>
                </p:nvPr>
              </p:nvSpPr>
              <p:spPr bwMode="auto">
                <a:xfrm>
                  <a:off x="881915"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cap="flat" cmpd="sng" algn="ctr">
                  <a:noFill/>
                  <a:prstDash val="solid"/>
                  <a:miter lim="800000"/>
                </a:ln>
                <a:effectLst/>
              </p:spPr>
              <p:txBody>
                <a:bodyPr rot="0" spcFirstLastPara="0" vertOverflow="overflow" horzOverflow="overflow" vert="horz" wrap="square" lIns="121897" tIns="60948" rIns="121897" bIns="60948"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grpSp>
        </p:grpSp>
        <p:sp>
          <p:nvSpPr>
            <p:cNvPr id="54" name="PA-102219"/>
            <p:cNvSpPr/>
            <p:nvPr>
              <p:custDataLst>
                <p:tags r:id="rId7"/>
              </p:custDataLst>
            </p:nvPr>
          </p:nvSpPr>
          <p:spPr>
            <a:xfrm>
              <a:off x="7826094" y="6293544"/>
              <a:ext cx="1808480" cy="25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normalizeH="0" baseline="0" noProof="0" dirty="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rPr>
                <a:t>汇报</a:t>
              </a:r>
              <a:r>
                <a:rPr kumimoji="0" lang="zh-CN" altLang="en-US" sz="1600" b="1" i="0" u="none" strike="noStrike" kern="0" cap="none"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rPr>
                <a:t>人</a:t>
              </a:r>
              <a:r>
                <a:rPr kumimoji="0" lang="zh-CN" altLang="en-US" sz="1600" b="1" i="0" u="none" strike="noStrike" kern="0" cap="none" normalizeH="0" baseline="0" noProof="0" smtClean="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rPr>
                <a:t>：</a:t>
              </a:r>
              <a:endParaRPr kumimoji="0" lang="zh-CN" altLang="en-US" sz="1600" b="1" i="0" u="none" strike="noStrike" kern="0" cap="none" normalizeH="0" baseline="0" noProof="0" dirty="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sp>
          <p:nvSpPr>
            <p:cNvPr id="55" name="PA-椭圆 10"/>
            <p:cNvSpPr>
              <a:spLocks noChangeArrowheads="1"/>
            </p:cNvSpPr>
            <p:nvPr>
              <p:custDataLst>
                <p:tags r:id="rId8"/>
              </p:custDataLst>
            </p:nvPr>
          </p:nvSpPr>
          <p:spPr bwMode="auto">
            <a:xfrm>
              <a:off x="9262901" y="6294798"/>
              <a:ext cx="292463" cy="292463"/>
            </a:xfrm>
            <a:prstGeom prst="ellipse">
              <a:avLst/>
            </a:prstGeom>
            <a:noFill/>
            <a:ln>
              <a:solidFill>
                <a:schemeClr val="bg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000" b="1" i="0" u="none" strike="noStrike" kern="0" cap="none" spc="0"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sp>
          <p:nvSpPr>
            <p:cNvPr id="56" name="PA-任意多边形 13"/>
            <p:cNvSpPr/>
            <p:nvPr/>
          </p:nvSpPr>
          <p:spPr bwMode="auto">
            <a:xfrm>
              <a:off x="9328163" y="6359938"/>
              <a:ext cx="162428" cy="162182"/>
            </a:xfrm>
            <a:custGeom>
              <a:avLst/>
              <a:gdLst>
                <a:gd name="connsiteX0" fmla="*/ 497263 w 607639"/>
                <a:gd name="connsiteY0" fmla="*/ 328623 h 606722"/>
                <a:gd name="connsiteX1" fmla="*/ 544974 w 607639"/>
                <a:gd name="connsiteY1" fmla="*/ 350843 h 606722"/>
                <a:gd name="connsiteX2" fmla="*/ 543639 w 607639"/>
                <a:gd name="connsiteY2" fmla="*/ 393860 h 606722"/>
                <a:gd name="connsiteX3" fmla="*/ 541324 w 607639"/>
                <a:gd name="connsiteY3" fmla="*/ 396170 h 606722"/>
                <a:gd name="connsiteX4" fmla="*/ 540612 w 607639"/>
                <a:gd name="connsiteY4" fmla="*/ 409591 h 606722"/>
                <a:gd name="connsiteX5" fmla="*/ 545241 w 607639"/>
                <a:gd name="connsiteY5" fmla="*/ 413679 h 606722"/>
                <a:gd name="connsiteX6" fmla="*/ 550938 w 607639"/>
                <a:gd name="connsiteY6" fmla="*/ 432077 h 606722"/>
                <a:gd name="connsiteX7" fmla="*/ 548178 w 607639"/>
                <a:gd name="connsiteY7" fmla="*/ 454119 h 606722"/>
                <a:gd name="connsiteX8" fmla="*/ 535538 w 607639"/>
                <a:gd name="connsiteY8" fmla="*/ 472161 h 606722"/>
                <a:gd name="connsiteX9" fmla="*/ 515688 w 607639"/>
                <a:gd name="connsiteY9" fmla="*/ 511356 h 606722"/>
                <a:gd name="connsiteX10" fmla="*/ 517291 w 607639"/>
                <a:gd name="connsiteY10" fmla="*/ 517667 h 606722"/>
                <a:gd name="connsiteX11" fmla="*/ 555299 w 607639"/>
                <a:gd name="connsiteY11" fmla="*/ 527177 h 606722"/>
                <a:gd name="connsiteX12" fmla="*/ 607639 w 607639"/>
                <a:gd name="connsiteY12" fmla="*/ 594013 h 606722"/>
                <a:gd name="connsiteX13" fmla="*/ 594910 w 607639"/>
                <a:gd name="connsiteY13" fmla="*/ 606722 h 606722"/>
                <a:gd name="connsiteX14" fmla="*/ 341757 w 607639"/>
                <a:gd name="connsiteY14" fmla="*/ 606722 h 606722"/>
                <a:gd name="connsiteX15" fmla="*/ 329117 w 607639"/>
                <a:gd name="connsiteY15" fmla="*/ 594013 h 606722"/>
                <a:gd name="connsiteX16" fmla="*/ 381368 w 607639"/>
                <a:gd name="connsiteY16" fmla="*/ 527177 h 606722"/>
                <a:gd name="connsiteX17" fmla="*/ 419376 w 607639"/>
                <a:gd name="connsiteY17" fmla="*/ 517667 h 606722"/>
                <a:gd name="connsiteX18" fmla="*/ 421246 w 607639"/>
                <a:gd name="connsiteY18" fmla="*/ 510290 h 606722"/>
                <a:gd name="connsiteX19" fmla="*/ 402553 w 607639"/>
                <a:gd name="connsiteY19" fmla="*/ 472517 h 606722"/>
                <a:gd name="connsiteX20" fmla="*/ 388489 w 607639"/>
                <a:gd name="connsiteY20" fmla="*/ 454030 h 606722"/>
                <a:gd name="connsiteX21" fmla="*/ 385729 w 607639"/>
                <a:gd name="connsiteY21" fmla="*/ 432077 h 606722"/>
                <a:gd name="connsiteX22" fmla="*/ 391515 w 607639"/>
                <a:gd name="connsiteY22" fmla="*/ 413502 h 606722"/>
                <a:gd name="connsiteX23" fmla="*/ 396589 w 607639"/>
                <a:gd name="connsiteY23" fmla="*/ 409236 h 606722"/>
                <a:gd name="connsiteX24" fmla="*/ 395165 w 607639"/>
                <a:gd name="connsiteY24" fmla="*/ 390660 h 606722"/>
                <a:gd name="connsiteX25" fmla="*/ 453379 w 607639"/>
                <a:gd name="connsiteY25" fmla="*/ 339644 h 606722"/>
                <a:gd name="connsiteX26" fmla="*/ 497263 w 607639"/>
                <a:gd name="connsiteY26" fmla="*/ 328623 h 606722"/>
                <a:gd name="connsiteX27" fmla="*/ 346615 w 607639"/>
                <a:gd name="connsiteY27" fmla="*/ 177945 h 606722"/>
                <a:gd name="connsiteX28" fmla="*/ 354451 w 607639"/>
                <a:gd name="connsiteY28" fmla="*/ 189587 h 606722"/>
                <a:gd name="connsiteX29" fmla="*/ 354451 w 607639"/>
                <a:gd name="connsiteY29" fmla="*/ 391861 h 606722"/>
                <a:gd name="connsiteX30" fmla="*/ 341807 w 607639"/>
                <a:gd name="connsiteY30" fmla="*/ 404481 h 606722"/>
                <a:gd name="connsiteX31" fmla="*/ 329074 w 607639"/>
                <a:gd name="connsiteY31" fmla="*/ 391861 h 606722"/>
                <a:gd name="connsiteX32" fmla="*/ 329074 w 607639"/>
                <a:gd name="connsiteY32" fmla="*/ 220159 h 606722"/>
                <a:gd name="connsiteX33" fmla="*/ 300136 w 607639"/>
                <a:gd name="connsiteY33" fmla="*/ 249132 h 606722"/>
                <a:gd name="connsiteX34" fmla="*/ 282149 w 607639"/>
                <a:gd name="connsiteY34" fmla="*/ 249132 h 606722"/>
                <a:gd name="connsiteX35" fmla="*/ 282149 w 607639"/>
                <a:gd name="connsiteY35" fmla="*/ 231268 h 606722"/>
                <a:gd name="connsiteX36" fmla="*/ 332814 w 607639"/>
                <a:gd name="connsiteY36" fmla="*/ 180700 h 606722"/>
                <a:gd name="connsiteX37" fmla="*/ 346615 w 607639"/>
                <a:gd name="connsiteY37" fmla="*/ 177945 h 606722"/>
                <a:gd name="connsiteX38" fmla="*/ 189856 w 607639"/>
                <a:gd name="connsiteY38" fmla="*/ 176978 h 606722"/>
                <a:gd name="connsiteX39" fmla="*/ 253118 w 607639"/>
                <a:gd name="connsiteY39" fmla="*/ 240163 h 606722"/>
                <a:gd name="connsiteX40" fmla="*/ 227849 w 607639"/>
                <a:gd name="connsiteY40" fmla="*/ 290729 h 606722"/>
                <a:gd name="connsiteX41" fmla="*/ 253118 w 607639"/>
                <a:gd name="connsiteY41" fmla="*/ 341296 h 606722"/>
                <a:gd name="connsiteX42" fmla="*/ 189856 w 607639"/>
                <a:gd name="connsiteY42" fmla="*/ 404481 h 606722"/>
                <a:gd name="connsiteX43" fmla="*/ 126594 w 607639"/>
                <a:gd name="connsiteY43" fmla="*/ 341296 h 606722"/>
                <a:gd name="connsiteX44" fmla="*/ 139229 w 607639"/>
                <a:gd name="connsiteY44" fmla="*/ 328677 h 606722"/>
                <a:gd name="connsiteX45" fmla="*/ 151952 w 607639"/>
                <a:gd name="connsiteY45" fmla="*/ 341296 h 606722"/>
                <a:gd name="connsiteX46" fmla="*/ 189856 w 607639"/>
                <a:gd name="connsiteY46" fmla="*/ 379243 h 606722"/>
                <a:gd name="connsiteX47" fmla="*/ 227849 w 607639"/>
                <a:gd name="connsiteY47" fmla="*/ 341296 h 606722"/>
                <a:gd name="connsiteX48" fmla="*/ 189856 w 607639"/>
                <a:gd name="connsiteY48" fmla="*/ 303349 h 606722"/>
                <a:gd name="connsiteX49" fmla="*/ 164587 w 607639"/>
                <a:gd name="connsiteY49" fmla="*/ 303349 h 606722"/>
                <a:gd name="connsiteX50" fmla="*/ 151952 w 607639"/>
                <a:gd name="connsiteY50" fmla="*/ 290729 h 606722"/>
                <a:gd name="connsiteX51" fmla="*/ 164587 w 607639"/>
                <a:gd name="connsiteY51" fmla="*/ 278110 h 606722"/>
                <a:gd name="connsiteX52" fmla="*/ 189856 w 607639"/>
                <a:gd name="connsiteY52" fmla="*/ 278110 h 606722"/>
                <a:gd name="connsiteX53" fmla="*/ 227849 w 607639"/>
                <a:gd name="connsiteY53" fmla="*/ 240163 h 606722"/>
                <a:gd name="connsiteX54" fmla="*/ 189856 w 607639"/>
                <a:gd name="connsiteY54" fmla="*/ 202305 h 606722"/>
                <a:gd name="connsiteX55" fmla="*/ 151952 w 607639"/>
                <a:gd name="connsiteY55" fmla="*/ 240163 h 606722"/>
                <a:gd name="connsiteX56" fmla="*/ 139229 w 607639"/>
                <a:gd name="connsiteY56" fmla="*/ 252782 h 606722"/>
                <a:gd name="connsiteX57" fmla="*/ 126594 w 607639"/>
                <a:gd name="connsiteY57" fmla="*/ 240163 h 606722"/>
                <a:gd name="connsiteX58" fmla="*/ 189856 w 607639"/>
                <a:gd name="connsiteY58" fmla="*/ 176978 h 606722"/>
                <a:gd name="connsiteX59" fmla="*/ 139201 w 607639"/>
                <a:gd name="connsiteY59" fmla="*/ 0 h 606722"/>
                <a:gd name="connsiteX60" fmla="*/ 151929 w 607639"/>
                <a:gd name="connsiteY60" fmla="*/ 12620 h 606722"/>
                <a:gd name="connsiteX61" fmla="*/ 151929 w 607639"/>
                <a:gd name="connsiteY61" fmla="*/ 63188 h 606722"/>
                <a:gd name="connsiteX62" fmla="*/ 164567 w 607639"/>
                <a:gd name="connsiteY62" fmla="*/ 75808 h 606722"/>
                <a:gd name="connsiteX63" fmla="*/ 177206 w 607639"/>
                <a:gd name="connsiteY63" fmla="*/ 63188 h 606722"/>
                <a:gd name="connsiteX64" fmla="*/ 177206 w 607639"/>
                <a:gd name="connsiteY64" fmla="*/ 25240 h 606722"/>
                <a:gd name="connsiteX65" fmla="*/ 329134 w 607639"/>
                <a:gd name="connsiteY65" fmla="*/ 25240 h 606722"/>
                <a:gd name="connsiteX66" fmla="*/ 329134 w 607639"/>
                <a:gd name="connsiteY66" fmla="*/ 12620 h 606722"/>
                <a:gd name="connsiteX67" fmla="*/ 341773 w 607639"/>
                <a:gd name="connsiteY67" fmla="*/ 0 h 606722"/>
                <a:gd name="connsiteX68" fmla="*/ 354411 w 607639"/>
                <a:gd name="connsiteY68" fmla="*/ 12620 h 606722"/>
                <a:gd name="connsiteX69" fmla="*/ 354411 w 607639"/>
                <a:gd name="connsiteY69" fmla="*/ 63188 h 606722"/>
                <a:gd name="connsiteX70" fmla="*/ 367050 w 607639"/>
                <a:gd name="connsiteY70" fmla="*/ 75808 h 606722"/>
                <a:gd name="connsiteX71" fmla="*/ 379777 w 607639"/>
                <a:gd name="connsiteY71" fmla="*/ 63188 h 606722"/>
                <a:gd name="connsiteX72" fmla="*/ 379777 w 607639"/>
                <a:gd name="connsiteY72" fmla="*/ 25240 h 606722"/>
                <a:gd name="connsiteX73" fmla="*/ 392416 w 607639"/>
                <a:gd name="connsiteY73" fmla="*/ 25240 h 606722"/>
                <a:gd name="connsiteX74" fmla="*/ 480974 w 607639"/>
                <a:gd name="connsiteY74" fmla="*/ 113757 h 606722"/>
                <a:gd name="connsiteX75" fmla="*/ 480974 w 607639"/>
                <a:gd name="connsiteY75" fmla="*/ 290703 h 606722"/>
                <a:gd name="connsiteX76" fmla="*/ 468336 w 607639"/>
                <a:gd name="connsiteY76" fmla="*/ 303323 h 606722"/>
                <a:gd name="connsiteX77" fmla="*/ 455697 w 607639"/>
                <a:gd name="connsiteY77" fmla="*/ 290703 h 606722"/>
                <a:gd name="connsiteX78" fmla="*/ 455697 w 607639"/>
                <a:gd name="connsiteY78" fmla="*/ 126377 h 606722"/>
                <a:gd name="connsiteX79" fmla="*/ 25277 w 607639"/>
                <a:gd name="connsiteY79" fmla="*/ 126377 h 606722"/>
                <a:gd name="connsiteX80" fmla="*/ 25277 w 607639"/>
                <a:gd name="connsiteY80" fmla="*/ 391841 h 606722"/>
                <a:gd name="connsiteX81" fmla="*/ 88647 w 607639"/>
                <a:gd name="connsiteY81" fmla="*/ 455029 h 606722"/>
                <a:gd name="connsiteX82" fmla="*/ 341773 w 607639"/>
                <a:gd name="connsiteY82" fmla="*/ 455029 h 606722"/>
                <a:gd name="connsiteX83" fmla="*/ 354411 w 607639"/>
                <a:gd name="connsiteY83" fmla="*/ 467649 h 606722"/>
                <a:gd name="connsiteX84" fmla="*/ 341773 w 607639"/>
                <a:gd name="connsiteY84" fmla="*/ 480269 h 606722"/>
                <a:gd name="connsiteX85" fmla="*/ 88647 w 607639"/>
                <a:gd name="connsiteY85" fmla="*/ 480269 h 606722"/>
                <a:gd name="connsiteX86" fmla="*/ 0 w 607639"/>
                <a:gd name="connsiteY86" fmla="*/ 391841 h 606722"/>
                <a:gd name="connsiteX87" fmla="*/ 0 w 607639"/>
                <a:gd name="connsiteY87" fmla="*/ 113757 h 606722"/>
                <a:gd name="connsiteX88" fmla="*/ 88647 w 607639"/>
                <a:gd name="connsiteY88" fmla="*/ 25240 h 606722"/>
                <a:gd name="connsiteX89" fmla="*/ 126563 w 607639"/>
                <a:gd name="connsiteY89" fmla="*/ 25240 h 606722"/>
                <a:gd name="connsiteX90" fmla="*/ 126563 w 607639"/>
                <a:gd name="connsiteY90" fmla="*/ 12620 h 606722"/>
                <a:gd name="connsiteX91" fmla="*/ 139201 w 607639"/>
                <a:gd name="connsiteY9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7639" h="606722">
                  <a:moveTo>
                    <a:pt x="497263" y="328623"/>
                  </a:moveTo>
                  <a:cubicBezTo>
                    <a:pt x="524679" y="328623"/>
                    <a:pt x="538298" y="340711"/>
                    <a:pt x="544974" y="350843"/>
                  </a:cubicBezTo>
                  <a:cubicBezTo>
                    <a:pt x="558949" y="372173"/>
                    <a:pt x="550137" y="386927"/>
                    <a:pt x="543639" y="393860"/>
                  </a:cubicBezTo>
                  <a:lnTo>
                    <a:pt x="541324" y="396170"/>
                  </a:lnTo>
                  <a:lnTo>
                    <a:pt x="540612" y="409591"/>
                  </a:lnTo>
                  <a:cubicBezTo>
                    <a:pt x="542303" y="410746"/>
                    <a:pt x="543906" y="412080"/>
                    <a:pt x="545241" y="413679"/>
                  </a:cubicBezTo>
                  <a:cubicBezTo>
                    <a:pt x="549692" y="418745"/>
                    <a:pt x="551739" y="425411"/>
                    <a:pt x="550938" y="432077"/>
                  </a:cubicBezTo>
                  <a:lnTo>
                    <a:pt x="548178" y="454119"/>
                  </a:lnTo>
                  <a:cubicBezTo>
                    <a:pt x="547199" y="462029"/>
                    <a:pt x="542303" y="468695"/>
                    <a:pt x="535538" y="472161"/>
                  </a:cubicBezTo>
                  <a:cubicBezTo>
                    <a:pt x="532601" y="486559"/>
                    <a:pt x="525569" y="500424"/>
                    <a:pt x="515688" y="511356"/>
                  </a:cubicBezTo>
                  <a:lnTo>
                    <a:pt x="517291" y="517667"/>
                  </a:lnTo>
                  <a:lnTo>
                    <a:pt x="555299" y="527177"/>
                  </a:lnTo>
                  <a:cubicBezTo>
                    <a:pt x="586098" y="534820"/>
                    <a:pt x="607639" y="562372"/>
                    <a:pt x="607639" y="594013"/>
                  </a:cubicBezTo>
                  <a:cubicBezTo>
                    <a:pt x="607639" y="601034"/>
                    <a:pt x="601942" y="606722"/>
                    <a:pt x="594910" y="606722"/>
                  </a:cubicBezTo>
                  <a:lnTo>
                    <a:pt x="341757" y="606722"/>
                  </a:lnTo>
                  <a:cubicBezTo>
                    <a:pt x="334814" y="606722"/>
                    <a:pt x="329117" y="601034"/>
                    <a:pt x="329117" y="594013"/>
                  </a:cubicBezTo>
                  <a:cubicBezTo>
                    <a:pt x="329117" y="562372"/>
                    <a:pt x="350569" y="534820"/>
                    <a:pt x="381368" y="527177"/>
                  </a:cubicBezTo>
                  <a:lnTo>
                    <a:pt x="419376" y="517667"/>
                  </a:lnTo>
                  <a:lnTo>
                    <a:pt x="421246" y="510290"/>
                  </a:lnTo>
                  <a:cubicBezTo>
                    <a:pt x="411988" y="499624"/>
                    <a:pt x="405401" y="486293"/>
                    <a:pt x="402553" y="472517"/>
                  </a:cubicBezTo>
                  <a:cubicBezTo>
                    <a:pt x="394809" y="469139"/>
                    <a:pt x="389557" y="462296"/>
                    <a:pt x="388489" y="454030"/>
                  </a:cubicBezTo>
                  <a:lnTo>
                    <a:pt x="385729" y="432077"/>
                  </a:lnTo>
                  <a:cubicBezTo>
                    <a:pt x="384928" y="425411"/>
                    <a:pt x="387065" y="418568"/>
                    <a:pt x="391515" y="413502"/>
                  </a:cubicBezTo>
                  <a:cubicBezTo>
                    <a:pt x="393028" y="411813"/>
                    <a:pt x="394720" y="410391"/>
                    <a:pt x="396589" y="409236"/>
                  </a:cubicBezTo>
                  <a:cubicBezTo>
                    <a:pt x="395877" y="402659"/>
                    <a:pt x="395165" y="394837"/>
                    <a:pt x="395165" y="390660"/>
                  </a:cubicBezTo>
                  <a:cubicBezTo>
                    <a:pt x="395165" y="369507"/>
                    <a:pt x="401218" y="341511"/>
                    <a:pt x="453379" y="339644"/>
                  </a:cubicBezTo>
                  <a:cubicBezTo>
                    <a:pt x="471004" y="328623"/>
                    <a:pt x="489252" y="328623"/>
                    <a:pt x="497263" y="328623"/>
                  </a:cubicBezTo>
                  <a:close/>
                  <a:moveTo>
                    <a:pt x="346615" y="177945"/>
                  </a:moveTo>
                  <a:cubicBezTo>
                    <a:pt x="351424" y="179900"/>
                    <a:pt x="354451" y="184522"/>
                    <a:pt x="354451" y="189587"/>
                  </a:cubicBezTo>
                  <a:lnTo>
                    <a:pt x="354451" y="391861"/>
                  </a:lnTo>
                  <a:cubicBezTo>
                    <a:pt x="354451" y="398793"/>
                    <a:pt x="348841" y="404481"/>
                    <a:pt x="341807" y="404481"/>
                  </a:cubicBezTo>
                  <a:cubicBezTo>
                    <a:pt x="334773" y="404481"/>
                    <a:pt x="329163" y="398793"/>
                    <a:pt x="329074" y="391861"/>
                  </a:cubicBezTo>
                  <a:lnTo>
                    <a:pt x="329074" y="220159"/>
                  </a:lnTo>
                  <a:lnTo>
                    <a:pt x="300136" y="249132"/>
                  </a:lnTo>
                  <a:cubicBezTo>
                    <a:pt x="295149" y="254020"/>
                    <a:pt x="287136" y="254020"/>
                    <a:pt x="282149" y="249132"/>
                  </a:cubicBezTo>
                  <a:cubicBezTo>
                    <a:pt x="277252" y="244155"/>
                    <a:pt x="277252" y="236156"/>
                    <a:pt x="282149" y="231268"/>
                  </a:cubicBezTo>
                  <a:lnTo>
                    <a:pt x="332814" y="180700"/>
                  </a:lnTo>
                  <a:cubicBezTo>
                    <a:pt x="336465" y="177056"/>
                    <a:pt x="341896" y="175990"/>
                    <a:pt x="346615" y="177945"/>
                  </a:cubicBezTo>
                  <a:close/>
                  <a:moveTo>
                    <a:pt x="189856" y="176978"/>
                  </a:moveTo>
                  <a:cubicBezTo>
                    <a:pt x="224735" y="176978"/>
                    <a:pt x="253118" y="205327"/>
                    <a:pt x="253118" y="240163"/>
                  </a:cubicBezTo>
                  <a:cubicBezTo>
                    <a:pt x="253118" y="260781"/>
                    <a:pt x="243153" y="279176"/>
                    <a:pt x="227849" y="290729"/>
                  </a:cubicBezTo>
                  <a:cubicBezTo>
                    <a:pt x="243153" y="302282"/>
                    <a:pt x="253118" y="320678"/>
                    <a:pt x="253118" y="341296"/>
                  </a:cubicBezTo>
                  <a:cubicBezTo>
                    <a:pt x="253118" y="376132"/>
                    <a:pt x="224735" y="404481"/>
                    <a:pt x="189856" y="404481"/>
                  </a:cubicBezTo>
                  <a:cubicBezTo>
                    <a:pt x="154977" y="404481"/>
                    <a:pt x="126594" y="376132"/>
                    <a:pt x="126594" y="341296"/>
                  </a:cubicBezTo>
                  <a:cubicBezTo>
                    <a:pt x="126594" y="334275"/>
                    <a:pt x="132289" y="328677"/>
                    <a:pt x="139229" y="328677"/>
                  </a:cubicBezTo>
                  <a:cubicBezTo>
                    <a:pt x="146258" y="328677"/>
                    <a:pt x="151952" y="334275"/>
                    <a:pt x="151952" y="341296"/>
                  </a:cubicBezTo>
                  <a:cubicBezTo>
                    <a:pt x="151952" y="362180"/>
                    <a:pt x="168947" y="379243"/>
                    <a:pt x="189856" y="379243"/>
                  </a:cubicBezTo>
                  <a:cubicBezTo>
                    <a:pt x="210854" y="379243"/>
                    <a:pt x="227849" y="362180"/>
                    <a:pt x="227849" y="341296"/>
                  </a:cubicBezTo>
                  <a:cubicBezTo>
                    <a:pt x="227849" y="320411"/>
                    <a:pt x="210854" y="303349"/>
                    <a:pt x="189856" y="303349"/>
                  </a:cubicBezTo>
                  <a:lnTo>
                    <a:pt x="164587" y="303349"/>
                  </a:lnTo>
                  <a:cubicBezTo>
                    <a:pt x="157558" y="303349"/>
                    <a:pt x="151952" y="297750"/>
                    <a:pt x="151952" y="290729"/>
                  </a:cubicBezTo>
                  <a:cubicBezTo>
                    <a:pt x="151952" y="283798"/>
                    <a:pt x="157558" y="278110"/>
                    <a:pt x="164587" y="278110"/>
                  </a:cubicBezTo>
                  <a:lnTo>
                    <a:pt x="189856" y="278110"/>
                  </a:lnTo>
                  <a:cubicBezTo>
                    <a:pt x="210854" y="278110"/>
                    <a:pt x="227849" y="261047"/>
                    <a:pt x="227849" y="240163"/>
                  </a:cubicBezTo>
                  <a:cubicBezTo>
                    <a:pt x="227849" y="219279"/>
                    <a:pt x="210854" y="202305"/>
                    <a:pt x="189856" y="202305"/>
                  </a:cubicBezTo>
                  <a:cubicBezTo>
                    <a:pt x="168947" y="202305"/>
                    <a:pt x="151952" y="219279"/>
                    <a:pt x="151952" y="240163"/>
                  </a:cubicBezTo>
                  <a:cubicBezTo>
                    <a:pt x="151952" y="247184"/>
                    <a:pt x="146258" y="252782"/>
                    <a:pt x="139229" y="252782"/>
                  </a:cubicBezTo>
                  <a:cubicBezTo>
                    <a:pt x="132289" y="252782"/>
                    <a:pt x="126594" y="247184"/>
                    <a:pt x="126594" y="240163"/>
                  </a:cubicBezTo>
                  <a:cubicBezTo>
                    <a:pt x="126594" y="205327"/>
                    <a:pt x="154977" y="176978"/>
                    <a:pt x="189856" y="176978"/>
                  </a:cubicBezTo>
                  <a:close/>
                  <a:moveTo>
                    <a:pt x="139201" y="0"/>
                  </a:moveTo>
                  <a:cubicBezTo>
                    <a:pt x="146232" y="0"/>
                    <a:pt x="151929" y="5688"/>
                    <a:pt x="151929" y="12620"/>
                  </a:cubicBezTo>
                  <a:lnTo>
                    <a:pt x="151929" y="63188"/>
                  </a:lnTo>
                  <a:cubicBezTo>
                    <a:pt x="151929" y="70209"/>
                    <a:pt x="157536" y="75808"/>
                    <a:pt x="164567" y="75808"/>
                  </a:cubicBezTo>
                  <a:cubicBezTo>
                    <a:pt x="171509" y="75808"/>
                    <a:pt x="177206" y="70209"/>
                    <a:pt x="177206" y="63188"/>
                  </a:cubicBezTo>
                  <a:lnTo>
                    <a:pt x="177206" y="25240"/>
                  </a:lnTo>
                  <a:lnTo>
                    <a:pt x="329134" y="25240"/>
                  </a:lnTo>
                  <a:lnTo>
                    <a:pt x="329134" y="12620"/>
                  </a:lnTo>
                  <a:cubicBezTo>
                    <a:pt x="329134" y="5688"/>
                    <a:pt x="334742" y="0"/>
                    <a:pt x="341773" y="0"/>
                  </a:cubicBezTo>
                  <a:cubicBezTo>
                    <a:pt x="348804" y="0"/>
                    <a:pt x="354411" y="5688"/>
                    <a:pt x="354411" y="12620"/>
                  </a:cubicBezTo>
                  <a:lnTo>
                    <a:pt x="354411" y="63188"/>
                  </a:lnTo>
                  <a:cubicBezTo>
                    <a:pt x="354411" y="70209"/>
                    <a:pt x="360107" y="75808"/>
                    <a:pt x="367050" y="75808"/>
                  </a:cubicBezTo>
                  <a:cubicBezTo>
                    <a:pt x="374081" y="75808"/>
                    <a:pt x="379777" y="70209"/>
                    <a:pt x="379777" y="63188"/>
                  </a:cubicBezTo>
                  <a:lnTo>
                    <a:pt x="379777" y="25240"/>
                  </a:lnTo>
                  <a:lnTo>
                    <a:pt x="392416" y="25240"/>
                  </a:lnTo>
                  <a:cubicBezTo>
                    <a:pt x="441279" y="25240"/>
                    <a:pt x="480974" y="64966"/>
                    <a:pt x="480974" y="113757"/>
                  </a:cubicBezTo>
                  <a:lnTo>
                    <a:pt x="480974" y="290703"/>
                  </a:lnTo>
                  <a:cubicBezTo>
                    <a:pt x="480974" y="297724"/>
                    <a:pt x="475367" y="303323"/>
                    <a:pt x="468336" y="303323"/>
                  </a:cubicBezTo>
                  <a:cubicBezTo>
                    <a:pt x="461393" y="303323"/>
                    <a:pt x="455697" y="297724"/>
                    <a:pt x="455697" y="290703"/>
                  </a:cubicBezTo>
                  <a:lnTo>
                    <a:pt x="455697" y="126377"/>
                  </a:lnTo>
                  <a:lnTo>
                    <a:pt x="25277" y="126377"/>
                  </a:lnTo>
                  <a:lnTo>
                    <a:pt x="25277" y="391841"/>
                  </a:lnTo>
                  <a:cubicBezTo>
                    <a:pt x="25277" y="426679"/>
                    <a:pt x="53758" y="455029"/>
                    <a:pt x="88647" y="455029"/>
                  </a:cubicBezTo>
                  <a:lnTo>
                    <a:pt x="341773" y="455029"/>
                  </a:lnTo>
                  <a:cubicBezTo>
                    <a:pt x="348804" y="455029"/>
                    <a:pt x="354411" y="460717"/>
                    <a:pt x="354411" y="467649"/>
                  </a:cubicBezTo>
                  <a:cubicBezTo>
                    <a:pt x="354411" y="474670"/>
                    <a:pt x="348804" y="480269"/>
                    <a:pt x="341773" y="480269"/>
                  </a:cubicBezTo>
                  <a:lnTo>
                    <a:pt x="88647" y="480269"/>
                  </a:lnTo>
                  <a:cubicBezTo>
                    <a:pt x="39785" y="480269"/>
                    <a:pt x="0" y="440632"/>
                    <a:pt x="0" y="391841"/>
                  </a:cubicBezTo>
                  <a:lnTo>
                    <a:pt x="0" y="113757"/>
                  </a:lnTo>
                  <a:cubicBezTo>
                    <a:pt x="0" y="64966"/>
                    <a:pt x="39785" y="25240"/>
                    <a:pt x="88647" y="25240"/>
                  </a:cubicBezTo>
                  <a:lnTo>
                    <a:pt x="126563" y="25240"/>
                  </a:lnTo>
                  <a:lnTo>
                    <a:pt x="126563" y="12620"/>
                  </a:lnTo>
                  <a:cubicBezTo>
                    <a:pt x="126563" y="5688"/>
                    <a:pt x="132259" y="0"/>
                    <a:pt x="139201" y="0"/>
                  </a:cubicBezTo>
                  <a:close/>
                </a:path>
              </a:pathLst>
            </a:custGeom>
            <a:solidFill>
              <a:schemeClr val="bg1"/>
            </a:solidFill>
            <a:ln w="9525" cap="flat" cmpd="sng" algn="ctr">
              <a:noFill/>
              <a:prstDash val="solid"/>
              <a:miter lim="800000"/>
            </a:ln>
            <a:effectLst/>
          </p:spPr>
          <p:txBody>
            <a:bodyPr rot="0" spcFirstLastPara="0" vert="horz" wrap="square" lIns="121897" tIns="60948" rIns="121897" bIns="6094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sp>
          <p:nvSpPr>
            <p:cNvPr id="57" name="PA-102219"/>
            <p:cNvSpPr/>
            <p:nvPr>
              <p:custDataLst>
                <p:tags r:id="rId9"/>
              </p:custDataLst>
            </p:nvPr>
          </p:nvSpPr>
          <p:spPr>
            <a:xfrm>
              <a:off x="9555035" y="6311809"/>
              <a:ext cx="1559586" cy="258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a:defRPr/>
              </a:pPr>
              <a:r>
                <a:rPr lang="zh-CN" altLang="en-US" sz="1600" b="1" kern="0" dirty="0">
                  <a:solidFill>
                    <a:schemeClr val="bg1"/>
                  </a:solidFill>
                  <a:latin typeface="字魂160号-檀宋" panose="00000500000000000000" pitchFamily="2" charset="-122"/>
                  <a:ea typeface="字魂160号-檀宋" panose="00000500000000000000" pitchFamily="2" charset="-122"/>
                  <a:cs typeface="思源宋体 CN SemiBold" panose="02020600000000000000" charset="-122"/>
                  <a:sym typeface="字魂160号-檀宋" panose="00000500000000000000" pitchFamily="2" charset="-122"/>
                </a:rPr>
                <a:t>汇报时间</a:t>
              </a:r>
              <a:r>
                <a:rPr lang="en-US" altLang="zh-CN" sz="1600" b="1" kern="0" dirty="0">
                  <a:solidFill>
                    <a:schemeClr val="bg1"/>
                  </a:solidFill>
                  <a:latin typeface="字魂160号-檀宋" panose="00000500000000000000" pitchFamily="2" charset="-122"/>
                  <a:ea typeface="字魂160号-檀宋" panose="00000500000000000000" pitchFamily="2" charset="-122"/>
                  <a:cs typeface="思源宋体 CN SemiBold" panose="02020600000000000000" charset="-122"/>
                  <a:sym typeface="字魂160号-檀宋" panose="00000500000000000000" pitchFamily="2" charset="-122"/>
                </a:rPr>
                <a:t>:20XX</a:t>
              </a:r>
              <a:endParaRPr lang="en-US" altLang="zh-CN" sz="1600" b="1" kern="0" dirty="0">
                <a:solidFill>
                  <a:schemeClr val="bg1"/>
                </a:solidFill>
                <a:latin typeface="字魂160号-檀宋" panose="00000500000000000000" pitchFamily="2" charset="-122"/>
                <a:ea typeface="字魂160号-檀宋" panose="00000500000000000000" pitchFamily="2" charset="-122"/>
                <a:cs typeface="思源宋体 CN SemiBold" panose="02020600000000000000" charset="-122"/>
                <a:sym typeface="字魂160号-檀宋" panose="00000500000000000000" pitchFamily="2" charset="-122"/>
              </a:endParaRPr>
            </a:p>
          </p:txBody>
        </p:sp>
      </p:grpSp>
      <p:sp>
        <p:nvSpPr>
          <p:cNvPr id="62" name="文本框 61"/>
          <p:cNvSpPr txBox="1"/>
          <p:nvPr/>
        </p:nvSpPr>
        <p:spPr>
          <a:xfrm>
            <a:off x="384252" y="1283243"/>
            <a:ext cx="11423495" cy="1323439"/>
          </a:xfrm>
          <a:prstGeom prst="rect">
            <a:avLst/>
          </a:prstGeom>
          <a:noFill/>
        </p:spPr>
        <p:txBody>
          <a:bodyPr wrap="square">
            <a:spAutoFit/>
          </a:bodyPr>
          <a:lstStyle/>
          <a:p>
            <a:pPr algn="ctr"/>
            <a:r>
              <a:rPr kumimoji="1" lang="zh-CN" altLang="en-US" sz="80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党史学习教育组织生活会</a:t>
            </a:r>
            <a:endParaRPr kumimoji="1" lang="zh-CN" altLang="en-US" sz="54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pic>
        <p:nvPicPr>
          <p:cNvPr id="3" name="图片 2"/>
          <p:cNvPicPr>
            <a:picLocks noChangeAspect="1"/>
          </p:cNvPicPr>
          <p:nvPr/>
        </p:nvPicPr>
        <p:blipFill rotWithShape="1">
          <a:blip r:embed="rId10" cstate="hqprint">
            <a:extLst>
              <a:ext uri="{28A0092B-C50C-407E-A947-70E740481C1C}">
                <a14:useLocalDpi xmlns:a14="http://schemas.microsoft.com/office/drawing/2010/main" val="0"/>
              </a:ext>
            </a:extLst>
          </a:blip>
          <a:srcRect t="58333" r="21970" b="947"/>
          <a:stretch>
            <a:fillRect/>
          </a:stretch>
        </p:blipFill>
        <p:spPr>
          <a:xfrm>
            <a:off x="-1" y="3634290"/>
            <a:ext cx="12192001" cy="3181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itds3"/>
          <p:cNvSpPr txBox="1"/>
          <p:nvPr/>
        </p:nvSpPr>
        <p:spPr>
          <a:xfrm>
            <a:off x="1125573" y="3147865"/>
            <a:ext cx="6777815" cy="258532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defRPr/>
            </a:pP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实现中国高度统一和各民族空前团结。</a:t>
            </a:r>
            <a:endPar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gn="just">
              <a:lnSpc>
                <a:spcPct val="150000"/>
              </a:lnSpc>
              <a:buFont typeface="Arial" panose="020B0604020202020204" pitchFamily="34" charset="0"/>
              <a:buChar char="•"/>
              <a:defRPr/>
            </a:pP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完成社会主义革命，确立社会主义制度，实现最广泛最深刻的社会变革。</a:t>
            </a:r>
            <a:endPar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gn="just">
              <a:lnSpc>
                <a:spcPct val="150000"/>
              </a:lnSpc>
              <a:buFont typeface="Arial" panose="020B0604020202020204" pitchFamily="34" charset="0"/>
              <a:buChar char="•"/>
              <a:defRPr/>
            </a:pP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建立独立的比较完整的工业体系和国民经济体系，培养大批经济建设人才，积累社会主义建设重要经验，为当代中国一切发展进步奠定根本政治前提、制度基础和物质基础。</a:t>
            </a:r>
            <a:endPar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nvGrpSpPr>
          <p:cNvPr id="4" name="组合 3"/>
          <p:cNvGrpSpPr/>
          <p:nvPr/>
        </p:nvGrpSpPr>
        <p:grpSpPr>
          <a:xfrm>
            <a:off x="473888" y="508295"/>
            <a:ext cx="5541927" cy="4064000"/>
            <a:chOff x="554073" y="533815"/>
            <a:chExt cx="5541927" cy="4064000"/>
          </a:xfrm>
        </p:grpSpPr>
        <p:pic>
          <p:nvPicPr>
            <p:cNvPr id="3" name="图片 2"/>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554073" y="533815"/>
              <a:ext cx="5541927" cy="4064000"/>
            </a:xfrm>
            <a:prstGeom prst="rect">
              <a:avLst/>
            </a:prstGeom>
          </p:spPr>
        </p:pic>
        <p:sp>
          <p:nvSpPr>
            <p:cNvPr id="12" name="Aitds5"/>
            <p:cNvSpPr/>
            <p:nvPr/>
          </p:nvSpPr>
          <p:spPr>
            <a:xfrm>
              <a:off x="2171700" y="2215575"/>
              <a:ext cx="3327400" cy="632865"/>
            </a:xfrm>
            <a:prstGeom prst="roundRect">
              <a:avLst>
                <a:gd name="adj" fmla="val 0"/>
              </a:avLst>
            </a:prstGeom>
            <a:noFill/>
            <a:ln w="12700" cap="flat" cmpd="sng" algn="ctr">
              <a:noFill/>
              <a:prstDash val="solid"/>
            </a:ln>
            <a:effectLst/>
          </p:spPr>
          <p:txBody>
            <a:bodyPr rtlCol="0" anchor="ctr"/>
            <a:lstStyle/>
            <a:p>
              <a:pPr defTabSz="1219200">
                <a:defRPr/>
              </a:pPr>
              <a:r>
                <a:rPr lang="zh-CN" altLang="en-US" sz="2400" b="1" kern="0" spc="300" dirty="0">
                  <a:solidFill>
                    <a:schemeClr val="bg1"/>
                  </a:solidFill>
                  <a:effectLst>
                    <a:outerShdw blurRad="38100" dist="38100" dir="2700000" algn="tl">
                      <a:srgbClr val="000000">
                        <a:alpha val="43137"/>
                      </a:srgbClr>
                    </a:outerShdw>
                  </a:effectLst>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中华人民共和国成立</a:t>
              </a:r>
              <a:endParaRPr lang="zh-CN" altLang="en-US" sz="2400" b="1" kern="0" spc="300" dirty="0">
                <a:solidFill>
                  <a:schemeClr val="bg1"/>
                </a:solidFill>
                <a:effectLst>
                  <a:outerShdw blurRad="38100" dist="38100" dir="2700000" algn="tl">
                    <a:srgbClr val="000000">
                      <a:alpha val="43137"/>
                    </a:srgbClr>
                  </a:outerShdw>
                </a:effectLst>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03388" y="2659716"/>
            <a:ext cx="3809869" cy="4082169"/>
          </a:xfrm>
          <a:prstGeom prst="rect">
            <a:avLst/>
          </a:prstGeom>
        </p:spPr>
      </p:pic>
      <p:grpSp>
        <p:nvGrpSpPr>
          <p:cNvPr id="13" name="组合 12"/>
          <p:cNvGrpSpPr/>
          <p:nvPr/>
        </p:nvGrpSpPr>
        <p:grpSpPr>
          <a:xfrm>
            <a:off x="234328" y="193040"/>
            <a:ext cx="4805853" cy="682662"/>
            <a:chOff x="234328" y="193040"/>
            <a:chExt cx="4805853" cy="682662"/>
          </a:xfrm>
        </p:grpSpPr>
        <p:grpSp>
          <p:nvGrpSpPr>
            <p:cNvPr id="15" name="组合 14"/>
            <p:cNvGrpSpPr/>
            <p:nvPr/>
          </p:nvGrpSpPr>
          <p:grpSpPr>
            <a:xfrm>
              <a:off x="234328" y="193040"/>
              <a:ext cx="4805853" cy="682662"/>
              <a:chOff x="272428" y="53340"/>
              <a:chExt cx="5671095" cy="805568"/>
            </a:xfrm>
          </p:grpSpPr>
          <p:pic>
            <p:nvPicPr>
              <p:cNvPr id="17" name="图片 16"/>
              <p:cNvPicPr>
                <a:picLocks noChangeAspect="1"/>
              </p:cNvPicPr>
              <p:nvPr/>
            </p:nvPicPr>
            <p:blipFill rotWithShape="1">
              <a:blip r:embed="rId3"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8" name="矩形 17"/>
              <p:cNvSpPr/>
              <p:nvPr/>
            </p:nvSpPr>
            <p:spPr>
              <a:xfrm>
                <a:off x="1607819" y="169070"/>
                <a:ext cx="4335704"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847181" y="334670"/>
              <a:ext cx="3578308" cy="400110"/>
            </a:xfrm>
            <a:prstGeom prst="rect">
              <a:avLst/>
            </a:prstGeom>
            <a:noFill/>
          </p:spPr>
          <p:txBody>
            <a:bodyPr wrap="square">
              <a:spAutoFit/>
            </a:bodyPr>
            <a:lstStyle/>
            <a:p>
              <a:r>
                <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团结带领中国人民成立新中国</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2" cstate="hqprint">
            <a:extLst>
              <a:ext uri="{28A0092B-C50C-407E-A947-70E740481C1C}">
                <a14:useLocalDpi xmlns:a14="http://schemas.microsoft.com/office/drawing/2010/main" val="0"/>
              </a:ext>
            </a:extLst>
          </a:blip>
          <a:srcRect t="58333" r="21970" b="947"/>
          <a:stretch>
            <a:fillRect/>
          </a:stretch>
        </p:blipFill>
        <p:spPr>
          <a:xfrm>
            <a:off x="-1" y="3676835"/>
            <a:ext cx="12192001" cy="3181165"/>
          </a:xfrm>
          <a:prstGeom prst="rect">
            <a:avLst/>
          </a:prstGeom>
        </p:spPr>
      </p:pic>
      <p:sp>
        <p:nvSpPr>
          <p:cNvPr id="20" name="文本框 19"/>
          <p:cNvSpPr txBox="1"/>
          <p:nvPr/>
        </p:nvSpPr>
        <p:spPr>
          <a:xfrm>
            <a:off x="1288368" y="3215170"/>
            <a:ext cx="9615261" cy="923330"/>
          </a:xfrm>
          <a:prstGeom prst="rect">
            <a:avLst/>
          </a:prstGeom>
          <a:noFill/>
        </p:spPr>
        <p:txBody>
          <a:bodyPr wrap="square">
            <a:spAutoFit/>
          </a:bodyPr>
          <a:lstStyle/>
          <a:p>
            <a:pPr algn="ctr"/>
            <a:r>
              <a:rPr kumimoji="1" lang="zh-CN" altLang="en-US" sz="5400" i="1" smtClean="0">
                <a:gradFill>
                  <a:gsLst>
                    <a:gs pos="55040">
                      <a:srgbClr val="FFC000"/>
                    </a:gs>
                    <a:gs pos="14000">
                      <a:schemeClr val="accent4">
                        <a:lumMod val="20000"/>
                        <a:lumOff val="80000"/>
                      </a:schemeClr>
                    </a:gs>
                    <a:gs pos="90000">
                      <a:schemeClr val="accent4">
                        <a:lumMod val="40000"/>
                        <a:lumOff val="60000"/>
                      </a:schemeClr>
                    </a:gs>
                  </a:gsLst>
                  <a:lin ang="2700000" scaled="0"/>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开</a:t>
            </a:r>
            <a:r>
              <a:rPr kumimoji="1" lang="zh-CN" altLang="en-US" sz="5400" i="1">
                <a:gradFill>
                  <a:gsLst>
                    <a:gs pos="55040">
                      <a:srgbClr val="FFC000"/>
                    </a:gs>
                    <a:gs pos="14000">
                      <a:schemeClr val="accent4">
                        <a:lumMod val="20000"/>
                        <a:lumOff val="80000"/>
                      </a:schemeClr>
                    </a:gs>
                    <a:gs pos="90000">
                      <a:schemeClr val="accent4">
                        <a:lumMod val="40000"/>
                        <a:lumOff val="60000"/>
                      </a:schemeClr>
                    </a:gs>
                  </a:gsLst>
                  <a:lin ang="2700000" scaled="0"/>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辟中国特色社会主义道路</a:t>
            </a:r>
            <a:endParaRPr kumimoji="1" lang="zh-CN" altLang="en-US" sz="5400" i="1" dirty="0">
              <a:gradFill>
                <a:gsLst>
                  <a:gs pos="55040">
                    <a:srgbClr val="FFC000"/>
                  </a:gs>
                  <a:gs pos="14000">
                    <a:schemeClr val="accent4">
                      <a:lumMod val="20000"/>
                      <a:lumOff val="80000"/>
                    </a:schemeClr>
                  </a:gs>
                  <a:gs pos="90000">
                    <a:schemeClr val="accent4">
                      <a:lumMod val="40000"/>
                      <a:lumOff val="60000"/>
                    </a:schemeClr>
                  </a:gs>
                </a:gsLst>
                <a:lin ang="2700000" scaled="0"/>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sp>
        <p:nvSpPr>
          <p:cNvPr id="21" name="文本框 20"/>
          <p:cNvSpPr txBox="1"/>
          <p:nvPr/>
        </p:nvSpPr>
        <p:spPr>
          <a:xfrm>
            <a:off x="4442548" y="1824184"/>
            <a:ext cx="3306900" cy="923330"/>
          </a:xfrm>
          <a:prstGeom prst="rect">
            <a:avLst/>
          </a:prstGeom>
          <a:noFill/>
        </p:spPr>
        <p:txBody>
          <a:bodyPr wrap="square" rtlCol="0">
            <a:spAutoFit/>
          </a:bodyPr>
          <a:lstStyle/>
          <a:p>
            <a:pPr algn="dist"/>
            <a:r>
              <a:rPr kumimoji="1" lang="zh-CN" altLang="en-US"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第</a:t>
            </a:r>
            <a:r>
              <a:rPr kumimoji="1" lang="en-US" altLang="zh-CN"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02</a:t>
            </a:r>
            <a:r>
              <a:rPr kumimoji="1" lang="zh-CN" altLang="en-US"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部分</a:t>
            </a:r>
            <a:endParaRPr kumimoji="1" lang="en-US" altLang="zh-CN" sz="54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929272" y="1823357"/>
            <a:ext cx="10067114" cy="1281120"/>
          </a:xfrm>
          <a:prstGeom prst="rect">
            <a:avLst/>
          </a:prstGeom>
          <a:noFill/>
          <a:ln>
            <a:solidFill>
              <a:srgbClr val="E32025"/>
            </a:solidFill>
          </a:ln>
        </p:spPr>
        <p:txBody>
          <a:bodyPr wrap="square">
            <a:spAutoFit/>
          </a:bodyPr>
          <a:lstStyle/>
          <a:p>
            <a:pPr lvl="0">
              <a:lnSpc>
                <a:spcPct val="150000"/>
              </a:lnSpc>
              <a:buClr>
                <a:srgbClr val="E72E1E"/>
              </a:buClr>
              <a:defRPr/>
            </a:pPr>
            <a:r>
              <a:rPr kumimoji="1" lang="zh-CN" altLang="en-US" sz="1800" dirty="0">
                <a:effectLst>
                  <a:outerShdw blurRad="50800" dist="38100" dir="2700000" algn="tl" rotWithShape="0">
                    <a:prstClr val="black">
                      <a:alpha val="4000"/>
                    </a:prstClr>
                  </a:outerShdw>
                </a:effectLst>
                <a:latin typeface="字魂160号-檀宋" panose="00000500000000000000" pitchFamily="2" charset="-122"/>
                <a:ea typeface="字魂160号-檀宋" panose="00000500000000000000" pitchFamily="2" charset="-122"/>
                <a:sym typeface="字魂160号-檀宋" panose="00000500000000000000" pitchFamily="2" charset="-122"/>
              </a:rPr>
              <a:t>中国共产党将马克思主义基本原理与时代特征和新的实践相结合，开创适合国情符合民意的中国特色社会主义道路，极大解放和发展社会生产力，极大增强社会发展活力，人民生活显著改善，综合国力显著增强，国际地位显著提高</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1" name="Aitds3"/>
          <p:cNvSpPr txBox="1"/>
          <p:nvPr/>
        </p:nvSpPr>
        <p:spPr>
          <a:xfrm>
            <a:off x="4663220" y="4476753"/>
            <a:ext cx="6333166" cy="128112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defRPr/>
            </a:pPr>
            <a:r>
              <a:rPr lang="zh-CN" altLang="en-US" dirty="0">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实现社会主义时期的历史转折，开辟中国特色社会主义道路，形成马克思主义中国化新的理论成果</a:t>
            </a:r>
            <a:r>
              <a:rPr lang="en-US" altLang="zh-CN" dirty="0">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中国特色社会主义理论体系。中国大踏步赶上世界发展潮流。</a:t>
            </a:r>
            <a:endParaRPr lang="zh-CN" altLang="en-US" dirty="0">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2" name="Aitds5"/>
          <p:cNvSpPr/>
          <p:nvPr/>
        </p:nvSpPr>
        <p:spPr>
          <a:xfrm>
            <a:off x="4747986" y="3711464"/>
            <a:ext cx="6248400" cy="636709"/>
          </a:xfrm>
          <a:prstGeom prst="roundRect">
            <a:avLst>
              <a:gd name="adj" fmla="val 0"/>
            </a:avLst>
          </a:prstGeom>
          <a:solidFill>
            <a:srgbClr val="C00000"/>
          </a:solidFill>
          <a:ln w="12700" cap="flat" cmpd="sng" algn="ctr">
            <a:solidFill>
              <a:srgbClr val="E32025"/>
            </a:solidFill>
            <a:prstDash val="solid"/>
          </a:ln>
          <a:effectLst/>
        </p:spPr>
        <p:txBody>
          <a:bodyPr rtlCol="0" anchor="ctr"/>
          <a:lstStyle/>
          <a:p>
            <a:pPr algn="ctr" defTabSz="1219200">
              <a:defRPr/>
            </a:pPr>
            <a:r>
              <a:rPr lang="zh-CN" altLang="en-US" sz="2400" b="1" kern="0" spc="300" dirty="0">
                <a:gradFill>
                  <a:gsLst>
                    <a:gs pos="100000">
                      <a:prstClr val="white"/>
                    </a:gs>
                    <a:gs pos="0">
                      <a:prstClr val="white">
                        <a:lumMod val="95000"/>
                      </a:prstClr>
                    </a:gs>
                  </a:gsLst>
                  <a:path path="circle">
                    <a:fillToRect l="100000" b="100000"/>
                  </a:path>
                </a:gra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党的十一届三中全会</a:t>
            </a:r>
            <a:endParaRPr lang="zh-CN" altLang="en-US" sz="2400" b="1" kern="0" spc="300" dirty="0">
              <a:gradFill>
                <a:gsLst>
                  <a:gs pos="100000">
                    <a:prstClr val="white"/>
                  </a:gs>
                  <a:gs pos="0">
                    <a:prstClr val="white">
                      <a:lumMod val="95000"/>
                    </a:prstClr>
                  </a:gs>
                </a:gsLst>
                <a:path path="circle">
                  <a:fillToRect l="100000" b="100000"/>
                </a:path>
              </a:gra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10494" t="53545" r="53386" b="18518"/>
          <a:stretch>
            <a:fillRect/>
          </a:stretch>
        </p:blipFill>
        <p:spPr>
          <a:xfrm>
            <a:off x="1465943" y="3508264"/>
            <a:ext cx="2365829" cy="2439761"/>
          </a:xfrm>
          <a:prstGeom prst="rect">
            <a:avLst/>
          </a:prstGeom>
        </p:spPr>
      </p:pic>
      <p:grpSp>
        <p:nvGrpSpPr>
          <p:cNvPr id="13" name="组合 12"/>
          <p:cNvGrpSpPr/>
          <p:nvPr/>
        </p:nvGrpSpPr>
        <p:grpSpPr>
          <a:xfrm>
            <a:off x="234328" y="193040"/>
            <a:ext cx="4191161" cy="682662"/>
            <a:chOff x="234328" y="193040"/>
            <a:chExt cx="4191161" cy="682662"/>
          </a:xfrm>
        </p:grpSpPr>
        <p:grpSp>
          <p:nvGrpSpPr>
            <p:cNvPr id="14" name="组合 13"/>
            <p:cNvGrpSpPr/>
            <p:nvPr/>
          </p:nvGrpSpPr>
          <p:grpSpPr>
            <a:xfrm>
              <a:off x="234328" y="193040"/>
              <a:ext cx="4191161" cy="682662"/>
              <a:chOff x="272428" y="53340"/>
              <a:chExt cx="4945735" cy="805568"/>
            </a:xfrm>
          </p:grpSpPr>
          <p:pic>
            <p:nvPicPr>
              <p:cNvPr id="16" name="图片 15"/>
              <p:cNvPicPr>
                <a:picLocks noChangeAspect="1"/>
              </p:cNvPicPr>
              <p:nvPr/>
            </p:nvPicPr>
            <p:blipFill rotWithShape="1">
              <a:blip r:embed="rId2"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7" name="矩形 16"/>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开辟中国特色社会主义道路</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78281" y="1629007"/>
            <a:ext cx="10562414" cy="707886"/>
          </a:xfrm>
          <a:prstGeom prst="rect">
            <a:avLst/>
          </a:prstGeom>
          <a:noFill/>
        </p:spPr>
        <p:txBody>
          <a:bodyPr wrap="square">
            <a:spAutoFit/>
          </a:bodyPr>
          <a:lstStyle/>
          <a:p>
            <a:pPr lvl="0">
              <a:defRPr/>
            </a:pPr>
            <a:r>
              <a:rPr lang="zh-CN" altLang="en-US" sz="20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团结带领中国人民进行改革开放新的伟大革命，极大激发广大人民群众的创造性，开创中国特色社会主义道路。</a:t>
            </a:r>
            <a:endParaRPr lang="zh-CN" altLang="en-US" sz="20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0" name="文本框 9"/>
          <p:cNvSpPr txBox="1"/>
          <p:nvPr/>
        </p:nvSpPr>
        <p:spPr>
          <a:xfrm>
            <a:off x="778281" y="2470880"/>
            <a:ext cx="10562414" cy="3774110"/>
          </a:xfrm>
          <a:prstGeom prst="rect">
            <a:avLst/>
          </a:prstGeom>
          <a:noFill/>
          <a:ln>
            <a:solidFill>
              <a:srgbClr val="E32025"/>
            </a:solidFill>
          </a:ln>
        </p:spPr>
        <p:txBody>
          <a:bodyPr wrap="square">
            <a:spAutoFit/>
          </a:bodyPr>
          <a:lstStyle/>
          <a:p>
            <a:pPr marL="285750" indent="-285750">
              <a:lnSpc>
                <a:spcPct val="150000"/>
              </a:lnSpc>
              <a:buClr>
                <a:srgbClr val="C00000"/>
              </a:buClr>
              <a:buFont typeface="Arial" panose="020B0604020202020204" pitchFamily="34" charset="0"/>
              <a:buChar char="•"/>
              <a:defRPr/>
            </a:pP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20</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世纪</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70</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年代末期，历史发展呼唤改革开放，党的十一届三中全会作出把工作重点转移到社会主义现代化建设上来的战略决策，重新确立马克思主义思想路线、政治路线和组织路线。</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“我们党召开十一届三中全会，实现新中国成立以来党的历史上具有深远意义的伟大转折，开启了改革开放和社会主义现代化的伟大征程。”</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从此，解放思想，拨乱反正震撼中华大地，改革开放和社会主义现代化建设的时代大潮滚滚向前。</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农村改革一马当先，“小岗变法”开始的农村改革大见成效。</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改革开放初期，广东部分经济落后农村出现“逃港风”，习仲勋实地调研，广东省委向中央提出，划出一块地方给予特殊政策，迅速把经济和群众生活搞上去，从根本上解决“逃港风”问题。中央完全同意，经济特区应运而生，迅速发展成为改革开放的“试验田”。</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nvGrpSpPr>
          <p:cNvPr id="9" name="组合 8"/>
          <p:cNvGrpSpPr/>
          <p:nvPr/>
        </p:nvGrpSpPr>
        <p:grpSpPr>
          <a:xfrm>
            <a:off x="234328" y="193040"/>
            <a:ext cx="4191161" cy="682662"/>
            <a:chOff x="234328" y="193040"/>
            <a:chExt cx="4191161" cy="682662"/>
          </a:xfrm>
        </p:grpSpPr>
        <p:grpSp>
          <p:nvGrpSpPr>
            <p:cNvPr id="11" name="组合 10"/>
            <p:cNvGrpSpPr/>
            <p:nvPr/>
          </p:nvGrpSpPr>
          <p:grpSpPr>
            <a:xfrm>
              <a:off x="234328" y="193040"/>
              <a:ext cx="4191161" cy="682662"/>
              <a:chOff x="272428" y="53340"/>
              <a:chExt cx="4945735" cy="805568"/>
            </a:xfrm>
          </p:grpSpPr>
          <p:pic>
            <p:nvPicPr>
              <p:cNvPr id="13" name="图片 12"/>
              <p:cNvPicPr>
                <a:picLocks noChangeAspect="1"/>
              </p:cNvPicPr>
              <p:nvPr/>
            </p:nvPicPr>
            <p:blipFill rotWithShape="1">
              <a:blip r:embed="rId1"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4" name="矩形 13"/>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开辟中国特色社会主义道路</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箭头: 五边形 17"/>
          <p:cNvSpPr/>
          <p:nvPr/>
        </p:nvSpPr>
        <p:spPr>
          <a:xfrm>
            <a:off x="969545" y="1056367"/>
            <a:ext cx="4342765" cy="575310"/>
          </a:xfrm>
          <a:prstGeom prst="homePlate">
            <a:avLst/>
          </a:prstGeom>
          <a:solidFill>
            <a:srgbClr val="C00000"/>
          </a:solidFill>
          <a:ln w="12700">
            <a:solidFill>
              <a:srgbClr val="CC1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400" b="1" dirty="0">
                <a:solidFill>
                  <a:schemeClr val="bg1"/>
                </a:solidFill>
                <a:effectLst>
                  <a:outerShdw blurRad="38100" dist="38100" dir="2700000" algn="tl">
                    <a:srgbClr val="000000">
                      <a:alpha val="43137"/>
                    </a:srgbClr>
                  </a:outerShdw>
                </a:effectLst>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开辟中国特色社会主义道路</a:t>
            </a:r>
            <a:endParaRPr lang="zh-CN" altLang="en-US" sz="2400" b="1" dirty="0">
              <a:solidFill>
                <a:schemeClr val="bg1"/>
              </a:solidFill>
              <a:effectLst>
                <a:outerShdw blurRad="38100" dist="38100" dir="2700000" algn="tl">
                  <a:srgbClr val="000000">
                    <a:alpha val="43137"/>
                  </a:srgbClr>
                </a:outerShdw>
              </a:effectLst>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1" name="文本框 10"/>
          <p:cNvSpPr txBox="1"/>
          <p:nvPr/>
        </p:nvSpPr>
        <p:spPr>
          <a:xfrm>
            <a:off x="969545" y="1572879"/>
            <a:ext cx="9841950" cy="1338828"/>
          </a:xfrm>
          <a:prstGeom prst="rect">
            <a:avLst/>
          </a:prstGeom>
          <a:noFill/>
        </p:spPr>
        <p:txBody>
          <a:bodyPr wrap="square">
            <a:spAutoFit/>
          </a:bodyPr>
          <a:lstStyle/>
          <a:p>
            <a:pPr lvl="0">
              <a:lnSpc>
                <a:spcPct val="150000"/>
              </a:lnSpc>
              <a:defRPr/>
            </a:pP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改革开放是我们党的一次伟大觉醒，正是这个伟大觉醒孕育了我们党从理论到实践的伟大创造。改革开放是中国人民和中华民族发展史上一次伟大革命，正是这个伟大革命推动了中国特色社会主义事业的伟大飞跃！”</a:t>
            </a:r>
            <a:endPar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nvGrpSpPr>
          <p:cNvPr id="3" name="组合 2"/>
          <p:cNvGrpSpPr/>
          <p:nvPr/>
        </p:nvGrpSpPr>
        <p:grpSpPr>
          <a:xfrm>
            <a:off x="711559" y="3053648"/>
            <a:ext cx="10246728" cy="1559155"/>
            <a:chOff x="877415" y="3680157"/>
            <a:chExt cx="10577985" cy="1559155"/>
          </a:xfrm>
        </p:grpSpPr>
        <p:sp>
          <p:nvSpPr>
            <p:cNvPr id="12" name="a"/>
            <p:cNvSpPr/>
            <p:nvPr/>
          </p:nvSpPr>
          <p:spPr>
            <a:xfrm>
              <a:off x="877415" y="3680157"/>
              <a:ext cx="10577985" cy="66139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ct val="150000"/>
                </a:lnSpc>
                <a:buFont typeface="Arial" panose="020B0604020202020204" pitchFamily="34" charset="0"/>
                <a:buChar char="•"/>
                <a:defRPr/>
              </a:pPr>
              <a:r>
                <a:rPr lang="zh-CN" altLang="en-US" dirty="0">
                  <a:solidFill>
                    <a:schemeClr val="tx1"/>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改革开放极大地激发了中华民族的活力和创造力，沿海对外开放，沿江对外开放，沿边对外开放，沿线对外开放和内陆中心城市对外开放，加入世界贸易组织，实行全方位开放；</a:t>
              </a:r>
              <a:endParaRPr lang="zh-CN" altLang="en-US" dirty="0">
                <a:solidFill>
                  <a:schemeClr val="tx1"/>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3" name="a"/>
            <p:cNvSpPr/>
            <p:nvPr/>
          </p:nvSpPr>
          <p:spPr>
            <a:xfrm>
              <a:off x="877415" y="4577916"/>
              <a:ext cx="10577985" cy="66139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ct val="150000"/>
                </a:lnSpc>
                <a:buFont typeface="Arial" panose="020B0604020202020204" pitchFamily="34" charset="0"/>
                <a:buChar char="•"/>
                <a:defRPr/>
              </a:pPr>
              <a:r>
                <a:rPr lang="zh-CN" altLang="en-US" dirty="0">
                  <a:solidFill>
                    <a:schemeClr val="tx1"/>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经济体制改革、科技体制改革、教育体制改革等相继展开；经济开发区、高新技术开发区、自由贸易试验区、中国特色社会主义先行示范区等，百花齐放，争奇斗艳。</a:t>
              </a:r>
              <a:endParaRPr lang="zh-CN" altLang="en-US" dirty="0">
                <a:solidFill>
                  <a:schemeClr val="tx1"/>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sp>
        <p:nvSpPr>
          <p:cNvPr id="16" name="文本框 15"/>
          <p:cNvSpPr txBox="1"/>
          <p:nvPr/>
        </p:nvSpPr>
        <p:spPr>
          <a:xfrm>
            <a:off x="969545" y="4849166"/>
            <a:ext cx="10279026" cy="1754326"/>
          </a:xfrm>
          <a:prstGeom prst="rect">
            <a:avLst/>
          </a:prstGeom>
          <a:noFill/>
        </p:spPr>
        <p:txBody>
          <a:bodyPr wrap="square">
            <a:spAutoFit/>
          </a:bodyPr>
          <a:lstStyle/>
          <a:p>
            <a:pPr defTabSz="457200">
              <a:lnSpc>
                <a:spcPct val="150000"/>
              </a:lnSpc>
              <a:buClr>
                <a:srgbClr val="C00000"/>
              </a:buCl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共产党将马克思主义基本原理与时代特征和新的实践相结合，开创适合国情符合民意的中国特色社会主义道路，极大解放和发展社会生产力，极大增强社会发展活力，人民生活显著改善，综合国力显著增强，国际地位显著提</a:t>
            </a:r>
            <a:r>
              <a:rPr lang="zh-CN" altLang="en-US" sz="180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高</a:t>
            </a:r>
            <a:r>
              <a:rPr lang="zh-CN" altLang="en-US" sz="18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。改</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革开放新时期开辟中国特色社会主义道路，形成中国特色社会主义理论体系，确立中国特色社会主义制度，中国迅速赶上时代潮流，实现历史性伟大飞跃。</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cxnSp>
        <p:nvCxnSpPr>
          <p:cNvPr id="4" name="直接连接符 3"/>
          <p:cNvCxnSpPr/>
          <p:nvPr/>
        </p:nvCxnSpPr>
        <p:spPr>
          <a:xfrm>
            <a:off x="969545" y="2911707"/>
            <a:ext cx="9841950" cy="0"/>
          </a:xfrm>
          <a:prstGeom prst="line">
            <a:avLst/>
          </a:prstGeom>
          <a:ln w="2540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969545" y="4836244"/>
            <a:ext cx="9841950" cy="0"/>
          </a:xfrm>
          <a:prstGeom prst="line">
            <a:avLst/>
          </a:prstGeom>
          <a:ln w="25400">
            <a:solidFill>
              <a:srgbClr val="C00000"/>
            </a:solidFill>
            <a:tailEnd type="ova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234328" y="193040"/>
            <a:ext cx="4191161" cy="682662"/>
            <a:chOff x="234328" y="193040"/>
            <a:chExt cx="4191161" cy="682662"/>
          </a:xfrm>
        </p:grpSpPr>
        <p:grpSp>
          <p:nvGrpSpPr>
            <p:cNvPr id="19" name="组合 18"/>
            <p:cNvGrpSpPr/>
            <p:nvPr/>
          </p:nvGrpSpPr>
          <p:grpSpPr>
            <a:xfrm>
              <a:off x="234328" y="193040"/>
              <a:ext cx="4191161" cy="682662"/>
              <a:chOff x="272428" y="53340"/>
              <a:chExt cx="4945735" cy="805568"/>
            </a:xfrm>
          </p:grpSpPr>
          <p:pic>
            <p:nvPicPr>
              <p:cNvPr id="21" name="图片 20"/>
              <p:cNvPicPr>
                <a:picLocks noChangeAspect="1"/>
              </p:cNvPicPr>
              <p:nvPr/>
            </p:nvPicPr>
            <p:blipFill rotWithShape="1">
              <a:blip r:embed="rId1"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22" name="矩形 21"/>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开辟中国特色社会主义道路</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2" cstate="hqprint">
            <a:extLst>
              <a:ext uri="{28A0092B-C50C-407E-A947-70E740481C1C}">
                <a14:useLocalDpi xmlns:a14="http://schemas.microsoft.com/office/drawing/2010/main" val="0"/>
              </a:ext>
            </a:extLst>
          </a:blip>
          <a:srcRect t="58333" r="21970" b="947"/>
          <a:stretch>
            <a:fillRect/>
          </a:stretch>
        </p:blipFill>
        <p:spPr>
          <a:xfrm>
            <a:off x="-1" y="3676835"/>
            <a:ext cx="12192001" cy="3181165"/>
          </a:xfrm>
          <a:prstGeom prst="rect">
            <a:avLst/>
          </a:prstGeom>
        </p:spPr>
      </p:pic>
      <p:sp>
        <p:nvSpPr>
          <p:cNvPr id="20" name="文本框 19"/>
          <p:cNvSpPr txBox="1"/>
          <p:nvPr/>
        </p:nvSpPr>
        <p:spPr>
          <a:xfrm>
            <a:off x="1288368" y="3215170"/>
            <a:ext cx="9615261" cy="923330"/>
          </a:xfrm>
          <a:prstGeom prst="rect">
            <a:avLst/>
          </a:prstGeom>
          <a:noFill/>
        </p:spPr>
        <p:txBody>
          <a:bodyPr wrap="square">
            <a:spAutoFit/>
          </a:bodyPr>
          <a:lstStyle/>
          <a:p>
            <a:pPr algn="ctr"/>
            <a:r>
              <a:rPr kumimoji="1" lang="zh-CN" altLang="en-US" sz="5400" i="1" smtClean="0">
                <a:gradFill>
                  <a:gsLst>
                    <a:gs pos="55040">
                      <a:srgbClr val="FFC000"/>
                    </a:gs>
                    <a:gs pos="14000">
                      <a:schemeClr val="accent4">
                        <a:lumMod val="20000"/>
                        <a:lumOff val="80000"/>
                      </a:schemeClr>
                    </a:gs>
                    <a:gs pos="90000">
                      <a:schemeClr val="accent4">
                        <a:lumMod val="40000"/>
                        <a:lumOff val="60000"/>
                      </a:schemeClr>
                    </a:gs>
                  </a:gsLst>
                  <a:lin ang="2700000" scaled="0"/>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从</a:t>
            </a:r>
            <a:r>
              <a:rPr kumimoji="1" lang="zh-CN" altLang="en-US" sz="5400" i="1">
                <a:gradFill>
                  <a:gsLst>
                    <a:gs pos="55040">
                      <a:srgbClr val="FFC000"/>
                    </a:gs>
                    <a:gs pos="14000">
                      <a:schemeClr val="accent4">
                        <a:lumMod val="20000"/>
                        <a:lumOff val="80000"/>
                      </a:schemeClr>
                    </a:gs>
                    <a:gs pos="90000">
                      <a:schemeClr val="accent4">
                        <a:lumMod val="40000"/>
                        <a:lumOff val="60000"/>
                      </a:schemeClr>
                    </a:gs>
                  </a:gsLst>
                  <a:lin ang="2700000" scaled="0"/>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站起来富起来到强起来</a:t>
            </a:r>
            <a:endParaRPr kumimoji="1" lang="zh-CN" altLang="en-US" sz="5400" i="1" dirty="0">
              <a:gradFill>
                <a:gsLst>
                  <a:gs pos="55040">
                    <a:srgbClr val="FFC000"/>
                  </a:gs>
                  <a:gs pos="14000">
                    <a:schemeClr val="accent4">
                      <a:lumMod val="20000"/>
                      <a:lumOff val="80000"/>
                    </a:schemeClr>
                  </a:gs>
                  <a:gs pos="90000">
                    <a:schemeClr val="accent4">
                      <a:lumMod val="40000"/>
                      <a:lumOff val="60000"/>
                    </a:schemeClr>
                  </a:gs>
                </a:gsLst>
                <a:lin ang="2700000" scaled="0"/>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sp>
        <p:nvSpPr>
          <p:cNvPr id="21" name="文本框 20"/>
          <p:cNvSpPr txBox="1"/>
          <p:nvPr/>
        </p:nvSpPr>
        <p:spPr>
          <a:xfrm>
            <a:off x="4442548" y="1824184"/>
            <a:ext cx="3306900" cy="923330"/>
          </a:xfrm>
          <a:prstGeom prst="rect">
            <a:avLst/>
          </a:prstGeom>
          <a:noFill/>
        </p:spPr>
        <p:txBody>
          <a:bodyPr wrap="square" rtlCol="0">
            <a:spAutoFit/>
          </a:bodyPr>
          <a:lstStyle/>
          <a:p>
            <a:pPr algn="dist"/>
            <a:r>
              <a:rPr kumimoji="1" lang="zh-CN" altLang="en-US"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第</a:t>
            </a:r>
            <a:r>
              <a:rPr kumimoji="1" lang="en-US" altLang="zh-CN"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03</a:t>
            </a:r>
            <a:r>
              <a:rPr kumimoji="1" lang="zh-CN" altLang="en-US"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部分</a:t>
            </a:r>
            <a:endParaRPr kumimoji="1" lang="en-US" altLang="zh-CN" sz="54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981075" y="1851745"/>
            <a:ext cx="6537325" cy="1754326"/>
          </a:xfrm>
          <a:prstGeom prst="rect">
            <a:avLst/>
          </a:prstGeom>
          <a:noFill/>
        </p:spPr>
        <p:txBody>
          <a:bodyPr wrap="square">
            <a:spAutoFit/>
          </a:bodyPr>
          <a:lstStyle/>
          <a:p>
            <a:pPr lvl="0">
              <a:lnSpc>
                <a:spcPct val="150000"/>
              </a:lnSpc>
              <a:buClr>
                <a:srgbClr val="E72E1E"/>
              </a:buClr>
              <a:defRPr/>
            </a:pPr>
            <a:r>
              <a:rPr kumimoji="1" lang="zh-CN" altLang="en-US" sz="1800" dirty="0">
                <a:effectLst>
                  <a:outerShdw blurRad="50800" dist="38100" dir="2700000" algn="tl" rotWithShape="0">
                    <a:prstClr val="black">
                      <a:alpha val="4000"/>
                    </a:prstClr>
                  </a:outerShdw>
                </a:effectLst>
                <a:latin typeface="字魂160号-檀宋" panose="00000500000000000000" pitchFamily="2" charset="-122"/>
                <a:ea typeface="字魂160号-檀宋" panose="00000500000000000000" pitchFamily="2" charset="-122"/>
                <a:sym typeface="字魂160号-檀宋" panose="00000500000000000000" pitchFamily="2" charset="-122"/>
              </a:rPr>
              <a:t>中国共产党对建设小康社会坚定不移，一以贯之，抓住不放，一抓到底。“坚持以人民为中心的发展思想”指引着中国乘风破浪，砥砺前行。中华民族迎来了从站起来富起来到强起来的伟大飞跃</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2" name="文本框 11"/>
          <p:cNvSpPr txBox="1"/>
          <p:nvPr/>
        </p:nvSpPr>
        <p:spPr>
          <a:xfrm>
            <a:off x="981075" y="3606071"/>
            <a:ext cx="6537325" cy="2308324"/>
          </a:xfrm>
          <a:prstGeom prst="rect">
            <a:avLst/>
          </a:prstGeom>
          <a:noFill/>
        </p:spPr>
        <p:txBody>
          <a:bodyPr wrap="square">
            <a:spAutoFit/>
          </a:bodyPr>
          <a:lstStyle/>
          <a:p>
            <a:pPr algn="just">
              <a:lnSpc>
                <a:spcPct val="150000"/>
              </a:lnSpc>
              <a:defRPr/>
            </a:pPr>
            <a:r>
              <a:rPr lang="zh-CN" altLang="en-US" sz="2400" b="1" kern="0" spc="300"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建党</a:t>
            </a:r>
            <a:r>
              <a:rPr lang="en-US" altLang="zh-CN" sz="2400" b="1" kern="0" spc="300"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100</a:t>
            </a:r>
            <a:r>
              <a:rPr lang="zh-CN" altLang="en-US" sz="2400" b="1" kern="0" spc="300"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周年</a:t>
            </a:r>
            <a:endParaRPr lang="zh-CN" altLang="en-US" sz="2400" b="1" kern="0" spc="300"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algn="just">
              <a:lnSpc>
                <a:spcPct val="150000"/>
              </a:lnSpc>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中国特色社会主义新时代确定建党</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100</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年全面建成小康社会、新中国成立</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100</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年建成社会主义现代化强国。“坚持以人民为中心的发展思想”指引着中国乘风破浪，砥砺前行。中华民族迎来了从站起来富起来到强起来的伟大飞跃。</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pic>
        <p:nvPicPr>
          <p:cNvPr id="2" name="图片 1"/>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779657" y="2079171"/>
            <a:ext cx="3937000" cy="3937000"/>
          </a:xfrm>
          <a:prstGeom prst="rect">
            <a:avLst/>
          </a:prstGeom>
        </p:spPr>
      </p:pic>
      <p:grpSp>
        <p:nvGrpSpPr>
          <p:cNvPr id="11" name="组合 10"/>
          <p:cNvGrpSpPr/>
          <p:nvPr/>
        </p:nvGrpSpPr>
        <p:grpSpPr>
          <a:xfrm>
            <a:off x="234328" y="193040"/>
            <a:ext cx="4191161" cy="682662"/>
            <a:chOff x="234328" y="193040"/>
            <a:chExt cx="4191161" cy="682662"/>
          </a:xfrm>
        </p:grpSpPr>
        <p:grpSp>
          <p:nvGrpSpPr>
            <p:cNvPr id="13" name="组合 12"/>
            <p:cNvGrpSpPr/>
            <p:nvPr/>
          </p:nvGrpSpPr>
          <p:grpSpPr>
            <a:xfrm>
              <a:off x="234328" y="193040"/>
              <a:ext cx="4191161" cy="682662"/>
              <a:chOff x="272428" y="53340"/>
              <a:chExt cx="4945735" cy="805568"/>
            </a:xfrm>
          </p:grpSpPr>
          <p:pic>
            <p:nvPicPr>
              <p:cNvPr id="15" name="图片 14"/>
              <p:cNvPicPr>
                <a:picLocks noChangeAspect="1"/>
              </p:cNvPicPr>
              <p:nvPr/>
            </p:nvPicPr>
            <p:blipFill rotWithShape="1">
              <a:blip r:embed="rId2"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6" name="矩形 15"/>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从站起来富起来到强起来</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54073" y="2171706"/>
            <a:ext cx="10505814" cy="1754326"/>
          </a:xfrm>
          <a:prstGeom prst="rect">
            <a:avLst/>
          </a:prstGeom>
          <a:noFill/>
        </p:spPr>
        <p:txBody>
          <a:bodyPr wrap="square">
            <a:spAutoFit/>
          </a:bodyPr>
          <a:lstStyle/>
          <a:p>
            <a:pPr algn="just" defTabSz="457200">
              <a:lnSpc>
                <a:spcPct val="150000"/>
              </a:lnSpc>
              <a:buClr>
                <a:srgbClr val="C00000"/>
              </a:buCl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“使用‘小康’这个概念来确立中国的发展目标，既符合中国发展实际，也容易得到最广大人民理解和支持。”中国古代</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诗经</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有“民亦劳止，汔可小康。惠此中国，以绥四方”的记载。清朝康有为撰写</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大同书</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阐发其世界大同思想。然而，广大民众世世代代盼望小康，祖祖辈辈望眼欲穿，小康一直未能实现。改革开放以后，奔小康、建设小康社会成为中华民族最大共识。</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nvGrpSpPr>
          <p:cNvPr id="11" name="组合 10"/>
          <p:cNvGrpSpPr/>
          <p:nvPr/>
        </p:nvGrpSpPr>
        <p:grpSpPr>
          <a:xfrm>
            <a:off x="554073" y="1120263"/>
            <a:ext cx="6807203" cy="889006"/>
            <a:chOff x="554073" y="1562100"/>
            <a:chExt cx="6807203" cy="889006"/>
          </a:xfrm>
        </p:grpSpPr>
        <p:grpSp>
          <p:nvGrpSpPr>
            <p:cNvPr id="5" name="组合 4"/>
            <p:cNvGrpSpPr/>
            <p:nvPr/>
          </p:nvGrpSpPr>
          <p:grpSpPr>
            <a:xfrm>
              <a:off x="554073" y="1562100"/>
              <a:ext cx="6807203" cy="889006"/>
              <a:chOff x="685797" y="1739900"/>
              <a:chExt cx="6807203" cy="889006"/>
            </a:xfrm>
          </p:grpSpPr>
          <p:pic>
            <p:nvPicPr>
              <p:cNvPr id="3" name="图片 2"/>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flipH="1">
                <a:off x="685797" y="1739900"/>
                <a:ext cx="889006" cy="889006"/>
              </a:xfrm>
              <a:prstGeom prst="rect">
                <a:avLst/>
              </a:prstGeom>
            </p:spPr>
          </p:pic>
          <p:sp>
            <p:nvSpPr>
              <p:cNvPr id="10" name="文本框 9"/>
              <p:cNvSpPr txBox="1"/>
              <p:nvPr/>
            </p:nvSpPr>
            <p:spPr>
              <a:xfrm>
                <a:off x="1397000" y="1845122"/>
                <a:ext cx="6096000" cy="523220"/>
              </a:xfrm>
              <a:prstGeom prst="rect">
                <a:avLst/>
              </a:prstGeom>
              <a:noFill/>
            </p:spPr>
            <p:txBody>
              <a:bodyPr wrap="square">
                <a:spAutoFit/>
              </a:bodyPr>
              <a:lstStyle/>
              <a:p>
                <a:pPr defTabSz="457200">
                  <a:defRPr/>
                </a:pPr>
                <a:r>
                  <a:rPr kumimoji="1" lang="zh-CN" altLang="en-US" sz="2800" b="1" dirty="0">
                    <a:solidFill>
                      <a:srgbClr val="C00000"/>
                    </a:solidFill>
                    <a:latin typeface="字魂160号-檀宋" panose="00000500000000000000" pitchFamily="2" charset="-122"/>
                    <a:ea typeface="字魂160号-檀宋" panose="00000500000000000000" pitchFamily="2" charset="-122"/>
                    <a:sym typeface="字魂160号-檀宋" panose="00000500000000000000" pitchFamily="2" charset="-122"/>
                  </a:rPr>
                  <a:t>小康是中华民族千年期盼</a:t>
                </a:r>
                <a:endParaRPr lang="en-US" altLang="zh-CN" sz="2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cxnSp>
          <p:nvCxnSpPr>
            <p:cNvPr id="8" name="直接连接符 7"/>
            <p:cNvCxnSpPr/>
            <p:nvPr/>
          </p:nvCxnSpPr>
          <p:spPr>
            <a:xfrm>
              <a:off x="1333500" y="2273300"/>
              <a:ext cx="3978729" cy="0"/>
            </a:xfrm>
            <a:prstGeom prst="line">
              <a:avLst/>
            </a:prstGeom>
            <a:ln w="28575">
              <a:solidFill>
                <a:srgbClr val="E32025"/>
              </a:solidFill>
            </a:ln>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a:off x="-166914" y="3926032"/>
            <a:ext cx="11484643" cy="640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4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中国共产党对建设小康社会坚定不移，一以贯之，抓住不放，一抓到底。</a:t>
            </a:r>
            <a:endParaRPr lang="zh-CN" altLang="en-US" sz="24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pic>
        <p:nvPicPr>
          <p:cNvPr id="4" name="图片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71800" y="2628094"/>
            <a:ext cx="5986134" cy="5986134"/>
          </a:xfrm>
          <a:prstGeom prst="rect">
            <a:avLst/>
          </a:prstGeom>
        </p:spPr>
      </p:pic>
      <p:grpSp>
        <p:nvGrpSpPr>
          <p:cNvPr id="20" name="组合 19"/>
          <p:cNvGrpSpPr/>
          <p:nvPr/>
        </p:nvGrpSpPr>
        <p:grpSpPr>
          <a:xfrm>
            <a:off x="234328" y="193040"/>
            <a:ext cx="4191161" cy="682662"/>
            <a:chOff x="234328" y="193040"/>
            <a:chExt cx="4191161" cy="682662"/>
          </a:xfrm>
        </p:grpSpPr>
        <p:grpSp>
          <p:nvGrpSpPr>
            <p:cNvPr id="22" name="组合 21"/>
            <p:cNvGrpSpPr/>
            <p:nvPr/>
          </p:nvGrpSpPr>
          <p:grpSpPr>
            <a:xfrm>
              <a:off x="234328" y="193040"/>
              <a:ext cx="4191161" cy="682662"/>
              <a:chOff x="272428" y="53340"/>
              <a:chExt cx="4945735" cy="805568"/>
            </a:xfrm>
          </p:grpSpPr>
          <p:pic>
            <p:nvPicPr>
              <p:cNvPr id="24" name="图片 23"/>
              <p:cNvPicPr>
                <a:picLocks noChangeAspect="1"/>
              </p:cNvPicPr>
              <p:nvPr/>
            </p:nvPicPr>
            <p:blipFill rotWithShape="1">
              <a:blip r:embed="rId3"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25" name="矩形 24"/>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文本框 22"/>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从站起来富起来到强起来</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366872" y="1115854"/>
            <a:ext cx="10723528" cy="5170646"/>
            <a:chOff x="554072" y="3747201"/>
            <a:chExt cx="10723528" cy="5170646"/>
          </a:xfrm>
        </p:grpSpPr>
        <p:sp>
          <p:nvSpPr>
            <p:cNvPr id="18" name="文本框 17"/>
            <p:cNvSpPr txBox="1"/>
            <p:nvPr/>
          </p:nvSpPr>
          <p:spPr>
            <a:xfrm>
              <a:off x="554072" y="3747201"/>
              <a:ext cx="10304428" cy="2585323"/>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党的十二大</a:t>
              </a:r>
              <a:endPar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lvl="0">
                <a:lnSpc>
                  <a:spcPct val="150000"/>
                </a:lnSpc>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决定全面开创社会主义现代化建设新局面；</a:t>
              </a:r>
              <a:endPar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Font typeface="Arial" panose="020B0604020202020204" pitchFamily="34" charset="0"/>
                <a:buChar char="•"/>
                <a:defRPr/>
              </a:pPr>
              <a:r>
                <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党的十三大</a:t>
              </a:r>
              <a:endPar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lvl="0">
                <a:lnSpc>
                  <a:spcPct val="150000"/>
                </a:lnSpc>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确立社会主义初级阶段的基本路线“以经济建设为中心，坚持四项基本原则，坚持改革开放”；</a:t>
              </a:r>
              <a:endPar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Font typeface="Arial" panose="020B0604020202020204" pitchFamily="34" charset="0"/>
                <a:buChar char="•"/>
                <a:defRPr/>
              </a:pPr>
              <a:r>
                <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党的十四大</a:t>
              </a:r>
              <a:endPar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lvl="0">
                <a:lnSpc>
                  <a:spcPct val="150000"/>
                </a:lnSpc>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提出加快改革开放和现代化建设步伐，夺取有中国特色社会主义事业的更大胜利；</a:t>
              </a:r>
              <a:endPar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9" name="文本框 18"/>
            <p:cNvSpPr txBox="1"/>
            <p:nvPr/>
          </p:nvSpPr>
          <p:spPr>
            <a:xfrm>
              <a:off x="554072" y="6332524"/>
              <a:ext cx="10723528" cy="2585323"/>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党的十五大</a:t>
              </a:r>
              <a:endPar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lvl="0">
                <a:lnSpc>
                  <a:spcPct val="150000"/>
                </a:lnSpc>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强调把建设有中国特色社会主义事业全面推向</a:t>
              </a:r>
              <a:r>
                <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21</a:t>
              </a: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世纪；</a:t>
              </a:r>
              <a:endPar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Font typeface="Arial" panose="020B0604020202020204" pitchFamily="34" charset="0"/>
                <a:buChar char="•"/>
                <a:defRPr/>
              </a:pPr>
              <a:r>
                <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党的十六大</a:t>
              </a:r>
              <a:endPar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lvl="0">
                <a:lnSpc>
                  <a:spcPct val="150000"/>
                </a:lnSpc>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系统论述全面建设小康社会开创中国特色社会主义事业新局面；</a:t>
              </a:r>
              <a:endPar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Font typeface="Arial" panose="020B0604020202020204" pitchFamily="34" charset="0"/>
                <a:buChar char="•"/>
                <a:defRPr/>
              </a:pPr>
              <a:r>
                <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党的十七大</a:t>
              </a:r>
              <a:endParaRPr lang="zh-CN" altLang="en-US" sz="18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lvl="0">
                <a:lnSpc>
                  <a:spcPct val="150000"/>
                </a:lnSpc>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部署高举中国特色社会主义伟大旗帜为夺取全面建设小康社会新胜利而奋斗。</a:t>
              </a:r>
              <a:endPar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grpSp>
        <p:nvGrpSpPr>
          <p:cNvPr id="12" name="组合 11"/>
          <p:cNvGrpSpPr/>
          <p:nvPr/>
        </p:nvGrpSpPr>
        <p:grpSpPr>
          <a:xfrm>
            <a:off x="234328" y="193040"/>
            <a:ext cx="4191161" cy="682662"/>
            <a:chOff x="234328" y="193040"/>
            <a:chExt cx="4191161" cy="682662"/>
          </a:xfrm>
        </p:grpSpPr>
        <p:grpSp>
          <p:nvGrpSpPr>
            <p:cNvPr id="15" name="组合 14"/>
            <p:cNvGrpSpPr/>
            <p:nvPr/>
          </p:nvGrpSpPr>
          <p:grpSpPr>
            <a:xfrm>
              <a:off x="234328" y="193040"/>
              <a:ext cx="4191161" cy="682662"/>
              <a:chOff x="272428" y="53340"/>
              <a:chExt cx="4945735" cy="805568"/>
            </a:xfrm>
          </p:grpSpPr>
          <p:pic>
            <p:nvPicPr>
              <p:cNvPr id="17" name="图片 16"/>
              <p:cNvPicPr>
                <a:picLocks noChangeAspect="1"/>
              </p:cNvPicPr>
              <p:nvPr/>
            </p:nvPicPr>
            <p:blipFill rotWithShape="1">
              <a:blip r:embed="rId1"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20" name="矩形 19"/>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从站起来富起来到强起来</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01688" y="1375479"/>
            <a:ext cx="10515600" cy="951543"/>
          </a:xfrm>
          <a:prstGeom prst="rect">
            <a:avLst/>
          </a:prstGeom>
          <a:noFill/>
        </p:spPr>
        <p:txBody>
          <a:bodyPr wrap="square">
            <a:spAutoFit/>
          </a:bodyPr>
          <a:lstStyle/>
          <a:p>
            <a:pPr lvl="0">
              <a:lnSpc>
                <a:spcPct val="150000"/>
              </a:lnSpc>
              <a:defRPr/>
            </a:pPr>
            <a:r>
              <a:rPr lang="zh-CN" altLang="en-US" sz="20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党的十八大闭幕， “人民对美好生活的向往，就是我们的奋斗目标”，正式接过全面建成小康社会“接力棒”。</a:t>
            </a:r>
            <a:endParaRPr lang="zh-CN" altLang="en-US" sz="20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0" name="文本框 9"/>
          <p:cNvSpPr txBox="1"/>
          <p:nvPr/>
        </p:nvSpPr>
        <p:spPr>
          <a:xfrm>
            <a:off x="801688" y="2554374"/>
            <a:ext cx="7639834" cy="3831818"/>
          </a:xfrm>
          <a:prstGeom prst="rect">
            <a:avLst/>
          </a:prstGeom>
          <a:noFill/>
        </p:spPr>
        <p:txBody>
          <a:bodyPr wrap="square">
            <a:spAutoFit/>
          </a:bodyPr>
          <a:lstStyle/>
          <a:p>
            <a:pPr marL="285750" indent="-285750">
              <a:lnSpc>
                <a:spcPct val="150000"/>
              </a:lnSpc>
              <a:buClr>
                <a:srgbClr val="C00000"/>
              </a:buClr>
              <a:buFont typeface="Wingdings" panose="05000000000000000000" pitchFamily="2" charset="2"/>
              <a:buChar char="u"/>
              <a:defRPr/>
            </a:pPr>
            <a:r>
              <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2015</a:t>
            </a: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年他在美国西雅图说，新中国成立以来特别是改革开放以来，中国走过了一段很不平凡的历程，我们这一代中国人对此有着切身的体会。</a:t>
            </a:r>
            <a:endPar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Wingdings" panose="05000000000000000000" pitchFamily="2" charset="2"/>
              <a:buChar char="u"/>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上世纪</a:t>
            </a:r>
            <a:r>
              <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60</a:t>
            </a: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年代末，我才十几岁，就从北京到中国陕西省延安市一个叫梁家河的小村庄插队当农民，在那儿度过了</a:t>
            </a:r>
            <a:r>
              <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7</a:t>
            </a: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年时光。</a:t>
            </a:r>
            <a:endPar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Wingdings" panose="05000000000000000000" pitchFamily="2" charset="2"/>
              <a:buChar char="u"/>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那时候，我和乡亲们都住在土窑里、睡在土炕上，乡亲们生活十分贫困，经常是几个月吃不到一块肉。</a:t>
            </a:r>
            <a:endPar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Wingdings" panose="05000000000000000000" pitchFamily="2" charset="2"/>
              <a:buChar char="u"/>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我了解乡亲们最需要什么！后来，我当了这个村子的党支部书记，带领乡亲们发展生产。</a:t>
            </a:r>
            <a:endPar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Wingdings" panose="05000000000000000000" pitchFamily="2" charset="2"/>
              <a:buChar char="u"/>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我了解老百姓需要什么。</a:t>
            </a:r>
            <a:endPar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41297"/>
          <a:stretch>
            <a:fillRect/>
          </a:stretch>
        </p:blipFill>
        <p:spPr>
          <a:xfrm>
            <a:off x="8441522" y="3075845"/>
            <a:ext cx="2875766" cy="2788875"/>
          </a:xfrm>
          <a:prstGeom prst="rect">
            <a:avLst/>
          </a:prstGeom>
        </p:spPr>
      </p:pic>
      <p:grpSp>
        <p:nvGrpSpPr>
          <p:cNvPr id="11" name="组合 10"/>
          <p:cNvGrpSpPr/>
          <p:nvPr/>
        </p:nvGrpSpPr>
        <p:grpSpPr>
          <a:xfrm>
            <a:off x="234328" y="193040"/>
            <a:ext cx="4191161" cy="682662"/>
            <a:chOff x="234328" y="193040"/>
            <a:chExt cx="4191161" cy="682662"/>
          </a:xfrm>
        </p:grpSpPr>
        <p:grpSp>
          <p:nvGrpSpPr>
            <p:cNvPr id="12" name="组合 11"/>
            <p:cNvGrpSpPr/>
            <p:nvPr/>
          </p:nvGrpSpPr>
          <p:grpSpPr>
            <a:xfrm>
              <a:off x="234328" y="193040"/>
              <a:ext cx="4191161" cy="682662"/>
              <a:chOff x="272428" y="53340"/>
              <a:chExt cx="4945735" cy="805568"/>
            </a:xfrm>
          </p:grpSpPr>
          <p:pic>
            <p:nvPicPr>
              <p:cNvPr id="14" name="图片 13"/>
              <p:cNvPicPr>
                <a:picLocks noChangeAspect="1"/>
              </p:cNvPicPr>
              <p:nvPr/>
            </p:nvPicPr>
            <p:blipFill rotWithShape="1">
              <a:blip r:embed="rId2"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5" name="矩形 14"/>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从站起来富起来到强起来</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hqprint">
            <a:extLst>
              <a:ext uri="{28A0092B-C50C-407E-A947-70E740481C1C}">
                <a14:useLocalDpi xmlns:a14="http://schemas.microsoft.com/office/drawing/2010/main" val="0"/>
              </a:ext>
            </a:extLst>
          </a:blip>
          <a:srcRect b="32037"/>
          <a:stretch>
            <a:fillRect/>
          </a:stretch>
        </p:blipFill>
        <p:spPr>
          <a:xfrm>
            <a:off x="0" y="0"/>
            <a:ext cx="12192000" cy="6858000"/>
          </a:xfrm>
          <a:prstGeom prst="rect">
            <a:avLst/>
          </a:prstGeom>
        </p:spPr>
      </p:pic>
      <p:pic>
        <p:nvPicPr>
          <p:cNvPr id="5" name="图片 4"/>
          <p:cNvPicPr>
            <a:picLocks noChangeAspect="1"/>
          </p:cNvPicPr>
          <p:nvPr/>
        </p:nvPicPr>
        <p:blipFill rotWithShape="1">
          <a:blip r:embed="rId2" cstate="hqprint">
            <a:extLst>
              <a:ext uri="{28A0092B-C50C-407E-A947-70E740481C1C}">
                <a14:useLocalDpi xmlns:a14="http://schemas.microsoft.com/office/drawing/2010/main" val="0"/>
              </a:ext>
            </a:extLst>
          </a:blip>
          <a:srcRect t="49242"/>
          <a:stretch>
            <a:fillRect/>
          </a:stretch>
        </p:blipFill>
        <p:spPr>
          <a:xfrm>
            <a:off x="0" y="3763818"/>
            <a:ext cx="12192000" cy="3094182"/>
          </a:xfrm>
          <a:prstGeom prst="rect">
            <a:avLst/>
          </a:prstGeom>
        </p:spPr>
      </p:pic>
      <p:sp>
        <p:nvSpPr>
          <p:cNvPr id="10" name="文本框 9"/>
          <p:cNvSpPr txBox="1"/>
          <p:nvPr/>
        </p:nvSpPr>
        <p:spPr>
          <a:xfrm>
            <a:off x="4704986" y="82470"/>
            <a:ext cx="2114913" cy="1106805"/>
          </a:xfrm>
          <a:prstGeom prst="rect">
            <a:avLst/>
          </a:prstGeom>
          <a:noFill/>
        </p:spPr>
        <p:txBody>
          <a:bodyPr wrap="square" rtlCol="0">
            <a:spAutoFit/>
          </a:bodyPr>
          <a:lstStyle/>
          <a:p>
            <a:pPr algn="dist"/>
            <a:r>
              <a:rPr kumimoji="1" lang="zh-CN" altLang="en-US" sz="66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目录</a:t>
            </a:r>
            <a:endParaRPr kumimoji="1" lang="en-US" altLang="zh-CN" sz="66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nvGrpSpPr>
          <p:cNvPr id="12" name="组合 11"/>
          <p:cNvGrpSpPr/>
          <p:nvPr/>
        </p:nvGrpSpPr>
        <p:grpSpPr>
          <a:xfrm>
            <a:off x="2465550" y="1896599"/>
            <a:ext cx="7540733" cy="3064801"/>
            <a:chOff x="4267136" y="1717878"/>
            <a:chExt cx="7540733" cy="3064801"/>
          </a:xfrm>
        </p:grpSpPr>
        <p:cxnSp>
          <p:nvCxnSpPr>
            <p:cNvPr id="13" name="直线连接符 4"/>
            <p:cNvCxnSpPr/>
            <p:nvPr/>
          </p:nvCxnSpPr>
          <p:spPr>
            <a:xfrm flipH="1">
              <a:off x="4825600" y="2314611"/>
              <a:ext cx="17866" cy="2283770"/>
            </a:xfrm>
            <a:prstGeom prst="line">
              <a:avLst/>
            </a:prstGeom>
            <a:ln w="25400">
              <a:solidFill>
                <a:srgbClr val="E32025"/>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4267136" y="1717878"/>
              <a:ext cx="7540733" cy="646331"/>
              <a:chOff x="1734734" y="2728212"/>
              <a:chExt cx="7540733" cy="646331"/>
            </a:xfrm>
          </p:grpSpPr>
          <p:sp>
            <p:nvSpPr>
              <p:cNvPr id="28" name="平行四边形 27"/>
              <p:cNvSpPr/>
              <p:nvPr/>
            </p:nvSpPr>
            <p:spPr>
              <a:xfrm>
                <a:off x="1734734" y="2858215"/>
                <a:ext cx="1157534" cy="466730"/>
              </a:xfrm>
              <a:prstGeom prst="parallelogram">
                <a:avLst/>
              </a:prstGeom>
              <a:gradFill>
                <a:gsLst>
                  <a:gs pos="0">
                    <a:srgbClr val="FF0000"/>
                  </a:gs>
                  <a:gs pos="100000">
                    <a:srgbClr val="C00000"/>
                  </a:gs>
                </a:gsLst>
                <a:lin ang="5400000" scaled="0"/>
              </a:gradFill>
              <a:ln>
                <a:noFill/>
              </a:ln>
            </p:spPr>
            <p:style>
              <a:lnRef idx="2">
                <a:srgbClr val="A9330B">
                  <a:shade val="50000"/>
                </a:srgbClr>
              </a:lnRef>
              <a:fillRef idx="1">
                <a:srgbClr val="A9330B"/>
              </a:fillRef>
              <a:effectRef idx="0">
                <a:srgbClr val="A9330B"/>
              </a:effectRef>
              <a:fontRef idx="minor">
                <a:srgbClr val="FFFFFF"/>
              </a:fontRef>
            </p:style>
            <p:txBody>
              <a:bodyPr rtlCol="0" anchor="ctr"/>
              <a:lstStyle/>
              <a:p>
                <a:pPr algn="ctr">
                  <a:lnSpc>
                    <a:spcPct val="120000"/>
                  </a:lnSpc>
                </a:pPr>
                <a:r>
                  <a:rPr lang="en-US" altLang="zh-CN" sz="3600" dirty="0">
                    <a:solidFill>
                      <a:schemeClr val="bg1"/>
                    </a:solidFill>
                    <a:latin typeface="字魂160号-檀宋" panose="00000500000000000000" pitchFamily="2" charset="-122"/>
                    <a:ea typeface="字魂160号-檀宋" panose="00000500000000000000" pitchFamily="2" charset="-122"/>
                    <a:sym typeface="字魂160号-檀宋" panose="00000500000000000000" pitchFamily="2" charset="-122"/>
                  </a:rPr>
                  <a:t>01</a:t>
                </a:r>
                <a:endParaRPr lang="en-US" altLang="zh-CN" sz="3600" dirty="0">
                  <a:solidFill>
                    <a:schemeClr val="bg1"/>
                  </a:solidFill>
                  <a:latin typeface="字魂160号-檀宋" panose="00000500000000000000" pitchFamily="2" charset="-122"/>
                  <a:ea typeface="字魂160号-檀宋" panose="00000500000000000000" pitchFamily="2" charset="-122"/>
                  <a:sym typeface="字魂160号-檀宋" panose="00000500000000000000" pitchFamily="2" charset="-122"/>
                </a:endParaRPr>
              </a:p>
            </p:txBody>
          </p:sp>
          <p:sp>
            <p:nvSpPr>
              <p:cNvPr id="29" name="文本框 28"/>
              <p:cNvSpPr txBox="1"/>
              <p:nvPr/>
            </p:nvSpPr>
            <p:spPr>
              <a:xfrm>
                <a:off x="3089158" y="2728212"/>
                <a:ext cx="6186309" cy="646331"/>
              </a:xfrm>
              <a:prstGeom prst="rect">
                <a:avLst/>
              </a:prstGeom>
              <a:noFill/>
            </p:spPr>
            <p:txBody>
              <a:bodyPr wrap="none" rtlCol="0">
                <a:spAutoFit/>
              </a:bodyPr>
              <a:lstStyle/>
              <a:p>
                <a:r>
                  <a:rPr kumimoji="1" lang="zh-CN" altLang="en-US" sz="36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团结带领中国人民成立新中国</a:t>
                </a:r>
                <a:endParaRPr kumimoji="1" lang="zh-CN" altLang="en-US" sz="36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grpSp>
          <p:nvGrpSpPr>
            <p:cNvPr id="15" name="组合 14"/>
            <p:cNvGrpSpPr/>
            <p:nvPr/>
          </p:nvGrpSpPr>
          <p:grpSpPr>
            <a:xfrm>
              <a:off x="4267136" y="2506695"/>
              <a:ext cx="7079068" cy="646331"/>
              <a:chOff x="1734734" y="3555863"/>
              <a:chExt cx="7079068" cy="646331"/>
            </a:xfrm>
          </p:grpSpPr>
          <p:sp>
            <p:nvSpPr>
              <p:cNvPr id="26" name="平行四边形 25"/>
              <p:cNvSpPr/>
              <p:nvPr/>
            </p:nvSpPr>
            <p:spPr>
              <a:xfrm>
                <a:off x="1734734" y="3668874"/>
                <a:ext cx="1157534" cy="466730"/>
              </a:xfrm>
              <a:prstGeom prst="parallelogram">
                <a:avLst/>
              </a:prstGeom>
              <a:gradFill>
                <a:gsLst>
                  <a:gs pos="0">
                    <a:srgbClr val="FF0000"/>
                  </a:gs>
                  <a:gs pos="100000">
                    <a:srgbClr val="C00000"/>
                  </a:gs>
                </a:gsLst>
                <a:lin ang="5400000" scaled="0"/>
              </a:gradFill>
              <a:ln>
                <a:noFill/>
              </a:ln>
            </p:spPr>
            <p:style>
              <a:lnRef idx="2">
                <a:srgbClr val="A9330B">
                  <a:shade val="50000"/>
                </a:srgbClr>
              </a:lnRef>
              <a:fillRef idx="1">
                <a:srgbClr val="A9330B"/>
              </a:fillRef>
              <a:effectRef idx="0">
                <a:srgbClr val="A9330B"/>
              </a:effectRef>
              <a:fontRef idx="minor">
                <a:srgbClr val="FFFFFF"/>
              </a:fontRef>
            </p:style>
            <p:txBody>
              <a:bodyPr rtlCol="0" anchor="ctr"/>
              <a:lstStyle/>
              <a:p>
                <a:pPr algn="ctr">
                  <a:lnSpc>
                    <a:spcPct val="120000"/>
                  </a:lnSpc>
                </a:pPr>
                <a:r>
                  <a:rPr lang="en-US" altLang="zh-CN" sz="3200" dirty="0">
                    <a:solidFill>
                      <a:schemeClr val="bg1"/>
                    </a:solidFill>
                    <a:latin typeface="字魂160号-檀宋" panose="00000500000000000000" pitchFamily="2" charset="-122"/>
                    <a:ea typeface="字魂160号-檀宋" panose="00000500000000000000" pitchFamily="2" charset="-122"/>
                    <a:sym typeface="字魂160号-檀宋" panose="00000500000000000000" pitchFamily="2" charset="-122"/>
                  </a:rPr>
                  <a:t>0</a:t>
                </a:r>
                <a:r>
                  <a:rPr lang="en-US" sz="3200" dirty="0">
                    <a:solidFill>
                      <a:schemeClr val="bg1"/>
                    </a:solidFill>
                    <a:latin typeface="字魂160号-檀宋" panose="00000500000000000000" pitchFamily="2" charset="-122"/>
                    <a:ea typeface="字魂160号-檀宋" panose="00000500000000000000" pitchFamily="2" charset="-122"/>
                    <a:sym typeface="字魂160号-檀宋" panose="00000500000000000000" pitchFamily="2" charset="-122"/>
                  </a:rPr>
                  <a:t>2</a:t>
                </a:r>
                <a:endParaRPr lang="en-US" sz="3200" dirty="0">
                  <a:solidFill>
                    <a:schemeClr val="bg1"/>
                  </a:solidFill>
                  <a:latin typeface="字魂160号-檀宋" panose="00000500000000000000" pitchFamily="2" charset="-122"/>
                  <a:ea typeface="字魂160号-檀宋" panose="00000500000000000000" pitchFamily="2" charset="-122"/>
                  <a:sym typeface="字魂160号-檀宋" panose="00000500000000000000" pitchFamily="2" charset="-122"/>
                </a:endParaRPr>
              </a:p>
            </p:txBody>
          </p:sp>
          <p:sp>
            <p:nvSpPr>
              <p:cNvPr id="27" name="文本框 26"/>
              <p:cNvSpPr txBox="1"/>
              <p:nvPr/>
            </p:nvSpPr>
            <p:spPr>
              <a:xfrm>
                <a:off x="3089158" y="3555863"/>
                <a:ext cx="5724644" cy="646331"/>
              </a:xfrm>
              <a:prstGeom prst="rect">
                <a:avLst/>
              </a:prstGeom>
              <a:noFill/>
            </p:spPr>
            <p:txBody>
              <a:bodyPr wrap="none" rtlCol="0">
                <a:spAutoFit/>
              </a:bodyPr>
              <a:lstStyle/>
              <a:p>
                <a:r>
                  <a:rPr kumimoji="1" lang="zh-CN" altLang="en-US" sz="36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开辟中国特色社会主义道路</a:t>
                </a:r>
                <a:endParaRPr kumimoji="1" lang="zh-CN" altLang="en-US" sz="36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grpSp>
          <p:nvGrpSpPr>
            <p:cNvPr id="16" name="组合 15"/>
            <p:cNvGrpSpPr/>
            <p:nvPr/>
          </p:nvGrpSpPr>
          <p:grpSpPr>
            <a:xfrm>
              <a:off x="4267136" y="3260420"/>
              <a:ext cx="6674878" cy="646331"/>
              <a:chOff x="1734734" y="2699305"/>
              <a:chExt cx="6674878" cy="646331"/>
            </a:xfrm>
          </p:grpSpPr>
          <p:sp>
            <p:nvSpPr>
              <p:cNvPr id="20" name="平行四边形 19"/>
              <p:cNvSpPr/>
              <p:nvPr/>
            </p:nvSpPr>
            <p:spPr>
              <a:xfrm>
                <a:off x="1734734" y="2858215"/>
                <a:ext cx="1157534" cy="466730"/>
              </a:xfrm>
              <a:prstGeom prst="parallelogram">
                <a:avLst/>
              </a:prstGeom>
              <a:gradFill>
                <a:gsLst>
                  <a:gs pos="0">
                    <a:srgbClr val="FF0000"/>
                  </a:gs>
                  <a:gs pos="100000">
                    <a:srgbClr val="C00000"/>
                  </a:gs>
                </a:gsLst>
                <a:lin ang="5400000" scaled="0"/>
              </a:gradFill>
              <a:ln>
                <a:noFill/>
              </a:ln>
            </p:spPr>
            <p:style>
              <a:lnRef idx="2">
                <a:srgbClr val="A9330B">
                  <a:shade val="50000"/>
                </a:srgbClr>
              </a:lnRef>
              <a:fillRef idx="1">
                <a:srgbClr val="A9330B"/>
              </a:fillRef>
              <a:effectRef idx="0">
                <a:srgbClr val="A9330B"/>
              </a:effectRef>
              <a:fontRef idx="minor">
                <a:srgbClr val="FFFFFF"/>
              </a:fontRef>
            </p:style>
            <p:txBody>
              <a:bodyPr rtlCol="0" anchor="ctr"/>
              <a:lstStyle/>
              <a:p>
                <a:pPr algn="ctr">
                  <a:lnSpc>
                    <a:spcPct val="120000"/>
                  </a:lnSpc>
                </a:pPr>
                <a:r>
                  <a:rPr lang="en-US" altLang="zh-CN" sz="3600" dirty="0">
                    <a:solidFill>
                      <a:schemeClr val="bg1"/>
                    </a:solidFill>
                    <a:latin typeface="字魂160号-檀宋" panose="00000500000000000000" pitchFamily="2" charset="-122"/>
                    <a:ea typeface="字魂160号-檀宋" panose="00000500000000000000" pitchFamily="2" charset="-122"/>
                    <a:sym typeface="字魂160号-檀宋" panose="00000500000000000000" pitchFamily="2" charset="-122"/>
                  </a:rPr>
                  <a:t>03</a:t>
                </a:r>
                <a:endParaRPr lang="en-US" altLang="zh-CN" sz="3600" dirty="0">
                  <a:solidFill>
                    <a:schemeClr val="bg1"/>
                  </a:solidFill>
                  <a:latin typeface="字魂160号-檀宋" panose="00000500000000000000" pitchFamily="2" charset="-122"/>
                  <a:ea typeface="字魂160号-檀宋" panose="00000500000000000000" pitchFamily="2" charset="-122"/>
                  <a:sym typeface="字魂160号-檀宋" panose="00000500000000000000" pitchFamily="2" charset="-122"/>
                </a:endParaRPr>
              </a:p>
            </p:txBody>
          </p:sp>
          <p:sp>
            <p:nvSpPr>
              <p:cNvPr id="25" name="文本框 24"/>
              <p:cNvSpPr txBox="1"/>
              <p:nvPr/>
            </p:nvSpPr>
            <p:spPr>
              <a:xfrm>
                <a:off x="3146633" y="2699305"/>
                <a:ext cx="5262979" cy="646331"/>
              </a:xfrm>
              <a:prstGeom prst="rect">
                <a:avLst/>
              </a:prstGeom>
              <a:noFill/>
            </p:spPr>
            <p:txBody>
              <a:bodyPr wrap="none" rtlCol="0">
                <a:spAutoFit/>
              </a:bodyPr>
              <a:lstStyle/>
              <a:p>
                <a:r>
                  <a:rPr kumimoji="1" lang="zh-CN" altLang="en-US" sz="36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从站起来富起来到强起来</a:t>
                </a:r>
                <a:endParaRPr kumimoji="1" lang="zh-CN" altLang="en-US" sz="36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grpSp>
          <p:nvGrpSpPr>
            <p:cNvPr id="17" name="组合 16"/>
            <p:cNvGrpSpPr/>
            <p:nvPr/>
          </p:nvGrpSpPr>
          <p:grpSpPr>
            <a:xfrm>
              <a:off x="4267136" y="4136348"/>
              <a:ext cx="7136543" cy="646331"/>
              <a:chOff x="1734734" y="3579073"/>
              <a:chExt cx="7136543" cy="646331"/>
            </a:xfrm>
          </p:grpSpPr>
          <p:sp>
            <p:nvSpPr>
              <p:cNvPr id="18" name="平行四边形 17"/>
              <p:cNvSpPr/>
              <p:nvPr/>
            </p:nvSpPr>
            <p:spPr>
              <a:xfrm>
                <a:off x="1734734" y="3668874"/>
                <a:ext cx="1157534" cy="466730"/>
              </a:xfrm>
              <a:prstGeom prst="parallelogram">
                <a:avLst/>
              </a:prstGeom>
              <a:gradFill>
                <a:gsLst>
                  <a:gs pos="0">
                    <a:srgbClr val="FF0000"/>
                  </a:gs>
                  <a:gs pos="100000">
                    <a:srgbClr val="C00000"/>
                  </a:gs>
                </a:gsLst>
                <a:lin ang="5400000" scaled="0"/>
              </a:gradFill>
              <a:ln>
                <a:noFill/>
              </a:ln>
            </p:spPr>
            <p:style>
              <a:lnRef idx="2">
                <a:srgbClr val="A9330B">
                  <a:shade val="50000"/>
                </a:srgbClr>
              </a:lnRef>
              <a:fillRef idx="1">
                <a:srgbClr val="A9330B"/>
              </a:fillRef>
              <a:effectRef idx="0">
                <a:srgbClr val="A9330B"/>
              </a:effectRef>
              <a:fontRef idx="minor">
                <a:srgbClr val="FFFFFF"/>
              </a:fontRef>
            </p:style>
            <p:txBody>
              <a:bodyPr rtlCol="0" anchor="ctr"/>
              <a:lstStyle/>
              <a:p>
                <a:pPr algn="ctr">
                  <a:lnSpc>
                    <a:spcPct val="120000"/>
                  </a:lnSpc>
                </a:pPr>
                <a:r>
                  <a:rPr lang="en-US" altLang="zh-CN" sz="3200" dirty="0">
                    <a:solidFill>
                      <a:schemeClr val="bg1"/>
                    </a:solidFill>
                    <a:latin typeface="字魂160号-檀宋" panose="00000500000000000000" pitchFamily="2" charset="-122"/>
                    <a:ea typeface="字魂160号-檀宋" panose="00000500000000000000" pitchFamily="2" charset="-122"/>
                    <a:sym typeface="字魂160号-檀宋" panose="00000500000000000000" pitchFamily="2" charset="-122"/>
                  </a:rPr>
                  <a:t>04</a:t>
                </a:r>
                <a:endParaRPr lang="en-US" sz="3200" dirty="0">
                  <a:solidFill>
                    <a:schemeClr val="bg1"/>
                  </a:solidFill>
                  <a:latin typeface="字魂160号-檀宋" panose="00000500000000000000" pitchFamily="2" charset="-122"/>
                  <a:ea typeface="字魂160号-檀宋" panose="00000500000000000000" pitchFamily="2" charset="-122"/>
                  <a:sym typeface="字魂160号-檀宋" panose="00000500000000000000" pitchFamily="2" charset="-122"/>
                </a:endParaRPr>
              </a:p>
            </p:txBody>
          </p:sp>
          <p:sp>
            <p:nvSpPr>
              <p:cNvPr id="19" name="文本框 18"/>
              <p:cNvSpPr txBox="1"/>
              <p:nvPr/>
            </p:nvSpPr>
            <p:spPr>
              <a:xfrm>
                <a:off x="3146633" y="3579073"/>
                <a:ext cx="5724644" cy="646331"/>
              </a:xfrm>
              <a:prstGeom prst="rect">
                <a:avLst/>
              </a:prstGeom>
              <a:noFill/>
            </p:spPr>
            <p:txBody>
              <a:bodyPr wrap="none" rtlCol="0">
                <a:spAutoFit/>
              </a:bodyPr>
              <a:lstStyle/>
              <a:p>
                <a:r>
                  <a:rPr kumimoji="1" lang="zh-CN" altLang="en-US" sz="36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中华民族伟大复兴前景光明</a:t>
                </a:r>
                <a:endParaRPr kumimoji="1" lang="zh-CN" altLang="en-US" sz="36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92200" y="1060966"/>
            <a:ext cx="10261600" cy="5078313"/>
          </a:xfrm>
          <a:prstGeom prst="rect">
            <a:avLst/>
          </a:prstGeom>
          <a:noFill/>
        </p:spPr>
        <p:txBody>
          <a:bodyPr wrap="square">
            <a:spAutoFit/>
          </a:bodyPr>
          <a:lstStyle/>
          <a:p>
            <a:pPr marL="285750" indent="-285750">
              <a:lnSpc>
                <a:spcPct val="150000"/>
              </a:lnSpc>
              <a:buClr>
                <a:srgbClr val="C00000"/>
              </a:buClr>
              <a:buFont typeface="Wingdings" panose="05000000000000000000" pitchFamily="2" charset="2"/>
              <a:buChar char="p"/>
              <a:defRPr/>
            </a:pPr>
            <a:endPar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Wingdings" panose="05000000000000000000" pitchFamily="2" charset="2"/>
              <a:buChar char="p"/>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我很期盼的一件事，就是让乡亲们饱餐一顿肉，并且经常吃上肉。但是，这个心愿在当时是很难实现的。</a:t>
            </a:r>
            <a:endPar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Wingdings" panose="05000000000000000000" pitchFamily="2" charset="2"/>
              <a:buChar char="p"/>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今年春节，我回到这个小村子。梁家河修起了柏油路，乡亲们住上了砖瓦房，用上了互联网，老人们享有基本养老，村民们有医疗保险，孩子们可以接受良好教育，当然吃肉已经不成问题。</a:t>
            </a:r>
            <a:endPar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Wingdings" panose="05000000000000000000" pitchFamily="2" charset="2"/>
              <a:buChar char="p"/>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他还说，这两年，我去了中国很多贫困地区，看望了很多贫困家庭，他们渴望幸福生活的眼神深深印在我的脑海里。</a:t>
            </a:r>
            <a:endPar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Wingdings" panose="05000000000000000000" pitchFamily="2" charset="2"/>
              <a:buChar char="p"/>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“决胜全面建成小康社会，夺取新时代中国特色社会主义伟大胜利”。</a:t>
            </a:r>
            <a:endPar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Wingdings" panose="05000000000000000000" pitchFamily="2" charset="2"/>
              <a:buChar char="p"/>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他多次强调“小康不小康，关键看老乡”，全面建成小康社会“一个也不能少”“一个少数民族也不能少”。</a:t>
            </a:r>
            <a:endParaRPr lang="en-US" altLang="zh-CN"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Clr>
                <a:srgbClr val="C00000"/>
              </a:buClr>
              <a:buFont typeface="Wingdings" panose="05000000000000000000" pitchFamily="2" charset="2"/>
              <a:buChar char="p"/>
              <a:defRPr/>
            </a:pPr>
            <a:r>
              <a:rPr lang="zh-CN" altLang="en-US" sz="1800" dirty="0">
                <a:solidFill>
                  <a:schemeClr val="tx1">
                    <a:lumMod val="95000"/>
                    <a:lumOff val="5000"/>
                  </a:schemeClr>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为此，他提出精准扶贫，部署脱贫攻坚，多次到革命老区、少数民族地区、边境地区和贫困地区调查研究，现场指导，解决问题。</a:t>
            </a:r>
            <a:endParaRPr lang="zh-CN" altLang="en-US" dirty="0">
              <a:latin typeface="字魂160号-檀宋" panose="00000500000000000000" pitchFamily="2" charset="-122"/>
              <a:ea typeface="字魂160号-檀宋" panose="00000500000000000000" pitchFamily="2" charset="-122"/>
              <a:sym typeface="字魂160号-檀宋" panose="00000500000000000000" pitchFamily="2" charset="-122"/>
            </a:endParaRPr>
          </a:p>
        </p:txBody>
      </p:sp>
      <p:grpSp>
        <p:nvGrpSpPr>
          <p:cNvPr id="9" name="组合 8"/>
          <p:cNvGrpSpPr/>
          <p:nvPr/>
        </p:nvGrpSpPr>
        <p:grpSpPr>
          <a:xfrm>
            <a:off x="234328" y="193040"/>
            <a:ext cx="4191161" cy="682662"/>
            <a:chOff x="234328" y="193040"/>
            <a:chExt cx="4191161" cy="682662"/>
          </a:xfrm>
        </p:grpSpPr>
        <p:grpSp>
          <p:nvGrpSpPr>
            <p:cNvPr id="10" name="组合 9"/>
            <p:cNvGrpSpPr/>
            <p:nvPr/>
          </p:nvGrpSpPr>
          <p:grpSpPr>
            <a:xfrm>
              <a:off x="234328" y="193040"/>
              <a:ext cx="4191161" cy="682662"/>
              <a:chOff x="272428" y="53340"/>
              <a:chExt cx="4945735" cy="805568"/>
            </a:xfrm>
          </p:grpSpPr>
          <p:pic>
            <p:nvPicPr>
              <p:cNvPr id="12" name="图片 11"/>
              <p:cNvPicPr>
                <a:picLocks noChangeAspect="1"/>
              </p:cNvPicPr>
              <p:nvPr/>
            </p:nvPicPr>
            <p:blipFill rotWithShape="1">
              <a:blip r:embed="rId1"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3" name="矩形 12"/>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从站起来富起来到强起来</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788972" y="1916374"/>
            <a:ext cx="10085287" cy="462095"/>
            <a:chOff x="492205" y="2562867"/>
            <a:chExt cx="10085287" cy="462095"/>
          </a:xfrm>
        </p:grpSpPr>
        <p:sp>
          <p:nvSpPr>
            <p:cNvPr id="11" name="矩形 10"/>
            <p:cNvSpPr/>
            <p:nvPr/>
          </p:nvSpPr>
          <p:spPr>
            <a:xfrm>
              <a:off x="844311" y="2562867"/>
              <a:ext cx="9733181" cy="400110"/>
            </a:xfrm>
            <a:prstGeom prst="rect">
              <a:avLst/>
            </a:prstGeom>
          </p:spPr>
          <p:txBody>
            <a:bodyPr wrap="square">
              <a:spAutoFit/>
            </a:bodyPr>
            <a:lstStyle/>
            <a:p>
              <a:pPr defTabSz="457200">
                <a:defRPr/>
              </a:pPr>
              <a:r>
                <a:rPr kumimoji="1" lang="zh-CN" altLang="en-US" sz="2000" b="1" dirty="0">
                  <a:solidFill>
                    <a:srgbClr val="C00000"/>
                  </a:solidFill>
                  <a:latin typeface="字魂160号-檀宋" panose="00000500000000000000" pitchFamily="2" charset="-122"/>
                  <a:ea typeface="字魂160号-檀宋" panose="00000500000000000000" pitchFamily="2" charset="-122"/>
                  <a:sym typeface="字魂160号-檀宋" panose="00000500000000000000" pitchFamily="2" charset="-122"/>
                </a:rPr>
                <a:t>中国共产党领导全国人民全力以赴，决战决胜，全面建成小康社会取得决定性进展</a:t>
              </a:r>
              <a:endParaRPr lang="en-US" altLang="zh-CN" sz="20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cxnSp>
          <p:nvCxnSpPr>
            <p:cNvPr id="12" name="直接连接符 11"/>
            <p:cNvCxnSpPr/>
            <p:nvPr/>
          </p:nvCxnSpPr>
          <p:spPr>
            <a:xfrm flipV="1">
              <a:off x="520007" y="2941719"/>
              <a:ext cx="9559126" cy="21472"/>
            </a:xfrm>
            <a:prstGeom prst="line">
              <a:avLst/>
            </a:prstGeom>
            <a:ln>
              <a:solidFill>
                <a:srgbClr val="E32025"/>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20007" y="3024962"/>
              <a:ext cx="9559126" cy="0"/>
            </a:xfrm>
            <a:prstGeom prst="line">
              <a:avLst/>
            </a:prstGeom>
            <a:ln w="38100">
              <a:solidFill>
                <a:srgbClr val="E32025"/>
              </a:solidFill>
            </a:ln>
          </p:spPr>
          <p:style>
            <a:lnRef idx="1">
              <a:schemeClr val="accent1"/>
            </a:lnRef>
            <a:fillRef idx="0">
              <a:schemeClr val="accent1"/>
            </a:fillRef>
            <a:effectRef idx="0">
              <a:schemeClr val="accent1"/>
            </a:effectRef>
            <a:fontRef idx="minor">
              <a:schemeClr val="tx1"/>
            </a:fontRef>
          </p:style>
        </p:cxnSp>
        <p:grpSp>
          <p:nvGrpSpPr>
            <p:cNvPr id="14" name="Group 15"/>
            <p:cNvGrpSpPr/>
            <p:nvPr/>
          </p:nvGrpSpPr>
          <p:grpSpPr bwMode="auto">
            <a:xfrm>
              <a:off x="492205" y="2631481"/>
              <a:ext cx="298247" cy="310238"/>
              <a:chOff x="0" y="0"/>
              <a:chExt cx="763788" cy="763788"/>
            </a:xfrm>
          </p:grpSpPr>
          <p:sp>
            <p:nvSpPr>
              <p:cNvPr id="15" name="椭圆 14"/>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1" i="0" u="none" strike="noStrike" kern="0" cap="none" spc="0" normalizeH="0" baseline="0" noProof="0" dirty="0">
                  <a:ln>
                    <a:noFill/>
                  </a:ln>
                  <a:solidFill>
                    <a:srgbClr val="FFFFFF"/>
                  </a:solidFill>
                  <a:effectLst/>
                  <a:uLnTx/>
                  <a:uFillTx/>
                  <a:latin typeface="字魂160号-檀宋" panose="00000500000000000000" pitchFamily="2" charset="-122"/>
                  <a:ea typeface="字魂160号-檀宋" panose="00000500000000000000" pitchFamily="2" charset="-122"/>
                  <a:cs typeface="+mn-ea"/>
                  <a:sym typeface="字魂160号-檀宋" panose="00000500000000000000" pitchFamily="2" charset="-122"/>
                </a:endParaRPr>
              </a:p>
            </p:txBody>
          </p:sp>
          <p:sp>
            <p:nvSpPr>
              <p:cNvPr id="16" name="椭圆 15"/>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1" i="0" u="none" strike="noStrike" kern="0" cap="none" spc="0" normalizeH="0" baseline="0" noProof="0" dirty="0">
                  <a:ln>
                    <a:noFill/>
                  </a:ln>
                  <a:solidFill>
                    <a:srgbClr val="FFFFFF"/>
                  </a:solidFill>
                  <a:effectLst/>
                  <a:uLnTx/>
                  <a:uFillTx/>
                  <a:latin typeface="字魂160号-檀宋" panose="00000500000000000000" pitchFamily="2" charset="-122"/>
                  <a:ea typeface="字魂160号-檀宋" panose="00000500000000000000" pitchFamily="2" charset="-122"/>
                  <a:cs typeface="+mn-ea"/>
                  <a:sym typeface="字魂160号-檀宋" panose="00000500000000000000" pitchFamily="2" charset="-122"/>
                </a:endParaRPr>
              </a:p>
            </p:txBody>
          </p:sp>
        </p:grpSp>
      </p:grpSp>
      <p:sp>
        <p:nvSpPr>
          <p:cNvPr id="17" name="Aichitds5"/>
          <p:cNvSpPr/>
          <p:nvPr/>
        </p:nvSpPr>
        <p:spPr>
          <a:xfrm>
            <a:off x="816774" y="2654847"/>
            <a:ext cx="8454226" cy="2169825"/>
          </a:xfrm>
          <a:prstGeom prst="rect">
            <a:avLst/>
          </a:prstGeom>
          <a:noFill/>
        </p:spPr>
        <p:txBody>
          <a:bodyPr wrap="square">
            <a:spAutoFit/>
          </a:bodyPr>
          <a:lstStyle/>
          <a:p>
            <a:pPr algn="just" defTabSz="457200">
              <a:lnSpc>
                <a:spcPct val="150000"/>
              </a:lnSpc>
              <a:buClr>
                <a:srgbClr val="C00000"/>
              </a:buClr>
              <a:defRPr/>
            </a:pP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北方大地麦收季节，浩浩荡荡的联合收割机犹如钢铁洪流；在云南瑞丽大山深处，标准化的水泥公路通向各个少数民族村寨；在东北边境地区，农民驾驶电动车、摩托车、小轿车回村；在草原牧区，世世代代“逐水草而居”的少数民族已实现定居，牧民新村里家家户户住上了安装着太阳能热水器的别墅式新房</a:t>
            </a: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全面建成小康社会的伟大实践，展现出中华民族史无前例的美丽画卷。</a:t>
            </a:r>
            <a:endPar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b="68545"/>
          <a:stretch>
            <a:fillRect/>
          </a:stretch>
        </p:blipFill>
        <p:spPr>
          <a:xfrm>
            <a:off x="6965804" y="4040957"/>
            <a:ext cx="5353644" cy="2525459"/>
          </a:xfrm>
          <a:prstGeom prst="rect">
            <a:avLst/>
          </a:prstGeom>
        </p:spPr>
      </p:pic>
      <p:grpSp>
        <p:nvGrpSpPr>
          <p:cNvPr id="18" name="组合 17"/>
          <p:cNvGrpSpPr/>
          <p:nvPr/>
        </p:nvGrpSpPr>
        <p:grpSpPr>
          <a:xfrm>
            <a:off x="234328" y="193040"/>
            <a:ext cx="4191161" cy="682662"/>
            <a:chOff x="234328" y="193040"/>
            <a:chExt cx="4191161" cy="682662"/>
          </a:xfrm>
        </p:grpSpPr>
        <p:grpSp>
          <p:nvGrpSpPr>
            <p:cNvPr id="19" name="组合 18"/>
            <p:cNvGrpSpPr/>
            <p:nvPr/>
          </p:nvGrpSpPr>
          <p:grpSpPr>
            <a:xfrm>
              <a:off x="234328" y="193040"/>
              <a:ext cx="4191161" cy="682662"/>
              <a:chOff x="272428" y="53340"/>
              <a:chExt cx="4945735" cy="805568"/>
            </a:xfrm>
          </p:grpSpPr>
          <p:pic>
            <p:nvPicPr>
              <p:cNvPr id="21" name="图片 20"/>
              <p:cNvPicPr>
                <a:picLocks noChangeAspect="1"/>
              </p:cNvPicPr>
              <p:nvPr/>
            </p:nvPicPr>
            <p:blipFill rotWithShape="1">
              <a:blip r:embed="rId2"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22" name="矩形 21"/>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从站起来富起来到强起来</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2" cstate="hqprint">
            <a:extLst>
              <a:ext uri="{28A0092B-C50C-407E-A947-70E740481C1C}">
                <a14:useLocalDpi xmlns:a14="http://schemas.microsoft.com/office/drawing/2010/main" val="0"/>
              </a:ext>
            </a:extLst>
          </a:blip>
          <a:srcRect t="58333" r="21970" b="947"/>
          <a:stretch>
            <a:fillRect/>
          </a:stretch>
        </p:blipFill>
        <p:spPr>
          <a:xfrm>
            <a:off x="-1" y="3676835"/>
            <a:ext cx="12192001" cy="3181165"/>
          </a:xfrm>
          <a:prstGeom prst="rect">
            <a:avLst/>
          </a:prstGeom>
        </p:spPr>
      </p:pic>
      <p:sp>
        <p:nvSpPr>
          <p:cNvPr id="20" name="文本框 19"/>
          <p:cNvSpPr txBox="1"/>
          <p:nvPr/>
        </p:nvSpPr>
        <p:spPr>
          <a:xfrm>
            <a:off x="1288368" y="3215170"/>
            <a:ext cx="9615261" cy="923330"/>
          </a:xfrm>
          <a:prstGeom prst="rect">
            <a:avLst/>
          </a:prstGeom>
          <a:noFill/>
        </p:spPr>
        <p:txBody>
          <a:bodyPr wrap="square">
            <a:spAutoFit/>
          </a:bodyPr>
          <a:lstStyle/>
          <a:p>
            <a:pPr algn="ctr"/>
            <a:r>
              <a:rPr kumimoji="1" lang="zh-CN" altLang="en-US" sz="5400" i="1" smtClean="0">
                <a:gradFill>
                  <a:gsLst>
                    <a:gs pos="55040">
                      <a:srgbClr val="FFC000"/>
                    </a:gs>
                    <a:gs pos="14000">
                      <a:schemeClr val="accent4">
                        <a:lumMod val="20000"/>
                        <a:lumOff val="80000"/>
                      </a:schemeClr>
                    </a:gs>
                    <a:gs pos="90000">
                      <a:schemeClr val="accent4">
                        <a:lumMod val="40000"/>
                        <a:lumOff val="60000"/>
                      </a:schemeClr>
                    </a:gs>
                  </a:gsLst>
                  <a:lin ang="2700000" scaled="0"/>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中</a:t>
            </a:r>
            <a:r>
              <a:rPr kumimoji="1" lang="zh-CN" altLang="en-US" sz="5400" i="1">
                <a:gradFill>
                  <a:gsLst>
                    <a:gs pos="55040">
                      <a:srgbClr val="FFC000"/>
                    </a:gs>
                    <a:gs pos="14000">
                      <a:schemeClr val="accent4">
                        <a:lumMod val="20000"/>
                        <a:lumOff val="80000"/>
                      </a:schemeClr>
                    </a:gs>
                    <a:gs pos="90000">
                      <a:schemeClr val="accent4">
                        <a:lumMod val="40000"/>
                        <a:lumOff val="60000"/>
                      </a:schemeClr>
                    </a:gs>
                  </a:gsLst>
                  <a:lin ang="2700000" scaled="0"/>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华民族伟大复兴前景光明</a:t>
            </a:r>
            <a:endParaRPr kumimoji="1" lang="zh-CN" altLang="en-US" sz="5400" i="1" dirty="0">
              <a:gradFill>
                <a:gsLst>
                  <a:gs pos="55040">
                    <a:srgbClr val="FFC000"/>
                  </a:gs>
                  <a:gs pos="14000">
                    <a:schemeClr val="accent4">
                      <a:lumMod val="20000"/>
                      <a:lumOff val="80000"/>
                    </a:schemeClr>
                  </a:gs>
                  <a:gs pos="90000">
                    <a:schemeClr val="accent4">
                      <a:lumMod val="40000"/>
                      <a:lumOff val="60000"/>
                    </a:schemeClr>
                  </a:gs>
                </a:gsLst>
                <a:lin ang="2700000" scaled="0"/>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sp>
        <p:nvSpPr>
          <p:cNvPr id="21" name="文本框 20"/>
          <p:cNvSpPr txBox="1"/>
          <p:nvPr/>
        </p:nvSpPr>
        <p:spPr>
          <a:xfrm>
            <a:off x="4442548" y="1824184"/>
            <a:ext cx="3306900" cy="923330"/>
          </a:xfrm>
          <a:prstGeom prst="rect">
            <a:avLst/>
          </a:prstGeom>
          <a:noFill/>
        </p:spPr>
        <p:txBody>
          <a:bodyPr wrap="square" rtlCol="0">
            <a:spAutoFit/>
          </a:bodyPr>
          <a:lstStyle/>
          <a:p>
            <a:pPr algn="dist"/>
            <a:r>
              <a:rPr kumimoji="1" lang="zh-CN" altLang="en-US"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第</a:t>
            </a:r>
            <a:r>
              <a:rPr kumimoji="1" lang="en-US" altLang="zh-CN"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04</a:t>
            </a:r>
            <a:r>
              <a:rPr kumimoji="1" lang="zh-CN" altLang="en-US"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部分</a:t>
            </a:r>
            <a:endParaRPr kumimoji="1" lang="en-US" altLang="zh-CN" sz="54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42186" y="1776632"/>
            <a:ext cx="10524314" cy="3646075"/>
            <a:chOff x="842186" y="1776632"/>
            <a:chExt cx="10524314" cy="3646075"/>
          </a:xfrm>
        </p:grpSpPr>
        <p:grpSp>
          <p:nvGrpSpPr>
            <p:cNvPr id="4" name="组合 3"/>
            <p:cNvGrpSpPr/>
            <p:nvPr/>
          </p:nvGrpSpPr>
          <p:grpSpPr>
            <a:xfrm>
              <a:off x="842186" y="2465779"/>
              <a:ext cx="10524314" cy="2956928"/>
              <a:chOff x="842186" y="2115150"/>
              <a:chExt cx="10524314" cy="2956928"/>
            </a:xfrm>
          </p:grpSpPr>
          <p:sp>
            <p:nvSpPr>
              <p:cNvPr id="8" name="文本框 7"/>
              <p:cNvSpPr txBox="1"/>
              <p:nvPr/>
            </p:nvSpPr>
            <p:spPr>
              <a:xfrm>
                <a:off x="842186" y="2115150"/>
                <a:ext cx="9279714" cy="1754326"/>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坚持“为中国人民谋幸福，为中华民族谋复兴”贯穿中国共产党百年历。</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坚持把马克思主义基本原理与中国具体实践相结合推进马克思主义中国化。</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坚持以马克思主义基本原理分析把握历史大势正确处理中国和世界的关系。</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坚持群众路线是党的生命线和一切工作的根本路线，确立以人民为中心的发展思想</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0" name="文本框 9"/>
              <p:cNvSpPr txBox="1"/>
              <p:nvPr/>
            </p:nvSpPr>
            <p:spPr>
              <a:xfrm>
                <a:off x="842186" y="4206456"/>
                <a:ext cx="10524314" cy="865622"/>
              </a:xfrm>
              <a:prstGeom prst="rect">
                <a:avLst/>
              </a:prstGeom>
              <a:noFill/>
              <a:ln w="19050">
                <a:solidFill>
                  <a:srgbClr val="E32025"/>
                </a:solidFill>
                <a:prstDash val="lgDash"/>
              </a:ln>
            </p:spPr>
            <p:txBody>
              <a:bodyPr wrap="square">
                <a:spAutoFit/>
              </a:bodyPr>
              <a:lstStyle/>
              <a:p>
                <a:pPr lvl="0">
                  <a:lnSpc>
                    <a:spcPct val="150000"/>
                  </a:lnSpc>
                  <a:buClr>
                    <a:srgbClr val="E72E1E"/>
                  </a:buClr>
                  <a:defRPr/>
                </a:pPr>
                <a:r>
                  <a:rPr kumimoji="1" lang="zh-CN" altLang="en-US" sz="1800" dirty="0">
                    <a:latin typeface="字魂160号-檀宋" panose="00000500000000000000" pitchFamily="2" charset="-122"/>
                    <a:ea typeface="字魂160号-檀宋" panose="00000500000000000000" pitchFamily="2" charset="-122"/>
                    <a:sym typeface="字魂160号-檀宋" panose="00000500000000000000" pitchFamily="2" charset="-122"/>
                  </a:rPr>
                  <a:t>实现中华民族伟大复兴是近代以来中国先进分子孜孜以求的夙愿。中国共产党领导中国人民历尽千辛万苦，总结经验，艰辛探索，终于找到实现中华民族伟大复兴的道路</a:t>
                </a:r>
                <a:r>
                  <a:rPr kumimoji="1" lang="en-US" altLang="zh-CN" sz="1800" dirty="0">
                    <a:latin typeface="字魂160号-檀宋" panose="00000500000000000000" pitchFamily="2" charset="-122"/>
                    <a:ea typeface="字魂160号-檀宋" panose="00000500000000000000" pitchFamily="2" charset="-122"/>
                    <a:sym typeface="字魂160号-檀宋" panose="00000500000000000000" pitchFamily="2" charset="-122"/>
                  </a:rPr>
                  <a:t>——</a:t>
                </a:r>
                <a:r>
                  <a:rPr kumimoji="1" lang="zh-CN" altLang="en-US" sz="1800" dirty="0">
                    <a:latin typeface="字魂160号-檀宋" panose="00000500000000000000" pitchFamily="2" charset="-122"/>
                    <a:ea typeface="字魂160号-檀宋" panose="00000500000000000000" pitchFamily="2" charset="-122"/>
                    <a:sym typeface="字魂160号-檀宋" panose="00000500000000000000" pitchFamily="2" charset="-122"/>
                  </a:rPr>
                  <a:t>中国特色社会主义。</a:t>
                </a:r>
                <a:endParaRPr kumimoji="1" lang="zh-CN" altLang="en-US" sz="1800" dirty="0">
                  <a:latin typeface="字魂160号-檀宋" panose="00000500000000000000" pitchFamily="2" charset="-122"/>
                  <a:ea typeface="字魂160号-檀宋" panose="00000500000000000000" pitchFamily="2" charset="-122"/>
                  <a:sym typeface="字魂160号-檀宋" panose="00000500000000000000" pitchFamily="2" charset="-122"/>
                </a:endParaRPr>
              </a:p>
            </p:txBody>
          </p:sp>
        </p:grpSp>
        <p:sp>
          <p:nvSpPr>
            <p:cNvPr id="13" name="文本框 12"/>
            <p:cNvSpPr txBox="1"/>
            <p:nvPr/>
          </p:nvSpPr>
          <p:spPr>
            <a:xfrm>
              <a:off x="842186" y="1776632"/>
              <a:ext cx="6096000" cy="461665"/>
            </a:xfrm>
            <a:prstGeom prst="rect">
              <a:avLst/>
            </a:prstGeom>
            <a:noFill/>
          </p:spPr>
          <p:txBody>
            <a:bodyPr wrap="square">
              <a:spAutoFit/>
            </a:bodyPr>
            <a:lstStyle/>
            <a:p>
              <a:pPr lvl="0" fontAlgn="base">
                <a:spcBef>
                  <a:spcPct val="0"/>
                </a:spcBef>
                <a:spcAft>
                  <a:spcPct val="0"/>
                </a:spcAft>
                <a:defRPr/>
              </a:pPr>
              <a:r>
                <a:rPr lang="zh-CN" altLang="en-US" sz="2400" b="1" kern="0"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始终不渝</a:t>
              </a:r>
              <a:endParaRPr lang="zh-CN" altLang="en-US" sz="2400" b="1" kern="0"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grpSp>
        <p:nvGrpSpPr>
          <p:cNvPr id="12" name="组合 11"/>
          <p:cNvGrpSpPr/>
          <p:nvPr/>
        </p:nvGrpSpPr>
        <p:grpSpPr>
          <a:xfrm>
            <a:off x="234328" y="193040"/>
            <a:ext cx="4191161" cy="682662"/>
            <a:chOff x="234328" y="193040"/>
            <a:chExt cx="4191161" cy="682662"/>
          </a:xfrm>
        </p:grpSpPr>
        <p:grpSp>
          <p:nvGrpSpPr>
            <p:cNvPr id="14" name="组合 13"/>
            <p:cNvGrpSpPr/>
            <p:nvPr/>
          </p:nvGrpSpPr>
          <p:grpSpPr>
            <a:xfrm>
              <a:off x="234328" y="193040"/>
              <a:ext cx="4191161" cy="682662"/>
              <a:chOff x="272428" y="53340"/>
              <a:chExt cx="4945735" cy="805568"/>
            </a:xfrm>
          </p:grpSpPr>
          <p:pic>
            <p:nvPicPr>
              <p:cNvPr id="16" name="图片 15"/>
              <p:cNvPicPr>
                <a:picLocks noChangeAspect="1"/>
              </p:cNvPicPr>
              <p:nvPr/>
            </p:nvPicPr>
            <p:blipFill rotWithShape="1">
              <a:blip r:embed="rId1"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7" name="矩形 16"/>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中华民族伟大复兴前景光明</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19138" y="1213528"/>
            <a:ext cx="10362015" cy="1287746"/>
            <a:chOff x="935038" y="1785028"/>
            <a:chExt cx="10362015" cy="1287746"/>
          </a:xfrm>
        </p:grpSpPr>
        <p:sp>
          <p:nvSpPr>
            <p:cNvPr id="7" name="Aitds2"/>
            <p:cNvSpPr/>
            <p:nvPr/>
          </p:nvSpPr>
          <p:spPr>
            <a:xfrm>
              <a:off x="935038" y="1785028"/>
              <a:ext cx="9870812" cy="369332"/>
            </a:xfrm>
            <a:prstGeom prst="rect">
              <a:avLst/>
            </a:prstGeom>
          </p:spPr>
          <p:txBody>
            <a:bodyPr wrap="square">
              <a:spAutoFit/>
            </a:bodyPr>
            <a:lstStyle/>
            <a:p>
              <a:pPr defTabSz="457200">
                <a:defRPr/>
              </a:pPr>
              <a:r>
                <a:rPr kumimoji="1" lang="zh-CN" altLang="en-US" dirty="0">
                  <a:latin typeface="字魂160号-檀宋" panose="00000500000000000000" pitchFamily="2" charset="-122"/>
                  <a:ea typeface="字魂160号-檀宋" panose="00000500000000000000" pitchFamily="2" charset="-122"/>
                  <a:sym typeface="字魂160号-檀宋" panose="00000500000000000000" pitchFamily="2" charset="-122"/>
                </a:rPr>
                <a:t>始终不渝坚持“为中国人民谋幸福，为中华民族谋复兴”贯穿中国共产党百年历程。</a:t>
              </a:r>
              <a:endPar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8" name="矩形 7"/>
            <p:cNvSpPr/>
            <p:nvPr/>
          </p:nvSpPr>
          <p:spPr>
            <a:xfrm>
              <a:off x="935038" y="2207152"/>
              <a:ext cx="10362015" cy="865622"/>
            </a:xfrm>
            <a:prstGeom prst="rect">
              <a:avLst/>
            </a:prstGeom>
          </p:spPr>
          <p:txBody>
            <a:bodyPr wrap="square">
              <a:spAutoFit/>
            </a:bodyPr>
            <a:lstStyle/>
            <a:p>
              <a:pPr lvl="0">
                <a:lnSpc>
                  <a:spcPct val="150000"/>
                </a:lnSpc>
                <a:defRPr/>
              </a:pPr>
              <a:r>
                <a:rPr lang="zh-CN" altLang="en-US" b="1"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中国共产党“不忘初心、牢记使命”，领导中国人民推翻帝国主义、封建主义和官僚资本主义“三座大山”，实现民族独立与人民解放，建立中华人民共和国，奠定中华民族伟大复兴的政治基础。</a:t>
              </a:r>
              <a:endParaRPr lang="zh-CN" altLang="en-US" b="1"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sp>
        <p:nvSpPr>
          <p:cNvPr id="11" name="文本框 10"/>
          <p:cNvSpPr txBox="1"/>
          <p:nvPr/>
        </p:nvSpPr>
        <p:spPr>
          <a:xfrm>
            <a:off x="719138" y="2734831"/>
            <a:ext cx="10139362" cy="3831818"/>
          </a:xfrm>
          <a:prstGeom prst="rect">
            <a:avLst/>
          </a:prstGeom>
          <a:noFill/>
          <a:ln>
            <a:solidFill>
              <a:srgbClr val="E32025"/>
            </a:solidFill>
          </a:ln>
        </p:spPr>
        <p:txBody>
          <a:bodyPr wrap="square">
            <a:spAutoFit/>
          </a:bodyPr>
          <a:lstStyle/>
          <a:p>
            <a:pPr defTabSz="457200">
              <a:lnSpc>
                <a:spcPct val="150000"/>
              </a:lnSpc>
              <a:buClr>
                <a:srgbClr val="C00000"/>
              </a:buCl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新中国恢复国民经济，确立社会主义经济制度和政治制度，开展经济建设，奠定中华民族伟大复兴的制度基础和物质基础。</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defTabSz="457200">
              <a:lnSpc>
                <a:spcPct val="150000"/>
              </a:lnSpc>
              <a:buClr>
                <a:srgbClr val="C00000"/>
              </a:buCl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改革开放，面向现代化、面向世界、面向未来，开创中国特色社会主义道路，中华民族伟大复兴展现光明前景。</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defTabSz="457200">
              <a:lnSpc>
                <a:spcPct val="150000"/>
              </a:lnSpc>
              <a:buClr>
                <a:srgbClr val="C00000"/>
              </a:buCl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从大革命时期“打倒军阀除列强”、土地革命时期“打土豪分田地”、抗日战争时期“减租减息”、解放战争时期“土地改革”到新中国颁布</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中华人民共和国土地改革法</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，实质上都是为了解放生产力、发展生产力，使人民过上好日子。</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defTabSz="457200">
              <a:lnSpc>
                <a:spcPct val="150000"/>
              </a:lnSpc>
              <a:buClr>
                <a:srgbClr val="C00000"/>
              </a:buCl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改革开放以来，总结经验，艰辛探索，终于找到实现中华民族伟大复兴的道路</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中国特色社会主义。</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nvGrpSpPr>
          <p:cNvPr id="12" name="组合 11"/>
          <p:cNvGrpSpPr/>
          <p:nvPr/>
        </p:nvGrpSpPr>
        <p:grpSpPr>
          <a:xfrm>
            <a:off x="234328" y="193040"/>
            <a:ext cx="4191161" cy="682662"/>
            <a:chOff x="234328" y="193040"/>
            <a:chExt cx="4191161" cy="682662"/>
          </a:xfrm>
        </p:grpSpPr>
        <p:grpSp>
          <p:nvGrpSpPr>
            <p:cNvPr id="14" name="组合 13"/>
            <p:cNvGrpSpPr/>
            <p:nvPr/>
          </p:nvGrpSpPr>
          <p:grpSpPr>
            <a:xfrm>
              <a:off x="234328" y="193040"/>
              <a:ext cx="4191161" cy="682662"/>
              <a:chOff x="272428" y="53340"/>
              <a:chExt cx="4945735" cy="805568"/>
            </a:xfrm>
          </p:grpSpPr>
          <p:pic>
            <p:nvPicPr>
              <p:cNvPr id="16" name="图片 15"/>
              <p:cNvPicPr>
                <a:picLocks noChangeAspect="1"/>
              </p:cNvPicPr>
              <p:nvPr/>
            </p:nvPicPr>
            <p:blipFill rotWithShape="1">
              <a:blip r:embed="rId1"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7" name="矩形 16"/>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中华民族伟大复兴前景光明</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itds2"/>
          <p:cNvSpPr/>
          <p:nvPr/>
        </p:nvSpPr>
        <p:spPr>
          <a:xfrm>
            <a:off x="1088380" y="883602"/>
            <a:ext cx="9870812" cy="1123384"/>
          </a:xfrm>
          <a:prstGeom prst="rect">
            <a:avLst/>
          </a:prstGeom>
        </p:spPr>
        <p:txBody>
          <a:bodyPr wrap="square">
            <a:spAutoFit/>
          </a:bodyPr>
          <a:lstStyle/>
          <a:p>
            <a:pPr algn="ctr" defTabSz="457200">
              <a:lnSpc>
                <a:spcPct val="150000"/>
              </a:lnSpc>
              <a:defRPr/>
            </a:pPr>
            <a:r>
              <a:rPr kumimoji="1" lang="zh-CN" altLang="en-US" sz="2400" b="1" dirty="0">
                <a:solidFill>
                  <a:srgbClr val="C00000"/>
                </a:solidFill>
                <a:latin typeface="字魂160号-檀宋" panose="00000500000000000000" pitchFamily="2" charset="-122"/>
                <a:ea typeface="字魂160号-檀宋" panose="00000500000000000000" pitchFamily="2" charset="-122"/>
                <a:sym typeface="字魂160号-檀宋" panose="00000500000000000000" pitchFamily="2" charset="-122"/>
              </a:rPr>
              <a:t>始终不渝坚持把马克思主义基本原理与中国具体实践相结合，推进马克思主义中国化</a:t>
            </a:r>
            <a:endParaRPr lang="en-US" altLang="zh-CN" sz="24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0" name="文本框 9"/>
          <p:cNvSpPr txBox="1"/>
          <p:nvPr/>
        </p:nvSpPr>
        <p:spPr>
          <a:xfrm>
            <a:off x="842186" y="2245708"/>
            <a:ext cx="10435414" cy="4189608"/>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列宁指出，东方共产主义者的一个重要任务，就是要实现马克思主义东方化。</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中国共产党将马克思主义基本原理与中国实际和时代特征相结合，坚持实践创新和理论创新，不断推进马克思主义中国化。</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Font typeface="Arial" panose="020B0604020202020204" pitchFamily="34" charset="0"/>
              <a:buChar char="•"/>
              <a:defRPr/>
            </a:pPr>
            <a:r>
              <a:rPr lang="en-US" altLang="zh-CN" sz="18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XXX</a:t>
            </a:r>
            <a:r>
              <a:rPr lang="zh-CN" altLang="en-US" sz="18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坚</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决“反对本本主义”即教条主义，倡导理论联系实际，提出“中国革命斗争的胜利要靠中国同志了解中国情况”，集中全党智慧撰写了阐述中国革命理论与实践的一系列著作，形成马克思主义中国化理论成</a:t>
            </a:r>
            <a:r>
              <a:rPr lang="zh-CN" altLang="en-US" sz="180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果</a:t>
            </a:r>
            <a:r>
              <a:rPr lang="en-US" altLang="zh-CN" sz="18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——XXX</a:t>
            </a:r>
            <a:r>
              <a:rPr lang="zh-CN" altLang="en-US" sz="18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思</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想。</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改革开放以来，中国共产党解放思想，实事求是，大胆实践，开拓创新，形成马克思主义中国化最新理论成果</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邓小平理论、“三个代表”重要思想、科学发展观和新时代中国特色社会主义思想，这是中国共产党集体智慧的结晶，是当代中国的马克思主义。</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nSpc>
                <a:spcPct val="150000"/>
              </a:lnSpc>
              <a:buFont typeface="Arial" panose="020B0604020202020204" pitchFamily="34" charset="0"/>
              <a:buChar cha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中国共产党百年历史就是不断推进马克思主义中国化、不断推进理论创新进行理论创造的历史。</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3" name="矩形 2"/>
          <p:cNvSpPr/>
          <p:nvPr/>
        </p:nvSpPr>
        <p:spPr>
          <a:xfrm>
            <a:off x="554073" y="2130402"/>
            <a:ext cx="10939427" cy="4460898"/>
          </a:xfrm>
          <a:prstGeom prst="rect">
            <a:avLst/>
          </a:prstGeom>
          <a:noFill/>
          <a:ln w="25400">
            <a:solidFill>
              <a:srgbClr val="E32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60号-檀宋" panose="00000500000000000000" pitchFamily="2" charset="-122"/>
              <a:ea typeface="字魂160号-檀宋" panose="00000500000000000000" pitchFamily="2" charset="-122"/>
              <a:sym typeface="字魂160号-檀宋" panose="00000500000000000000" pitchFamily="2" charset="-122"/>
            </a:endParaRPr>
          </a:p>
        </p:txBody>
      </p:sp>
      <p:grpSp>
        <p:nvGrpSpPr>
          <p:cNvPr id="9" name="组合 8"/>
          <p:cNvGrpSpPr/>
          <p:nvPr/>
        </p:nvGrpSpPr>
        <p:grpSpPr>
          <a:xfrm>
            <a:off x="234328" y="193040"/>
            <a:ext cx="4191161" cy="682662"/>
            <a:chOff x="234328" y="193040"/>
            <a:chExt cx="4191161" cy="682662"/>
          </a:xfrm>
        </p:grpSpPr>
        <p:grpSp>
          <p:nvGrpSpPr>
            <p:cNvPr id="11" name="组合 10"/>
            <p:cNvGrpSpPr/>
            <p:nvPr/>
          </p:nvGrpSpPr>
          <p:grpSpPr>
            <a:xfrm>
              <a:off x="234328" y="193040"/>
              <a:ext cx="4191161" cy="682662"/>
              <a:chOff x="272428" y="53340"/>
              <a:chExt cx="4945735" cy="805568"/>
            </a:xfrm>
          </p:grpSpPr>
          <p:pic>
            <p:nvPicPr>
              <p:cNvPr id="13" name="图片 12"/>
              <p:cNvPicPr>
                <a:picLocks noChangeAspect="1"/>
              </p:cNvPicPr>
              <p:nvPr/>
            </p:nvPicPr>
            <p:blipFill rotWithShape="1">
              <a:blip r:embed="rId1"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4" name="矩形 13"/>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中华民族伟大复兴前景光明</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itds2"/>
          <p:cNvSpPr/>
          <p:nvPr/>
        </p:nvSpPr>
        <p:spPr>
          <a:xfrm>
            <a:off x="554073" y="882965"/>
            <a:ext cx="10939427" cy="951543"/>
          </a:xfrm>
          <a:prstGeom prst="rect">
            <a:avLst/>
          </a:prstGeom>
        </p:spPr>
        <p:txBody>
          <a:bodyPr wrap="square">
            <a:spAutoFit/>
          </a:bodyPr>
          <a:lstStyle/>
          <a:p>
            <a:pPr algn="just" defTabSz="457200">
              <a:lnSpc>
                <a:spcPct val="150000"/>
              </a:lnSpc>
              <a:defRPr/>
            </a:pPr>
            <a:r>
              <a:rPr kumimoji="1" lang="zh-CN" altLang="en-US" sz="2000" b="1" dirty="0">
                <a:solidFill>
                  <a:srgbClr val="C00000"/>
                </a:solidFill>
                <a:latin typeface="字魂160号-檀宋" panose="00000500000000000000" pitchFamily="2" charset="-122"/>
                <a:ea typeface="字魂160号-檀宋" panose="00000500000000000000" pitchFamily="2" charset="-122"/>
                <a:sym typeface="字魂160号-檀宋" panose="00000500000000000000" pitchFamily="2" charset="-122"/>
              </a:rPr>
              <a:t>始终不渝坚持以马克思主义基本原理分析把握历史大势正确处理中国和世界的关系善于抓住和用好各种历史机遇</a:t>
            </a:r>
            <a:endParaRPr lang="en-US" altLang="zh-CN" sz="20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0" name="文本框 9"/>
          <p:cNvSpPr txBox="1"/>
          <p:nvPr/>
        </p:nvSpPr>
        <p:spPr>
          <a:xfrm>
            <a:off x="865593" y="1904737"/>
            <a:ext cx="10435414" cy="4605107"/>
          </a:xfrm>
          <a:prstGeom prst="rect">
            <a:avLst/>
          </a:prstGeom>
          <a:noFill/>
        </p:spPr>
        <p:txBody>
          <a:bodyPr wrap="square">
            <a:spAutoFit/>
          </a:bodyPr>
          <a:lstStyle/>
          <a:p>
            <a:pPr defTabSz="457200">
              <a:lnSpc>
                <a:spcPct val="150000"/>
              </a:lnSpc>
              <a:buClr>
                <a:srgbClr val="C00000"/>
              </a:buClr>
              <a:defRPr/>
            </a:pP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 中国共产党立足中国，观察世界，根据国内外形势，决定发展方向。</a:t>
            </a:r>
            <a:endPar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defTabSz="457200">
              <a:lnSpc>
                <a:spcPct val="150000"/>
              </a:lnSpc>
              <a:buClr>
                <a:srgbClr val="C00000"/>
              </a:buClr>
              <a:defRPr/>
            </a:pP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20</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世纪</a:t>
            </a: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30</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年代，中国共产党倡导建立抗日民族统一战线，太平洋战争爆发，世界上大多数国家形成反对德意日法西斯的国际反法西斯统一战线，中国共产党将国内抗日民族统一战线与国际反法西斯统一战线“无缝对接”，占据维护世界正义与和平的制高点，赢得反法西斯同盟国同情和支持。</a:t>
            </a:r>
            <a:endPar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defTabSz="457200">
              <a:lnSpc>
                <a:spcPct val="150000"/>
              </a:lnSpc>
              <a:buClr>
                <a:srgbClr val="C00000"/>
              </a:buClr>
              <a:defRPr/>
            </a:pP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新中国成立初期，美国实行“遏制政策”，周恩来提出“和平共处五项原则”，中国与苏联和东欧国家以及发展中国家建立友好关系，有力提升国际地位。</a:t>
            </a:r>
            <a:endPar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defTabSz="457200">
              <a:lnSpc>
                <a:spcPct val="150000"/>
              </a:lnSpc>
              <a:buClr>
                <a:srgbClr val="C00000"/>
              </a:buClr>
              <a:defRPr/>
            </a:pP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20</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世纪</a:t>
            </a: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70</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年代，中美关系实现历史性突破，带动资本主义国家与中国“建交潮”，中国进入联合国为发展中国家伸张正义，国际地位日益提高。</a:t>
            </a:r>
            <a:endPar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defTabSz="457200">
              <a:lnSpc>
                <a:spcPct val="150000"/>
              </a:lnSpc>
              <a:buClr>
                <a:srgbClr val="C00000"/>
              </a:buClr>
              <a:defRPr/>
            </a:pP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改革开放初期，邓小平认为“和平与发展是当代世界的主题”，实现中美建交，签订</a:t>
            </a: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中日和平友好条约</a:t>
            </a: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，为改革开放创造良好国际环境。中国特色社会主义新时代，倡议“一带一路”，推动构建“人类命运共同体”，中国在世界上发挥着愈来愈重要的作用。</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3" name="矩形 2"/>
          <p:cNvSpPr/>
          <p:nvPr/>
        </p:nvSpPr>
        <p:spPr>
          <a:xfrm>
            <a:off x="554073" y="1866980"/>
            <a:ext cx="10939427" cy="4719064"/>
          </a:xfrm>
          <a:prstGeom prst="rect">
            <a:avLst/>
          </a:prstGeom>
          <a:noFill/>
          <a:ln w="25400">
            <a:solidFill>
              <a:srgbClr val="E32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60号-檀宋" panose="00000500000000000000" pitchFamily="2" charset="-122"/>
              <a:ea typeface="字魂160号-檀宋" panose="00000500000000000000" pitchFamily="2" charset="-122"/>
              <a:sym typeface="字魂160号-檀宋" panose="00000500000000000000" pitchFamily="2" charset="-122"/>
            </a:endParaRPr>
          </a:p>
        </p:txBody>
      </p:sp>
      <p:grpSp>
        <p:nvGrpSpPr>
          <p:cNvPr id="9" name="组合 8"/>
          <p:cNvGrpSpPr/>
          <p:nvPr/>
        </p:nvGrpSpPr>
        <p:grpSpPr>
          <a:xfrm>
            <a:off x="234328" y="193040"/>
            <a:ext cx="4191161" cy="682662"/>
            <a:chOff x="234328" y="193040"/>
            <a:chExt cx="4191161" cy="682662"/>
          </a:xfrm>
        </p:grpSpPr>
        <p:grpSp>
          <p:nvGrpSpPr>
            <p:cNvPr id="11" name="组合 10"/>
            <p:cNvGrpSpPr/>
            <p:nvPr/>
          </p:nvGrpSpPr>
          <p:grpSpPr>
            <a:xfrm>
              <a:off x="234328" y="193040"/>
              <a:ext cx="4191161" cy="682662"/>
              <a:chOff x="272428" y="53340"/>
              <a:chExt cx="4945735" cy="805568"/>
            </a:xfrm>
          </p:grpSpPr>
          <p:pic>
            <p:nvPicPr>
              <p:cNvPr id="13" name="图片 12"/>
              <p:cNvPicPr>
                <a:picLocks noChangeAspect="1"/>
              </p:cNvPicPr>
              <p:nvPr/>
            </p:nvPicPr>
            <p:blipFill rotWithShape="1">
              <a:blip r:embed="rId1"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4" name="矩形 13"/>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中华民族伟大复兴前景光明</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itds2"/>
          <p:cNvSpPr/>
          <p:nvPr/>
        </p:nvSpPr>
        <p:spPr>
          <a:xfrm>
            <a:off x="626286" y="895082"/>
            <a:ext cx="10939427" cy="400110"/>
          </a:xfrm>
          <a:prstGeom prst="rect">
            <a:avLst/>
          </a:prstGeom>
        </p:spPr>
        <p:txBody>
          <a:bodyPr wrap="square">
            <a:spAutoFit/>
          </a:bodyPr>
          <a:lstStyle/>
          <a:p>
            <a:pPr defTabSz="457200">
              <a:defRPr/>
            </a:pPr>
            <a:r>
              <a:rPr kumimoji="1" lang="zh-CN" altLang="en-US" sz="2000" b="1" dirty="0">
                <a:solidFill>
                  <a:srgbClr val="C00000"/>
                </a:solidFill>
                <a:latin typeface="字魂160号-檀宋" panose="00000500000000000000" pitchFamily="2" charset="-122"/>
                <a:ea typeface="字魂160号-檀宋" panose="00000500000000000000" pitchFamily="2" charset="-122"/>
                <a:sym typeface="字魂160号-檀宋" panose="00000500000000000000" pitchFamily="2" charset="-122"/>
              </a:rPr>
              <a:t>始终不渝坚持群众路线是党的生命线和一切工作的根本路线，确立以人民为中心的发展思想</a:t>
            </a:r>
            <a:endParaRPr lang="en-US" altLang="zh-CN" sz="20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0" name="文本框 9"/>
          <p:cNvSpPr txBox="1"/>
          <p:nvPr/>
        </p:nvSpPr>
        <p:spPr>
          <a:xfrm>
            <a:off x="842186" y="1534599"/>
            <a:ext cx="10422714" cy="4893647"/>
          </a:xfrm>
          <a:prstGeom prst="rect">
            <a:avLst/>
          </a:prstGeom>
          <a:noFill/>
        </p:spPr>
        <p:txBody>
          <a:bodyPr wrap="square">
            <a:spAutoFit/>
          </a:bodyPr>
          <a:lstStyle/>
          <a:p>
            <a:pPr defTabSz="457200">
              <a:lnSpc>
                <a:spcPct val="150000"/>
              </a:lnSpc>
              <a:buClr>
                <a:srgbClr val="C00000"/>
              </a:buClr>
              <a:defRPr/>
            </a:pPr>
            <a:r>
              <a:rPr lang="zh-CN" altLang="en-US" sz="16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马克思主义认为，人民群众是推动社会变革的决定性力量。中国共产党成立后就提出“党的一切运动都必须深入到广大的群众里面去”“中国革命运动的将来命运，全看中国共产党会不会组织群众，引导群众”“党的总路线是争取群众”。</a:t>
            </a:r>
            <a:endParaRPr lang="en-US" altLang="zh-CN" sz="16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defTabSz="457200">
              <a:lnSpc>
                <a:spcPct val="150000"/>
              </a:lnSpc>
              <a:buClr>
                <a:srgbClr val="C00000"/>
              </a:buClr>
              <a:defRPr/>
            </a:pPr>
            <a:r>
              <a:rPr lang="zh-CN" altLang="en-US" sz="16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古田会议强调党的工作“在党的讨论和决议之后，再经过群众路线去执行</a:t>
            </a:r>
            <a:r>
              <a:rPr lang="zh-CN" altLang="en-US" sz="160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6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en-US" altLang="zh-CN" sz="16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XXX</a:t>
            </a:r>
            <a:r>
              <a:rPr lang="zh-CN" altLang="en-US" sz="16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在</a:t>
            </a:r>
            <a:r>
              <a:rPr lang="zh-CN" altLang="en-US" sz="16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共七大指出：“我们共产党人区别于其他政党的又一个显著的标志，就是和最广大的人民群众取得最密切的联系。全心全意地为人民服务，一刻也不脱离群众，一切从人民的利益出发。”邓小平在中共八大强调：“中国共产党的一切主张的实现，都要通过党的组织和党员在人民群众中间的活动，都要通过人民群众在党的领导下的自觉的努力，因此，必须不断地发扬党的群众工作中的群众路线。”中共八大通过的党章第一次写上“群众路线”。</a:t>
            </a:r>
            <a:endParaRPr lang="en-US" altLang="zh-CN" sz="16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defTabSz="457200">
              <a:lnSpc>
                <a:spcPct val="150000"/>
              </a:lnSpc>
              <a:buClr>
                <a:srgbClr val="C00000"/>
              </a:buClr>
              <a:defRPr/>
            </a:pPr>
            <a:r>
              <a:rPr lang="zh-CN" altLang="en-US" sz="16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改革开放新时期，邓小平“把人民满意不满意，人民答应不答应，作为衡量一切工作的标准”。</a:t>
            </a:r>
            <a:endParaRPr lang="en-US" altLang="zh-CN" sz="16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defTabSz="457200">
              <a:lnSpc>
                <a:spcPct val="150000"/>
              </a:lnSpc>
              <a:buClr>
                <a:srgbClr val="C00000"/>
              </a:buClr>
              <a:defRPr/>
            </a:pPr>
            <a:r>
              <a:rPr lang="zh-CN" altLang="en-US" sz="16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“三个代表”重要思想和科学发展观，强调中国共产党要始终代表中国最广大人民的根本利益，坚持以人为本，促进经济社会和人的全面发展。</a:t>
            </a:r>
            <a:endParaRPr lang="en-US" altLang="zh-CN" sz="16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defTabSz="457200">
              <a:lnSpc>
                <a:spcPct val="150000"/>
              </a:lnSpc>
              <a:buClr>
                <a:srgbClr val="C00000"/>
              </a:buClr>
              <a:defRPr/>
            </a:pPr>
            <a:r>
              <a:rPr lang="zh-CN" altLang="en-US" sz="160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党</a:t>
            </a:r>
            <a:r>
              <a:rPr lang="zh-CN" altLang="en-US" sz="16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的</a:t>
            </a:r>
            <a:r>
              <a:rPr lang="en-US" altLang="zh-CN" sz="16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XXX</a:t>
            </a:r>
            <a:r>
              <a:rPr lang="zh-CN" altLang="en-US" sz="16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确</a:t>
            </a:r>
            <a:r>
              <a:rPr lang="zh-CN" altLang="en-US" sz="16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立以人民为中心的发展思想，生态文明，精准扶贫，乡村振兴，扫黑除恶，抗击疫情，等等，无不体现着“人民至上”的情怀。</a:t>
            </a:r>
            <a:endParaRPr lang="zh-CN" altLang="en-US" sz="11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3" name="矩形 2"/>
          <p:cNvSpPr/>
          <p:nvPr/>
        </p:nvSpPr>
        <p:spPr>
          <a:xfrm>
            <a:off x="554073" y="1411598"/>
            <a:ext cx="10939427" cy="5116202"/>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60号-檀宋" panose="00000500000000000000" pitchFamily="2" charset="-122"/>
              <a:ea typeface="字魂160号-檀宋" panose="00000500000000000000" pitchFamily="2" charset="-122"/>
              <a:sym typeface="字魂160号-檀宋" panose="00000500000000000000" pitchFamily="2" charset="-122"/>
            </a:endParaRPr>
          </a:p>
        </p:txBody>
      </p:sp>
      <p:grpSp>
        <p:nvGrpSpPr>
          <p:cNvPr id="9" name="组合 8"/>
          <p:cNvGrpSpPr/>
          <p:nvPr/>
        </p:nvGrpSpPr>
        <p:grpSpPr>
          <a:xfrm>
            <a:off x="234328" y="193040"/>
            <a:ext cx="4191161" cy="682662"/>
            <a:chOff x="234328" y="193040"/>
            <a:chExt cx="4191161" cy="682662"/>
          </a:xfrm>
        </p:grpSpPr>
        <p:grpSp>
          <p:nvGrpSpPr>
            <p:cNvPr id="11" name="组合 10"/>
            <p:cNvGrpSpPr/>
            <p:nvPr/>
          </p:nvGrpSpPr>
          <p:grpSpPr>
            <a:xfrm>
              <a:off x="234328" y="193040"/>
              <a:ext cx="4191161" cy="682662"/>
              <a:chOff x="272428" y="53340"/>
              <a:chExt cx="4945735" cy="805568"/>
            </a:xfrm>
          </p:grpSpPr>
          <p:pic>
            <p:nvPicPr>
              <p:cNvPr id="13" name="图片 12"/>
              <p:cNvPicPr>
                <a:picLocks noChangeAspect="1"/>
              </p:cNvPicPr>
              <p:nvPr/>
            </p:nvPicPr>
            <p:blipFill rotWithShape="1">
              <a:blip r:embed="rId1"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4" name="矩形 13"/>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中华民族伟大复兴前景光明</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00099" y="502666"/>
            <a:ext cx="9533002" cy="6355334"/>
          </a:xfrm>
          <a:prstGeom prst="rect">
            <a:avLst/>
          </a:prstGeom>
        </p:spPr>
      </p:pic>
      <p:sp>
        <p:nvSpPr>
          <p:cNvPr id="10" name="文本框 9"/>
          <p:cNvSpPr txBox="1"/>
          <p:nvPr/>
        </p:nvSpPr>
        <p:spPr>
          <a:xfrm>
            <a:off x="2597119" y="2407167"/>
            <a:ext cx="6938962" cy="1938992"/>
          </a:xfrm>
          <a:prstGeom prst="rect">
            <a:avLst/>
          </a:prstGeom>
          <a:noFill/>
        </p:spPr>
        <p:txBody>
          <a:bodyPr wrap="square">
            <a:spAutoFit/>
          </a:bodyPr>
          <a:lstStyle/>
          <a:p>
            <a:pPr defTabSz="457200">
              <a:lnSpc>
                <a:spcPct val="150000"/>
              </a:lnSpc>
              <a:buClr>
                <a:srgbClr val="C00000"/>
              </a:buClr>
              <a:defRPr/>
            </a:pPr>
            <a:r>
              <a:rPr lang="zh-CN" altLang="en-US" sz="20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共产党百年历程证明，植根人民是重要基石，依靠人民是成功密码，服务人民是根本宗旨。江山就是人民，人民就是江山，人心向背关系党的生死存亡。赢得人民信任，得到人民支持，党就能够克服任何困难，就能够无往而不胜。</a:t>
            </a:r>
            <a:endParaRPr lang="zh-CN" altLang="en-US" sz="10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1" name="TextBox 4"/>
          <p:cNvSpPr txBox="1"/>
          <p:nvPr/>
        </p:nvSpPr>
        <p:spPr>
          <a:xfrm>
            <a:off x="5494338" y="1868558"/>
            <a:ext cx="1130300" cy="538609"/>
          </a:xfrm>
          <a:prstGeom prst="rect">
            <a:avLst/>
          </a:prstGeom>
          <a:noFill/>
        </p:spPr>
        <p:txBody>
          <a:bodyPr wrap="square" lIns="0" tIns="0" rIns="0" bIns="0">
            <a:spAutoFit/>
          </a:bodyPr>
          <a:lstStyle/>
          <a:p>
            <a:pPr algn="ctr">
              <a:lnSpc>
                <a:spcPct val="100000"/>
              </a:lnSpc>
              <a:defRPr/>
            </a:pPr>
            <a:r>
              <a:rPr lang="zh-CN" altLang="en-US" sz="3500" b="1" spc="400" dirty="0">
                <a:solidFill>
                  <a:srgbClr val="C00000"/>
                </a:solidFill>
                <a:latin typeface="字魂160号-檀宋" panose="00000500000000000000" pitchFamily="2" charset="-122"/>
                <a:ea typeface="字魂160号-檀宋" panose="00000500000000000000" pitchFamily="2" charset="-122"/>
                <a:cs typeface="+mn-ea"/>
                <a:sym typeface="字魂160号-檀宋" panose="00000500000000000000" pitchFamily="2" charset="-122"/>
              </a:rPr>
              <a:t>后记</a:t>
            </a:r>
            <a:endParaRPr lang="zh-CN" altLang="en-US" sz="3500" b="1" spc="400" dirty="0">
              <a:solidFill>
                <a:srgbClr val="C00000"/>
              </a:solidFill>
              <a:latin typeface="字魂160号-檀宋" panose="00000500000000000000" pitchFamily="2" charset="-122"/>
              <a:ea typeface="字魂160号-檀宋" panose="00000500000000000000" pitchFamily="2" charset="-122"/>
              <a:cs typeface="+mn-ea"/>
              <a:sym typeface="字魂160号-檀宋" panose="00000500000000000000" pitchFamily="2" charset="-122"/>
            </a:endParaRPr>
          </a:p>
        </p:txBody>
      </p:sp>
      <p:grpSp>
        <p:nvGrpSpPr>
          <p:cNvPr id="12" name="组合 11"/>
          <p:cNvGrpSpPr/>
          <p:nvPr/>
        </p:nvGrpSpPr>
        <p:grpSpPr>
          <a:xfrm>
            <a:off x="234328" y="193040"/>
            <a:ext cx="4191161" cy="682662"/>
            <a:chOff x="234328" y="193040"/>
            <a:chExt cx="4191161" cy="682662"/>
          </a:xfrm>
        </p:grpSpPr>
        <p:grpSp>
          <p:nvGrpSpPr>
            <p:cNvPr id="13" name="组合 12"/>
            <p:cNvGrpSpPr/>
            <p:nvPr/>
          </p:nvGrpSpPr>
          <p:grpSpPr>
            <a:xfrm>
              <a:off x="234328" y="193040"/>
              <a:ext cx="4191161" cy="682662"/>
              <a:chOff x="272428" y="53340"/>
              <a:chExt cx="4945735" cy="805568"/>
            </a:xfrm>
          </p:grpSpPr>
          <p:pic>
            <p:nvPicPr>
              <p:cNvPr id="15" name="图片 14"/>
              <p:cNvPicPr>
                <a:picLocks noChangeAspect="1"/>
              </p:cNvPicPr>
              <p:nvPr/>
            </p:nvPicPr>
            <p:blipFill rotWithShape="1">
              <a:blip r:embed="rId2"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6" name="矩形 15"/>
              <p:cNvSpPr/>
              <p:nvPr/>
            </p:nvSpPr>
            <p:spPr>
              <a:xfrm>
                <a:off x="1607821" y="169070"/>
                <a:ext cx="3610342"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847181" y="334670"/>
              <a:ext cx="3578308" cy="400110"/>
            </a:xfrm>
            <a:prstGeom prst="rect">
              <a:avLst/>
            </a:prstGeom>
            <a:noFill/>
          </p:spPr>
          <p:txBody>
            <a:bodyPr wrap="square">
              <a:spAutoFit/>
            </a:bodyPr>
            <a:lstStyle/>
            <a:p>
              <a:r>
                <a:rPr kumimoji="1" lang="zh-CN" altLang="en-US" sz="2000" i="1">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中华民族伟大复兴前景光明</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hqprint">
            <a:extLst>
              <a:ext uri="{28A0092B-C50C-407E-A947-70E740481C1C}">
                <a14:useLocalDpi xmlns:a14="http://schemas.microsoft.com/office/drawing/2010/main" val="0"/>
              </a:ext>
            </a:extLst>
          </a:blip>
          <a:srcRect t="58333" r="21970" b="947"/>
          <a:stretch>
            <a:fillRect/>
          </a:stretch>
        </p:blipFill>
        <p:spPr>
          <a:xfrm>
            <a:off x="-1" y="3676835"/>
            <a:ext cx="12192001" cy="3181165"/>
          </a:xfrm>
          <a:prstGeom prst="rect">
            <a:avLst/>
          </a:prstGeom>
        </p:spPr>
      </p:pic>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2" name="组合 31"/>
          <p:cNvGrpSpPr/>
          <p:nvPr/>
        </p:nvGrpSpPr>
        <p:grpSpPr>
          <a:xfrm>
            <a:off x="3184929" y="3289618"/>
            <a:ext cx="6129813" cy="398780"/>
            <a:chOff x="1035774" y="3824484"/>
            <a:chExt cx="6129813" cy="398780"/>
          </a:xfrm>
        </p:grpSpPr>
        <p:grpSp>
          <p:nvGrpSpPr>
            <p:cNvPr id="47" name="组合 46"/>
            <p:cNvGrpSpPr/>
            <p:nvPr/>
          </p:nvGrpSpPr>
          <p:grpSpPr>
            <a:xfrm>
              <a:off x="1035774" y="3872319"/>
              <a:ext cx="6042498" cy="296759"/>
              <a:chOff x="1003116" y="4015812"/>
              <a:chExt cx="6042498" cy="296759"/>
            </a:xfrm>
          </p:grpSpPr>
          <p:pic>
            <p:nvPicPr>
              <p:cNvPr id="50" name="图片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221" y="4029233"/>
                <a:ext cx="785393" cy="283338"/>
              </a:xfrm>
              <a:prstGeom prst="rect">
                <a:avLst/>
              </a:prstGeom>
            </p:spPr>
          </p:pic>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3116" y="4015812"/>
                <a:ext cx="785393" cy="283338"/>
              </a:xfrm>
              <a:prstGeom prst="rect">
                <a:avLst/>
              </a:prstGeom>
            </p:spPr>
          </p:pic>
        </p:grpSp>
        <p:sp>
          <p:nvSpPr>
            <p:cNvPr id="48" name="文本框 47"/>
            <p:cNvSpPr txBox="1"/>
            <p:nvPr/>
          </p:nvSpPr>
          <p:spPr>
            <a:xfrm>
              <a:off x="1069587" y="3824484"/>
              <a:ext cx="6096000" cy="398780"/>
            </a:xfrm>
            <a:prstGeom prst="rect">
              <a:avLst/>
            </a:prstGeom>
            <a:noFill/>
          </p:spPr>
          <p:txBody>
            <a:bodyPr wrap="square">
              <a:spAutoFit/>
            </a:bodyPr>
            <a:lstStyle/>
            <a:p>
              <a:pPr algn="ctr"/>
              <a:r>
                <a:rPr lang="zh-CN" altLang="zh-CN" sz="2000" b="1" dirty="0">
                  <a:solidFill>
                    <a:schemeClr val="bg1"/>
                  </a:solidFill>
                  <a:effectLst>
                    <a:outerShdw blurRad="38100" dist="38100" dir="2700000" algn="tl">
                      <a:srgbClr val="000000">
                        <a:alpha val="43137"/>
                      </a:srgbClr>
                    </a:outerShdw>
                  </a:effectLst>
                  <a:latin typeface="字魂160号-檀宋" panose="00000500000000000000" pitchFamily="2" charset="-122"/>
                  <a:ea typeface="字魂160号-檀宋" panose="00000500000000000000" pitchFamily="2" charset="-122"/>
                  <a:cs typeface="思源宋体 CN SemiBold" panose="02020600000000000000" charset="-122"/>
                  <a:sym typeface="字魂160号-檀宋" panose="00000500000000000000" pitchFamily="2" charset="-122"/>
                </a:rPr>
                <a:t>热烈庆祝</a:t>
              </a:r>
              <a:endParaRPr lang="zh-CN" altLang="en-US" sz="2000" b="1" dirty="0">
                <a:solidFill>
                  <a:schemeClr val="bg1"/>
                </a:solidFill>
                <a:effectLst>
                  <a:outerShdw blurRad="38100" dist="38100" dir="2700000" algn="tl">
                    <a:srgbClr val="000000">
                      <a:alpha val="43137"/>
                    </a:srgbClr>
                  </a:outerShdw>
                </a:effectLst>
                <a:latin typeface="字魂160号-檀宋" panose="00000500000000000000" pitchFamily="2" charset="-122"/>
                <a:ea typeface="字魂160号-檀宋" panose="00000500000000000000" pitchFamily="2" charset="-122"/>
                <a:cs typeface="思源宋体 CN SemiBold" panose="02020600000000000000" charset="-122"/>
                <a:sym typeface="字魂160号-檀宋" panose="00000500000000000000" pitchFamily="2" charset="-122"/>
              </a:endParaRPr>
            </a:p>
          </p:txBody>
        </p:sp>
      </p:grpSp>
      <p:grpSp>
        <p:nvGrpSpPr>
          <p:cNvPr id="52" name="组合 51"/>
          <p:cNvGrpSpPr/>
          <p:nvPr/>
        </p:nvGrpSpPr>
        <p:grpSpPr>
          <a:xfrm>
            <a:off x="4444891" y="3972623"/>
            <a:ext cx="4658996" cy="406123"/>
            <a:chOff x="7548153" y="6276354"/>
            <a:chExt cx="3566468" cy="310907"/>
          </a:xfrm>
        </p:grpSpPr>
        <p:grpSp>
          <p:nvGrpSpPr>
            <p:cNvPr id="53" name="PA-102216"/>
            <p:cNvGrpSpPr/>
            <p:nvPr>
              <p:custDataLst>
                <p:tags r:id="rId4"/>
              </p:custDataLst>
            </p:nvPr>
          </p:nvGrpSpPr>
          <p:grpSpPr>
            <a:xfrm>
              <a:off x="7548153" y="6276354"/>
              <a:ext cx="292463" cy="292463"/>
              <a:chOff x="819097" y="3535885"/>
              <a:chExt cx="219347" cy="219347"/>
            </a:xfrm>
          </p:grpSpPr>
          <p:sp>
            <p:nvSpPr>
              <p:cNvPr id="58" name="PA-椭圆 10"/>
              <p:cNvSpPr>
                <a:spLocks noChangeArrowheads="1"/>
              </p:cNvSpPr>
              <p:nvPr>
                <p:custDataLst>
                  <p:tags r:id="rId5"/>
                </p:custDataLst>
              </p:nvPr>
            </p:nvSpPr>
            <p:spPr bwMode="auto">
              <a:xfrm>
                <a:off x="819097" y="3535885"/>
                <a:ext cx="219347" cy="219347"/>
              </a:xfrm>
              <a:prstGeom prst="ellipse">
                <a:avLst/>
              </a:prstGeom>
              <a:noFill/>
              <a:ln>
                <a:solidFill>
                  <a:schemeClr val="bg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000" b="1" i="0" u="none" strike="noStrike" kern="0" cap="none" spc="0"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grpSp>
            <p:nvGrpSpPr>
              <p:cNvPr id="59" name="组合 58"/>
              <p:cNvGrpSpPr/>
              <p:nvPr/>
            </p:nvGrpSpPr>
            <p:grpSpPr>
              <a:xfrm>
                <a:off x="881915" y="3583766"/>
                <a:ext cx="100336" cy="114060"/>
                <a:chOff x="881915" y="3583766"/>
                <a:chExt cx="100336" cy="114060"/>
              </a:xfrm>
            </p:grpSpPr>
            <p:sp>
              <p:nvSpPr>
                <p:cNvPr id="60" name="PA-任意多边形 12"/>
                <p:cNvSpPr>
                  <a:spLocks noEditPoints="1"/>
                </p:cNvSpPr>
                <p:nvPr>
                  <p:custDataLst>
                    <p:tags r:id="rId6"/>
                  </p:custDataLst>
                </p:nvPr>
              </p:nvSpPr>
              <p:spPr bwMode="auto">
                <a:xfrm>
                  <a:off x="902039"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cap="flat" cmpd="sng" algn="ctr">
                  <a:noFill/>
                  <a:prstDash val="solid"/>
                  <a:miter lim="800000"/>
                </a:ln>
                <a:effectLst/>
              </p:spPr>
              <p:txBody>
                <a:bodyPr rot="0" spcFirstLastPara="0" vertOverflow="overflow" horzOverflow="overflow" vert="horz" wrap="square" lIns="121897" tIns="60948" rIns="121897" bIns="60948"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sp>
              <p:nvSpPr>
                <p:cNvPr id="61" name="PA-任意多边形 13"/>
                <p:cNvSpPr/>
                <p:nvPr>
                  <p:custDataLst>
                    <p:tags r:id="rId7"/>
                  </p:custDataLst>
                </p:nvPr>
              </p:nvSpPr>
              <p:spPr bwMode="auto">
                <a:xfrm>
                  <a:off x="881915"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cap="flat" cmpd="sng" algn="ctr">
                  <a:noFill/>
                  <a:prstDash val="solid"/>
                  <a:miter lim="800000"/>
                </a:ln>
                <a:effectLst/>
              </p:spPr>
              <p:txBody>
                <a:bodyPr rot="0" spcFirstLastPara="0" vertOverflow="overflow" horzOverflow="overflow" vert="horz" wrap="square" lIns="121897" tIns="60948" rIns="121897" bIns="60948"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grpSp>
        </p:grpSp>
        <p:sp>
          <p:nvSpPr>
            <p:cNvPr id="54" name="PA-102219"/>
            <p:cNvSpPr/>
            <p:nvPr>
              <p:custDataLst>
                <p:tags r:id="rId8"/>
              </p:custDataLst>
            </p:nvPr>
          </p:nvSpPr>
          <p:spPr>
            <a:xfrm>
              <a:off x="7826094" y="6293544"/>
              <a:ext cx="1808480" cy="25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normalizeH="0" baseline="0" noProof="0" dirty="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rPr>
                <a:t>汇报</a:t>
              </a:r>
              <a:r>
                <a:rPr kumimoji="0" lang="zh-CN" altLang="en-US" sz="1600" b="1" i="0" u="none" strike="noStrike" kern="0" cap="none"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rPr>
                <a:t>人</a:t>
              </a:r>
              <a:r>
                <a:rPr kumimoji="0" lang="zh-CN" altLang="en-US" sz="1600" b="1" i="0" u="none" strike="noStrike" kern="0" cap="none" normalizeH="0" baseline="0" noProof="0" smtClean="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rPr>
                <a:t>：</a:t>
              </a:r>
              <a:endParaRPr kumimoji="0" lang="zh-CN" altLang="en-US" sz="1600" b="1" i="0" u="none" strike="noStrike" kern="0" cap="none" normalizeH="0" baseline="0" noProof="0" dirty="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sp>
          <p:nvSpPr>
            <p:cNvPr id="55" name="PA-椭圆 10"/>
            <p:cNvSpPr>
              <a:spLocks noChangeArrowheads="1"/>
            </p:cNvSpPr>
            <p:nvPr>
              <p:custDataLst>
                <p:tags r:id="rId9"/>
              </p:custDataLst>
            </p:nvPr>
          </p:nvSpPr>
          <p:spPr bwMode="auto">
            <a:xfrm>
              <a:off x="9262901" y="6294798"/>
              <a:ext cx="292463" cy="292463"/>
            </a:xfrm>
            <a:prstGeom prst="ellipse">
              <a:avLst/>
            </a:prstGeom>
            <a:noFill/>
            <a:ln>
              <a:solidFill>
                <a:schemeClr val="bg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000" b="1" i="0" u="none" strike="noStrike" kern="0" cap="none" spc="0"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sp>
          <p:nvSpPr>
            <p:cNvPr id="56" name="PA-任意多边形 13"/>
            <p:cNvSpPr/>
            <p:nvPr/>
          </p:nvSpPr>
          <p:spPr bwMode="auto">
            <a:xfrm>
              <a:off x="9328163" y="6359938"/>
              <a:ext cx="162428" cy="162182"/>
            </a:xfrm>
            <a:custGeom>
              <a:avLst/>
              <a:gdLst>
                <a:gd name="connsiteX0" fmla="*/ 497263 w 607639"/>
                <a:gd name="connsiteY0" fmla="*/ 328623 h 606722"/>
                <a:gd name="connsiteX1" fmla="*/ 544974 w 607639"/>
                <a:gd name="connsiteY1" fmla="*/ 350843 h 606722"/>
                <a:gd name="connsiteX2" fmla="*/ 543639 w 607639"/>
                <a:gd name="connsiteY2" fmla="*/ 393860 h 606722"/>
                <a:gd name="connsiteX3" fmla="*/ 541324 w 607639"/>
                <a:gd name="connsiteY3" fmla="*/ 396170 h 606722"/>
                <a:gd name="connsiteX4" fmla="*/ 540612 w 607639"/>
                <a:gd name="connsiteY4" fmla="*/ 409591 h 606722"/>
                <a:gd name="connsiteX5" fmla="*/ 545241 w 607639"/>
                <a:gd name="connsiteY5" fmla="*/ 413679 h 606722"/>
                <a:gd name="connsiteX6" fmla="*/ 550938 w 607639"/>
                <a:gd name="connsiteY6" fmla="*/ 432077 h 606722"/>
                <a:gd name="connsiteX7" fmla="*/ 548178 w 607639"/>
                <a:gd name="connsiteY7" fmla="*/ 454119 h 606722"/>
                <a:gd name="connsiteX8" fmla="*/ 535538 w 607639"/>
                <a:gd name="connsiteY8" fmla="*/ 472161 h 606722"/>
                <a:gd name="connsiteX9" fmla="*/ 515688 w 607639"/>
                <a:gd name="connsiteY9" fmla="*/ 511356 h 606722"/>
                <a:gd name="connsiteX10" fmla="*/ 517291 w 607639"/>
                <a:gd name="connsiteY10" fmla="*/ 517667 h 606722"/>
                <a:gd name="connsiteX11" fmla="*/ 555299 w 607639"/>
                <a:gd name="connsiteY11" fmla="*/ 527177 h 606722"/>
                <a:gd name="connsiteX12" fmla="*/ 607639 w 607639"/>
                <a:gd name="connsiteY12" fmla="*/ 594013 h 606722"/>
                <a:gd name="connsiteX13" fmla="*/ 594910 w 607639"/>
                <a:gd name="connsiteY13" fmla="*/ 606722 h 606722"/>
                <a:gd name="connsiteX14" fmla="*/ 341757 w 607639"/>
                <a:gd name="connsiteY14" fmla="*/ 606722 h 606722"/>
                <a:gd name="connsiteX15" fmla="*/ 329117 w 607639"/>
                <a:gd name="connsiteY15" fmla="*/ 594013 h 606722"/>
                <a:gd name="connsiteX16" fmla="*/ 381368 w 607639"/>
                <a:gd name="connsiteY16" fmla="*/ 527177 h 606722"/>
                <a:gd name="connsiteX17" fmla="*/ 419376 w 607639"/>
                <a:gd name="connsiteY17" fmla="*/ 517667 h 606722"/>
                <a:gd name="connsiteX18" fmla="*/ 421246 w 607639"/>
                <a:gd name="connsiteY18" fmla="*/ 510290 h 606722"/>
                <a:gd name="connsiteX19" fmla="*/ 402553 w 607639"/>
                <a:gd name="connsiteY19" fmla="*/ 472517 h 606722"/>
                <a:gd name="connsiteX20" fmla="*/ 388489 w 607639"/>
                <a:gd name="connsiteY20" fmla="*/ 454030 h 606722"/>
                <a:gd name="connsiteX21" fmla="*/ 385729 w 607639"/>
                <a:gd name="connsiteY21" fmla="*/ 432077 h 606722"/>
                <a:gd name="connsiteX22" fmla="*/ 391515 w 607639"/>
                <a:gd name="connsiteY22" fmla="*/ 413502 h 606722"/>
                <a:gd name="connsiteX23" fmla="*/ 396589 w 607639"/>
                <a:gd name="connsiteY23" fmla="*/ 409236 h 606722"/>
                <a:gd name="connsiteX24" fmla="*/ 395165 w 607639"/>
                <a:gd name="connsiteY24" fmla="*/ 390660 h 606722"/>
                <a:gd name="connsiteX25" fmla="*/ 453379 w 607639"/>
                <a:gd name="connsiteY25" fmla="*/ 339644 h 606722"/>
                <a:gd name="connsiteX26" fmla="*/ 497263 w 607639"/>
                <a:gd name="connsiteY26" fmla="*/ 328623 h 606722"/>
                <a:gd name="connsiteX27" fmla="*/ 346615 w 607639"/>
                <a:gd name="connsiteY27" fmla="*/ 177945 h 606722"/>
                <a:gd name="connsiteX28" fmla="*/ 354451 w 607639"/>
                <a:gd name="connsiteY28" fmla="*/ 189587 h 606722"/>
                <a:gd name="connsiteX29" fmla="*/ 354451 w 607639"/>
                <a:gd name="connsiteY29" fmla="*/ 391861 h 606722"/>
                <a:gd name="connsiteX30" fmla="*/ 341807 w 607639"/>
                <a:gd name="connsiteY30" fmla="*/ 404481 h 606722"/>
                <a:gd name="connsiteX31" fmla="*/ 329074 w 607639"/>
                <a:gd name="connsiteY31" fmla="*/ 391861 h 606722"/>
                <a:gd name="connsiteX32" fmla="*/ 329074 w 607639"/>
                <a:gd name="connsiteY32" fmla="*/ 220159 h 606722"/>
                <a:gd name="connsiteX33" fmla="*/ 300136 w 607639"/>
                <a:gd name="connsiteY33" fmla="*/ 249132 h 606722"/>
                <a:gd name="connsiteX34" fmla="*/ 282149 w 607639"/>
                <a:gd name="connsiteY34" fmla="*/ 249132 h 606722"/>
                <a:gd name="connsiteX35" fmla="*/ 282149 w 607639"/>
                <a:gd name="connsiteY35" fmla="*/ 231268 h 606722"/>
                <a:gd name="connsiteX36" fmla="*/ 332814 w 607639"/>
                <a:gd name="connsiteY36" fmla="*/ 180700 h 606722"/>
                <a:gd name="connsiteX37" fmla="*/ 346615 w 607639"/>
                <a:gd name="connsiteY37" fmla="*/ 177945 h 606722"/>
                <a:gd name="connsiteX38" fmla="*/ 189856 w 607639"/>
                <a:gd name="connsiteY38" fmla="*/ 176978 h 606722"/>
                <a:gd name="connsiteX39" fmla="*/ 253118 w 607639"/>
                <a:gd name="connsiteY39" fmla="*/ 240163 h 606722"/>
                <a:gd name="connsiteX40" fmla="*/ 227849 w 607639"/>
                <a:gd name="connsiteY40" fmla="*/ 290729 h 606722"/>
                <a:gd name="connsiteX41" fmla="*/ 253118 w 607639"/>
                <a:gd name="connsiteY41" fmla="*/ 341296 h 606722"/>
                <a:gd name="connsiteX42" fmla="*/ 189856 w 607639"/>
                <a:gd name="connsiteY42" fmla="*/ 404481 h 606722"/>
                <a:gd name="connsiteX43" fmla="*/ 126594 w 607639"/>
                <a:gd name="connsiteY43" fmla="*/ 341296 h 606722"/>
                <a:gd name="connsiteX44" fmla="*/ 139229 w 607639"/>
                <a:gd name="connsiteY44" fmla="*/ 328677 h 606722"/>
                <a:gd name="connsiteX45" fmla="*/ 151952 w 607639"/>
                <a:gd name="connsiteY45" fmla="*/ 341296 h 606722"/>
                <a:gd name="connsiteX46" fmla="*/ 189856 w 607639"/>
                <a:gd name="connsiteY46" fmla="*/ 379243 h 606722"/>
                <a:gd name="connsiteX47" fmla="*/ 227849 w 607639"/>
                <a:gd name="connsiteY47" fmla="*/ 341296 h 606722"/>
                <a:gd name="connsiteX48" fmla="*/ 189856 w 607639"/>
                <a:gd name="connsiteY48" fmla="*/ 303349 h 606722"/>
                <a:gd name="connsiteX49" fmla="*/ 164587 w 607639"/>
                <a:gd name="connsiteY49" fmla="*/ 303349 h 606722"/>
                <a:gd name="connsiteX50" fmla="*/ 151952 w 607639"/>
                <a:gd name="connsiteY50" fmla="*/ 290729 h 606722"/>
                <a:gd name="connsiteX51" fmla="*/ 164587 w 607639"/>
                <a:gd name="connsiteY51" fmla="*/ 278110 h 606722"/>
                <a:gd name="connsiteX52" fmla="*/ 189856 w 607639"/>
                <a:gd name="connsiteY52" fmla="*/ 278110 h 606722"/>
                <a:gd name="connsiteX53" fmla="*/ 227849 w 607639"/>
                <a:gd name="connsiteY53" fmla="*/ 240163 h 606722"/>
                <a:gd name="connsiteX54" fmla="*/ 189856 w 607639"/>
                <a:gd name="connsiteY54" fmla="*/ 202305 h 606722"/>
                <a:gd name="connsiteX55" fmla="*/ 151952 w 607639"/>
                <a:gd name="connsiteY55" fmla="*/ 240163 h 606722"/>
                <a:gd name="connsiteX56" fmla="*/ 139229 w 607639"/>
                <a:gd name="connsiteY56" fmla="*/ 252782 h 606722"/>
                <a:gd name="connsiteX57" fmla="*/ 126594 w 607639"/>
                <a:gd name="connsiteY57" fmla="*/ 240163 h 606722"/>
                <a:gd name="connsiteX58" fmla="*/ 189856 w 607639"/>
                <a:gd name="connsiteY58" fmla="*/ 176978 h 606722"/>
                <a:gd name="connsiteX59" fmla="*/ 139201 w 607639"/>
                <a:gd name="connsiteY59" fmla="*/ 0 h 606722"/>
                <a:gd name="connsiteX60" fmla="*/ 151929 w 607639"/>
                <a:gd name="connsiteY60" fmla="*/ 12620 h 606722"/>
                <a:gd name="connsiteX61" fmla="*/ 151929 w 607639"/>
                <a:gd name="connsiteY61" fmla="*/ 63188 h 606722"/>
                <a:gd name="connsiteX62" fmla="*/ 164567 w 607639"/>
                <a:gd name="connsiteY62" fmla="*/ 75808 h 606722"/>
                <a:gd name="connsiteX63" fmla="*/ 177206 w 607639"/>
                <a:gd name="connsiteY63" fmla="*/ 63188 h 606722"/>
                <a:gd name="connsiteX64" fmla="*/ 177206 w 607639"/>
                <a:gd name="connsiteY64" fmla="*/ 25240 h 606722"/>
                <a:gd name="connsiteX65" fmla="*/ 329134 w 607639"/>
                <a:gd name="connsiteY65" fmla="*/ 25240 h 606722"/>
                <a:gd name="connsiteX66" fmla="*/ 329134 w 607639"/>
                <a:gd name="connsiteY66" fmla="*/ 12620 h 606722"/>
                <a:gd name="connsiteX67" fmla="*/ 341773 w 607639"/>
                <a:gd name="connsiteY67" fmla="*/ 0 h 606722"/>
                <a:gd name="connsiteX68" fmla="*/ 354411 w 607639"/>
                <a:gd name="connsiteY68" fmla="*/ 12620 h 606722"/>
                <a:gd name="connsiteX69" fmla="*/ 354411 w 607639"/>
                <a:gd name="connsiteY69" fmla="*/ 63188 h 606722"/>
                <a:gd name="connsiteX70" fmla="*/ 367050 w 607639"/>
                <a:gd name="connsiteY70" fmla="*/ 75808 h 606722"/>
                <a:gd name="connsiteX71" fmla="*/ 379777 w 607639"/>
                <a:gd name="connsiteY71" fmla="*/ 63188 h 606722"/>
                <a:gd name="connsiteX72" fmla="*/ 379777 w 607639"/>
                <a:gd name="connsiteY72" fmla="*/ 25240 h 606722"/>
                <a:gd name="connsiteX73" fmla="*/ 392416 w 607639"/>
                <a:gd name="connsiteY73" fmla="*/ 25240 h 606722"/>
                <a:gd name="connsiteX74" fmla="*/ 480974 w 607639"/>
                <a:gd name="connsiteY74" fmla="*/ 113757 h 606722"/>
                <a:gd name="connsiteX75" fmla="*/ 480974 w 607639"/>
                <a:gd name="connsiteY75" fmla="*/ 290703 h 606722"/>
                <a:gd name="connsiteX76" fmla="*/ 468336 w 607639"/>
                <a:gd name="connsiteY76" fmla="*/ 303323 h 606722"/>
                <a:gd name="connsiteX77" fmla="*/ 455697 w 607639"/>
                <a:gd name="connsiteY77" fmla="*/ 290703 h 606722"/>
                <a:gd name="connsiteX78" fmla="*/ 455697 w 607639"/>
                <a:gd name="connsiteY78" fmla="*/ 126377 h 606722"/>
                <a:gd name="connsiteX79" fmla="*/ 25277 w 607639"/>
                <a:gd name="connsiteY79" fmla="*/ 126377 h 606722"/>
                <a:gd name="connsiteX80" fmla="*/ 25277 w 607639"/>
                <a:gd name="connsiteY80" fmla="*/ 391841 h 606722"/>
                <a:gd name="connsiteX81" fmla="*/ 88647 w 607639"/>
                <a:gd name="connsiteY81" fmla="*/ 455029 h 606722"/>
                <a:gd name="connsiteX82" fmla="*/ 341773 w 607639"/>
                <a:gd name="connsiteY82" fmla="*/ 455029 h 606722"/>
                <a:gd name="connsiteX83" fmla="*/ 354411 w 607639"/>
                <a:gd name="connsiteY83" fmla="*/ 467649 h 606722"/>
                <a:gd name="connsiteX84" fmla="*/ 341773 w 607639"/>
                <a:gd name="connsiteY84" fmla="*/ 480269 h 606722"/>
                <a:gd name="connsiteX85" fmla="*/ 88647 w 607639"/>
                <a:gd name="connsiteY85" fmla="*/ 480269 h 606722"/>
                <a:gd name="connsiteX86" fmla="*/ 0 w 607639"/>
                <a:gd name="connsiteY86" fmla="*/ 391841 h 606722"/>
                <a:gd name="connsiteX87" fmla="*/ 0 w 607639"/>
                <a:gd name="connsiteY87" fmla="*/ 113757 h 606722"/>
                <a:gd name="connsiteX88" fmla="*/ 88647 w 607639"/>
                <a:gd name="connsiteY88" fmla="*/ 25240 h 606722"/>
                <a:gd name="connsiteX89" fmla="*/ 126563 w 607639"/>
                <a:gd name="connsiteY89" fmla="*/ 25240 h 606722"/>
                <a:gd name="connsiteX90" fmla="*/ 126563 w 607639"/>
                <a:gd name="connsiteY90" fmla="*/ 12620 h 606722"/>
                <a:gd name="connsiteX91" fmla="*/ 139201 w 607639"/>
                <a:gd name="connsiteY9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7639" h="606722">
                  <a:moveTo>
                    <a:pt x="497263" y="328623"/>
                  </a:moveTo>
                  <a:cubicBezTo>
                    <a:pt x="524679" y="328623"/>
                    <a:pt x="538298" y="340711"/>
                    <a:pt x="544974" y="350843"/>
                  </a:cubicBezTo>
                  <a:cubicBezTo>
                    <a:pt x="558949" y="372173"/>
                    <a:pt x="550137" y="386927"/>
                    <a:pt x="543639" y="393860"/>
                  </a:cubicBezTo>
                  <a:lnTo>
                    <a:pt x="541324" y="396170"/>
                  </a:lnTo>
                  <a:lnTo>
                    <a:pt x="540612" y="409591"/>
                  </a:lnTo>
                  <a:cubicBezTo>
                    <a:pt x="542303" y="410746"/>
                    <a:pt x="543906" y="412080"/>
                    <a:pt x="545241" y="413679"/>
                  </a:cubicBezTo>
                  <a:cubicBezTo>
                    <a:pt x="549692" y="418745"/>
                    <a:pt x="551739" y="425411"/>
                    <a:pt x="550938" y="432077"/>
                  </a:cubicBezTo>
                  <a:lnTo>
                    <a:pt x="548178" y="454119"/>
                  </a:lnTo>
                  <a:cubicBezTo>
                    <a:pt x="547199" y="462029"/>
                    <a:pt x="542303" y="468695"/>
                    <a:pt x="535538" y="472161"/>
                  </a:cubicBezTo>
                  <a:cubicBezTo>
                    <a:pt x="532601" y="486559"/>
                    <a:pt x="525569" y="500424"/>
                    <a:pt x="515688" y="511356"/>
                  </a:cubicBezTo>
                  <a:lnTo>
                    <a:pt x="517291" y="517667"/>
                  </a:lnTo>
                  <a:lnTo>
                    <a:pt x="555299" y="527177"/>
                  </a:lnTo>
                  <a:cubicBezTo>
                    <a:pt x="586098" y="534820"/>
                    <a:pt x="607639" y="562372"/>
                    <a:pt x="607639" y="594013"/>
                  </a:cubicBezTo>
                  <a:cubicBezTo>
                    <a:pt x="607639" y="601034"/>
                    <a:pt x="601942" y="606722"/>
                    <a:pt x="594910" y="606722"/>
                  </a:cubicBezTo>
                  <a:lnTo>
                    <a:pt x="341757" y="606722"/>
                  </a:lnTo>
                  <a:cubicBezTo>
                    <a:pt x="334814" y="606722"/>
                    <a:pt x="329117" y="601034"/>
                    <a:pt x="329117" y="594013"/>
                  </a:cubicBezTo>
                  <a:cubicBezTo>
                    <a:pt x="329117" y="562372"/>
                    <a:pt x="350569" y="534820"/>
                    <a:pt x="381368" y="527177"/>
                  </a:cubicBezTo>
                  <a:lnTo>
                    <a:pt x="419376" y="517667"/>
                  </a:lnTo>
                  <a:lnTo>
                    <a:pt x="421246" y="510290"/>
                  </a:lnTo>
                  <a:cubicBezTo>
                    <a:pt x="411988" y="499624"/>
                    <a:pt x="405401" y="486293"/>
                    <a:pt x="402553" y="472517"/>
                  </a:cubicBezTo>
                  <a:cubicBezTo>
                    <a:pt x="394809" y="469139"/>
                    <a:pt x="389557" y="462296"/>
                    <a:pt x="388489" y="454030"/>
                  </a:cubicBezTo>
                  <a:lnTo>
                    <a:pt x="385729" y="432077"/>
                  </a:lnTo>
                  <a:cubicBezTo>
                    <a:pt x="384928" y="425411"/>
                    <a:pt x="387065" y="418568"/>
                    <a:pt x="391515" y="413502"/>
                  </a:cubicBezTo>
                  <a:cubicBezTo>
                    <a:pt x="393028" y="411813"/>
                    <a:pt x="394720" y="410391"/>
                    <a:pt x="396589" y="409236"/>
                  </a:cubicBezTo>
                  <a:cubicBezTo>
                    <a:pt x="395877" y="402659"/>
                    <a:pt x="395165" y="394837"/>
                    <a:pt x="395165" y="390660"/>
                  </a:cubicBezTo>
                  <a:cubicBezTo>
                    <a:pt x="395165" y="369507"/>
                    <a:pt x="401218" y="341511"/>
                    <a:pt x="453379" y="339644"/>
                  </a:cubicBezTo>
                  <a:cubicBezTo>
                    <a:pt x="471004" y="328623"/>
                    <a:pt x="489252" y="328623"/>
                    <a:pt x="497263" y="328623"/>
                  </a:cubicBezTo>
                  <a:close/>
                  <a:moveTo>
                    <a:pt x="346615" y="177945"/>
                  </a:moveTo>
                  <a:cubicBezTo>
                    <a:pt x="351424" y="179900"/>
                    <a:pt x="354451" y="184522"/>
                    <a:pt x="354451" y="189587"/>
                  </a:cubicBezTo>
                  <a:lnTo>
                    <a:pt x="354451" y="391861"/>
                  </a:lnTo>
                  <a:cubicBezTo>
                    <a:pt x="354451" y="398793"/>
                    <a:pt x="348841" y="404481"/>
                    <a:pt x="341807" y="404481"/>
                  </a:cubicBezTo>
                  <a:cubicBezTo>
                    <a:pt x="334773" y="404481"/>
                    <a:pt x="329163" y="398793"/>
                    <a:pt x="329074" y="391861"/>
                  </a:cubicBezTo>
                  <a:lnTo>
                    <a:pt x="329074" y="220159"/>
                  </a:lnTo>
                  <a:lnTo>
                    <a:pt x="300136" y="249132"/>
                  </a:lnTo>
                  <a:cubicBezTo>
                    <a:pt x="295149" y="254020"/>
                    <a:pt x="287136" y="254020"/>
                    <a:pt x="282149" y="249132"/>
                  </a:cubicBezTo>
                  <a:cubicBezTo>
                    <a:pt x="277252" y="244155"/>
                    <a:pt x="277252" y="236156"/>
                    <a:pt x="282149" y="231268"/>
                  </a:cubicBezTo>
                  <a:lnTo>
                    <a:pt x="332814" y="180700"/>
                  </a:lnTo>
                  <a:cubicBezTo>
                    <a:pt x="336465" y="177056"/>
                    <a:pt x="341896" y="175990"/>
                    <a:pt x="346615" y="177945"/>
                  </a:cubicBezTo>
                  <a:close/>
                  <a:moveTo>
                    <a:pt x="189856" y="176978"/>
                  </a:moveTo>
                  <a:cubicBezTo>
                    <a:pt x="224735" y="176978"/>
                    <a:pt x="253118" y="205327"/>
                    <a:pt x="253118" y="240163"/>
                  </a:cubicBezTo>
                  <a:cubicBezTo>
                    <a:pt x="253118" y="260781"/>
                    <a:pt x="243153" y="279176"/>
                    <a:pt x="227849" y="290729"/>
                  </a:cubicBezTo>
                  <a:cubicBezTo>
                    <a:pt x="243153" y="302282"/>
                    <a:pt x="253118" y="320678"/>
                    <a:pt x="253118" y="341296"/>
                  </a:cubicBezTo>
                  <a:cubicBezTo>
                    <a:pt x="253118" y="376132"/>
                    <a:pt x="224735" y="404481"/>
                    <a:pt x="189856" y="404481"/>
                  </a:cubicBezTo>
                  <a:cubicBezTo>
                    <a:pt x="154977" y="404481"/>
                    <a:pt x="126594" y="376132"/>
                    <a:pt x="126594" y="341296"/>
                  </a:cubicBezTo>
                  <a:cubicBezTo>
                    <a:pt x="126594" y="334275"/>
                    <a:pt x="132289" y="328677"/>
                    <a:pt x="139229" y="328677"/>
                  </a:cubicBezTo>
                  <a:cubicBezTo>
                    <a:pt x="146258" y="328677"/>
                    <a:pt x="151952" y="334275"/>
                    <a:pt x="151952" y="341296"/>
                  </a:cubicBezTo>
                  <a:cubicBezTo>
                    <a:pt x="151952" y="362180"/>
                    <a:pt x="168947" y="379243"/>
                    <a:pt x="189856" y="379243"/>
                  </a:cubicBezTo>
                  <a:cubicBezTo>
                    <a:pt x="210854" y="379243"/>
                    <a:pt x="227849" y="362180"/>
                    <a:pt x="227849" y="341296"/>
                  </a:cubicBezTo>
                  <a:cubicBezTo>
                    <a:pt x="227849" y="320411"/>
                    <a:pt x="210854" y="303349"/>
                    <a:pt x="189856" y="303349"/>
                  </a:cubicBezTo>
                  <a:lnTo>
                    <a:pt x="164587" y="303349"/>
                  </a:lnTo>
                  <a:cubicBezTo>
                    <a:pt x="157558" y="303349"/>
                    <a:pt x="151952" y="297750"/>
                    <a:pt x="151952" y="290729"/>
                  </a:cubicBezTo>
                  <a:cubicBezTo>
                    <a:pt x="151952" y="283798"/>
                    <a:pt x="157558" y="278110"/>
                    <a:pt x="164587" y="278110"/>
                  </a:cubicBezTo>
                  <a:lnTo>
                    <a:pt x="189856" y="278110"/>
                  </a:lnTo>
                  <a:cubicBezTo>
                    <a:pt x="210854" y="278110"/>
                    <a:pt x="227849" y="261047"/>
                    <a:pt x="227849" y="240163"/>
                  </a:cubicBezTo>
                  <a:cubicBezTo>
                    <a:pt x="227849" y="219279"/>
                    <a:pt x="210854" y="202305"/>
                    <a:pt x="189856" y="202305"/>
                  </a:cubicBezTo>
                  <a:cubicBezTo>
                    <a:pt x="168947" y="202305"/>
                    <a:pt x="151952" y="219279"/>
                    <a:pt x="151952" y="240163"/>
                  </a:cubicBezTo>
                  <a:cubicBezTo>
                    <a:pt x="151952" y="247184"/>
                    <a:pt x="146258" y="252782"/>
                    <a:pt x="139229" y="252782"/>
                  </a:cubicBezTo>
                  <a:cubicBezTo>
                    <a:pt x="132289" y="252782"/>
                    <a:pt x="126594" y="247184"/>
                    <a:pt x="126594" y="240163"/>
                  </a:cubicBezTo>
                  <a:cubicBezTo>
                    <a:pt x="126594" y="205327"/>
                    <a:pt x="154977" y="176978"/>
                    <a:pt x="189856" y="176978"/>
                  </a:cubicBezTo>
                  <a:close/>
                  <a:moveTo>
                    <a:pt x="139201" y="0"/>
                  </a:moveTo>
                  <a:cubicBezTo>
                    <a:pt x="146232" y="0"/>
                    <a:pt x="151929" y="5688"/>
                    <a:pt x="151929" y="12620"/>
                  </a:cubicBezTo>
                  <a:lnTo>
                    <a:pt x="151929" y="63188"/>
                  </a:lnTo>
                  <a:cubicBezTo>
                    <a:pt x="151929" y="70209"/>
                    <a:pt x="157536" y="75808"/>
                    <a:pt x="164567" y="75808"/>
                  </a:cubicBezTo>
                  <a:cubicBezTo>
                    <a:pt x="171509" y="75808"/>
                    <a:pt x="177206" y="70209"/>
                    <a:pt x="177206" y="63188"/>
                  </a:cubicBezTo>
                  <a:lnTo>
                    <a:pt x="177206" y="25240"/>
                  </a:lnTo>
                  <a:lnTo>
                    <a:pt x="329134" y="25240"/>
                  </a:lnTo>
                  <a:lnTo>
                    <a:pt x="329134" y="12620"/>
                  </a:lnTo>
                  <a:cubicBezTo>
                    <a:pt x="329134" y="5688"/>
                    <a:pt x="334742" y="0"/>
                    <a:pt x="341773" y="0"/>
                  </a:cubicBezTo>
                  <a:cubicBezTo>
                    <a:pt x="348804" y="0"/>
                    <a:pt x="354411" y="5688"/>
                    <a:pt x="354411" y="12620"/>
                  </a:cubicBezTo>
                  <a:lnTo>
                    <a:pt x="354411" y="63188"/>
                  </a:lnTo>
                  <a:cubicBezTo>
                    <a:pt x="354411" y="70209"/>
                    <a:pt x="360107" y="75808"/>
                    <a:pt x="367050" y="75808"/>
                  </a:cubicBezTo>
                  <a:cubicBezTo>
                    <a:pt x="374081" y="75808"/>
                    <a:pt x="379777" y="70209"/>
                    <a:pt x="379777" y="63188"/>
                  </a:cubicBezTo>
                  <a:lnTo>
                    <a:pt x="379777" y="25240"/>
                  </a:lnTo>
                  <a:lnTo>
                    <a:pt x="392416" y="25240"/>
                  </a:lnTo>
                  <a:cubicBezTo>
                    <a:pt x="441279" y="25240"/>
                    <a:pt x="480974" y="64966"/>
                    <a:pt x="480974" y="113757"/>
                  </a:cubicBezTo>
                  <a:lnTo>
                    <a:pt x="480974" y="290703"/>
                  </a:lnTo>
                  <a:cubicBezTo>
                    <a:pt x="480974" y="297724"/>
                    <a:pt x="475367" y="303323"/>
                    <a:pt x="468336" y="303323"/>
                  </a:cubicBezTo>
                  <a:cubicBezTo>
                    <a:pt x="461393" y="303323"/>
                    <a:pt x="455697" y="297724"/>
                    <a:pt x="455697" y="290703"/>
                  </a:cubicBezTo>
                  <a:lnTo>
                    <a:pt x="455697" y="126377"/>
                  </a:lnTo>
                  <a:lnTo>
                    <a:pt x="25277" y="126377"/>
                  </a:lnTo>
                  <a:lnTo>
                    <a:pt x="25277" y="391841"/>
                  </a:lnTo>
                  <a:cubicBezTo>
                    <a:pt x="25277" y="426679"/>
                    <a:pt x="53758" y="455029"/>
                    <a:pt x="88647" y="455029"/>
                  </a:cubicBezTo>
                  <a:lnTo>
                    <a:pt x="341773" y="455029"/>
                  </a:lnTo>
                  <a:cubicBezTo>
                    <a:pt x="348804" y="455029"/>
                    <a:pt x="354411" y="460717"/>
                    <a:pt x="354411" y="467649"/>
                  </a:cubicBezTo>
                  <a:cubicBezTo>
                    <a:pt x="354411" y="474670"/>
                    <a:pt x="348804" y="480269"/>
                    <a:pt x="341773" y="480269"/>
                  </a:cubicBezTo>
                  <a:lnTo>
                    <a:pt x="88647" y="480269"/>
                  </a:lnTo>
                  <a:cubicBezTo>
                    <a:pt x="39785" y="480269"/>
                    <a:pt x="0" y="440632"/>
                    <a:pt x="0" y="391841"/>
                  </a:cubicBezTo>
                  <a:lnTo>
                    <a:pt x="0" y="113757"/>
                  </a:lnTo>
                  <a:cubicBezTo>
                    <a:pt x="0" y="64966"/>
                    <a:pt x="39785" y="25240"/>
                    <a:pt x="88647" y="25240"/>
                  </a:cubicBezTo>
                  <a:lnTo>
                    <a:pt x="126563" y="25240"/>
                  </a:lnTo>
                  <a:lnTo>
                    <a:pt x="126563" y="12620"/>
                  </a:lnTo>
                  <a:cubicBezTo>
                    <a:pt x="126563" y="5688"/>
                    <a:pt x="132259" y="0"/>
                    <a:pt x="139201" y="0"/>
                  </a:cubicBezTo>
                  <a:close/>
                </a:path>
              </a:pathLst>
            </a:custGeom>
            <a:solidFill>
              <a:schemeClr val="bg1"/>
            </a:solidFill>
            <a:ln w="9525" cap="flat" cmpd="sng" algn="ctr">
              <a:noFill/>
              <a:prstDash val="solid"/>
              <a:miter lim="800000"/>
            </a:ln>
            <a:effectLst/>
          </p:spPr>
          <p:txBody>
            <a:bodyPr rot="0" spcFirstLastPara="0" vert="horz" wrap="square" lIns="121897" tIns="60948" rIns="121897" bIns="6094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a:ln>
                  <a:noFill/>
                </a:ln>
                <a:solidFill>
                  <a:schemeClr val="bg1"/>
                </a:solidFill>
                <a:effectLst/>
                <a:uLnTx/>
                <a:uFillTx/>
                <a:latin typeface="字魂160号-檀宋" panose="00000500000000000000" pitchFamily="2" charset="-122"/>
                <a:ea typeface="字魂160号-檀宋" panose="00000500000000000000" pitchFamily="2" charset="-122"/>
                <a:cs typeface="阿里巴巴普惠体 Light" panose="00020600040101010101" charset="-122"/>
                <a:sym typeface="字魂160号-檀宋" panose="00000500000000000000" pitchFamily="2" charset="-122"/>
              </a:endParaRPr>
            </a:p>
          </p:txBody>
        </p:sp>
        <p:sp>
          <p:nvSpPr>
            <p:cNvPr id="57" name="PA-102219"/>
            <p:cNvSpPr/>
            <p:nvPr>
              <p:custDataLst>
                <p:tags r:id="rId10"/>
              </p:custDataLst>
            </p:nvPr>
          </p:nvSpPr>
          <p:spPr>
            <a:xfrm>
              <a:off x="9555035" y="6311809"/>
              <a:ext cx="1559586" cy="258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a:defRPr/>
              </a:pPr>
              <a:r>
                <a:rPr lang="zh-CN" altLang="en-US" sz="1600" b="1" kern="0" dirty="0">
                  <a:solidFill>
                    <a:schemeClr val="bg1"/>
                  </a:solidFill>
                  <a:latin typeface="字魂160号-檀宋" panose="00000500000000000000" pitchFamily="2" charset="-122"/>
                  <a:ea typeface="字魂160号-檀宋" panose="00000500000000000000" pitchFamily="2" charset="-122"/>
                  <a:cs typeface="思源宋体 CN SemiBold" panose="02020600000000000000" charset="-122"/>
                  <a:sym typeface="字魂160号-檀宋" panose="00000500000000000000" pitchFamily="2" charset="-122"/>
                </a:rPr>
                <a:t>汇报时间</a:t>
              </a:r>
              <a:r>
                <a:rPr lang="en-US" altLang="zh-CN" sz="1600" b="1" kern="0" dirty="0">
                  <a:solidFill>
                    <a:schemeClr val="bg1"/>
                  </a:solidFill>
                  <a:latin typeface="字魂160号-檀宋" panose="00000500000000000000" pitchFamily="2" charset="-122"/>
                  <a:ea typeface="字魂160号-檀宋" panose="00000500000000000000" pitchFamily="2" charset="-122"/>
                  <a:cs typeface="思源宋体 CN SemiBold" panose="02020600000000000000" charset="-122"/>
                  <a:sym typeface="字魂160号-檀宋" panose="00000500000000000000" pitchFamily="2" charset="-122"/>
                </a:rPr>
                <a:t>:20XX</a:t>
              </a:r>
              <a:endParaRPr lang="en-US" altLang="zh-CN" sz="1600" b="1" kern="0" dirty="0">
                <a:solidFill>
                  <a:schemeClr val="bg1"/>
                </a:solidFill>
                <a:latin typeface="字魂160号-檀宋" panose="00000500000000000000" pitchFamily="2" charset="-122"/>
                <a:ea typeface="字魂160号-檀宋" panose="00000500000000000000" pitchFamily="2" charset="-122"/>
                <a:cs typeface="思源宋体 CN SemiBold" panose="02020600000000000000" charset="-122"/>
                <a:sym typeface="字魂160号-檀宋" panose="00000500000000000000" pitchFamily="2" charset="-122"/>
              </a:endParaRPr>
            </a:p>
          </p:txBody>
        </p:sp>
      </p:grpSp>
      <p:sp>
        <p:nvSpPr>
          <p:cNvPr id="62" name="文本框 61"/>
          <p:cNvSpPr txBox="1"/>
          <p:nvPr/>
        </p:nvSpPr>
        <p:spPr>
          <a:xfrm>
            <a:off x="384252" y="1283243"/>
            <a:ext cx="11423495" cy="1323439"/>
          </a:xfrm>
          <a:prstGeom prst="rect">
            <a:avLst/>
          </a:prstGeom>
          <a:noFill/>
        </p:spPr>
        <p:txBody>
          <a:bodyPr wrap="square">
            <a:spAutoFit/>
          </a:bodyPr>
          <a:lstStyle/>
          <a:p>
            <a:pPr algn="ctr"/>
            <a:r>
              <a:rPr kumimoji="1" lang="zh-CN" altLang="en-US" sz="80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党史学习教育组织生活会</a:t>
            </a:r>
            <a:endParaRPr kumimoji="1" lang="zh-CN" altLang="en-US" sz="54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2" cstate="hqprint">
            <a:extLst>
              <a:ext uri="{28A0092B-C50C-407E-A947-70E740481C1C}">
                <a14:useLocalDpi xmlns:a14="http://schemas.microsoft.com/office/drawing/2010/main" val="0"/>
              </a:ext>
            </a:extLst>
          </a:blip>
          <a:srcRect t="58333" r="21970" b="947"/>
          <a:stretch>
            <a:fillRect/>
          </a:stretch>
        </p:blipFill>
        <p:spPr>
          <a:xfrm>
            <a:off x="-1" y="3676835"/>
            <a:ext cx="12192001" cy="3181165"/>
          </a:xfrm>
          <a:prstGeom prst="rect">
            <a:avLst/>
          </a:prstGeom>
        </p:spPr>
      </p:pic>
      <p:sp>
        <p:nvSpPr>
          <p:cNvPr id="20" name="文本框 19"/>
          <p:cNvSpPr txBox="1"/>
          <p:nvPr/>
        </p:nvSpPr>
        <p:spPr>
          <a:xfrm>
            <a:off x="1288368" y="3215170"/>
            <a:ext cx="9615261" cy="923330"/>
          </a:xfrm>
          <a:prstGeom prst="rect">
            <a:avLst/>
          </a:prstGeom>
          <a:noFill/>
        </p:spPr>
        <p:txBody>
          <a:bodyPr wrap="square">
            <a:spAutoFit/>
          </a:bodyPr>
          <a:lstStyle/>
          <a:p>
            <a:pPr algn="ctr"/>
            <a:r>
              <a:rPr kumimoji="1" lang="zh-CN" altLang="en-US" sz="5400" i="1" dirty="0">
                <a:gradFill>
                  <a:gsLst>
                    <a:gs pos="55040">
                      <a:srgbClr val="FFC000"/>
                    </a:gs>
                    <a:gs pos="14000">
                      <a:schemeClr val="accent4">
                        <a:lumMod val="20000"/>
                        <a:lumOff val="80000"/>
                      </a:schemeClr>
                    </a:gs>
                    <a:gs pos="90000">
                      <a:schemeClr val="accent4">
                        <a:lumMod val="40000"/>
                        <a:lumOff val="60000"/>
                      </a:schemeClr>
                    </a:gs>
                  </a:gsLst>
                  <a:lin ang="2700000" scaled="0"/>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团结带领中国人民成立新中国</a:t>
            </a:r>
            <a:endParaRPr kumimoji="1" lang="zh-CN" altLang="en-US" sz="5400" i="1" dirty="0">
              <a:gradFill>
                <a:gsLst>
                  <a:gs pos="55040">
                    <a:srgbClr val="FFC000"/>
                  </a:gs>
                  <a:gs pos="14000">
                    <a:schemeClr val="accent4">
                      <a:lumMod val="20000"/>
                      <a:lumOff val="80000"/>
                    </a:schemeClr>
                  </a:gs>
                  <a:gs pos="90000">
                    <a:schemeClr val="accent4">
                      <a:lumMod val="40000"/>
                      <a:lumOff val="60000"/>
                    </a:schemeClr>
                  </a:gs>
                </a:gsLst>
                <a:lin ang="2700000" scaled="0"/>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sp>
        <p:nvSpPr>
          <p:cNvPr id="21" name="文本框 20"/>
          <p:cNvSpPr txBox="1"/>
          <p:nvPr/>
        </p:nvSpPr>
        <p:spPr>
          <a:xfrm>
            <a:off x="4442548" y="1824184"/>
            <a:ext cx="3306900" cy="923330"/>
          </a:xfrm>
          <a:prstGeom prst="rect">
            <a:avLst/>
          </a:prstGeom>
          <a:noFill/>
        </p:spPr>
        <p:txBody>
          <a:bodyPr wrap="square" rtlCol="0">
            <a:spAutoFit/>
          </a:bodyPr>
          <a:lstStyle/>
          <a:p>
            <a:pPr algn="dist"/>
            <a:r>
              <a:rPr kumimoji="1" lang="zh-CN" altLang="en-US"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第</a:t>
            </a:r>
            <a:r>
              <a:rPr kumimoji="1" lang="en-US" altLang="zh-CN"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01</a:t>
            </a:r>
            <a:r>
              <a:rPr kumimoji="1" lang="zh-CN" altLang="en-US" sz="5400" i="1" smtClean="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部分</a:t>
            </a:r>
            <a:endParaRPr kumimoji="1" lang="en-US" altLang="zh-CN" sz="5400" i="1" dirty="0">
              <a:gradFill>
                <a:gsLst>
                  <a:gs pos="14000">
                    <a:srgbClr val="C00000"/>
                  </a:gs>
                  <a:gs pos="90000">
                    <a:srgbClr val="FF0000"/>
                  </a:gs>
                </a:gsLst>
                <a:lin ang="5400000" scaled="1"/>
              </a:gra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3580372" y="1625936"/>
            <a:ext cx="4253242" cy="607039"/>
            <a:chOff x="989968" y="1842824"/>
            <a:chExt cx="3198076" cy="456442"/>
          </a:xfrm>
        </p:grpSpPr>
        <p:pic>
          <p:nvPicPr>
            <p:cNvPr id="47" name="Picture 3" descr="F:\1-原创素材\4_ks02\PPT\PPT-0_小图标\005.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20000" contrast="40000"/>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89968" y="1842824"/>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3"/>
            <p:cNvSpPr txBox="1"/>
            <p:nvPr/>
          </p:nvSpPr>
          <p:spPr>
            <a:xfrm>
              <a:off x="1358913" y="1905849"/>
              <a:ext cx="2829131" cy="393417"/>
            </a:xfrm>
            <a:prstGeom prst="rect">
              <a:avLst/>
            </a:prstGeom>
            <a:noFill/>
          </p:spPr>
          <p:txBody>
            <a:bodyPr wrap="none" rtlCol="0">
              <a:spAutoFit/>
            </a:bodyPr>
            <a:lstStyle/>
            <a:p>
              <a:pPr defTabSz="457200">
                <a:defRPr/>
              </a:pPr>
              <a:r>
                <a:rPr kumimoji="1" lang="zh-CN" altLang="en-US" sz="2800" b="1" spc="300" dirty="0">
                  <a:solidFill>
                    <a:srgbClr val="C00000"/>
                  </a:solidFill>
                  <a:latin typeface="字魂160号-檀宋" panose="00000500000000000000" pitchFamily="2" charset="-122"/>
                  <a:ea typeface="字魂160号-檀宋" panose="00000500000000000000" pitchFamily="2" charset="-122"/>
                  <a:sym typeface="字魂160号-檀宋" panose="00000500000000000000" pitchFamily="2" charset="-122"/>
                </a:rPr>
                <a:t>中国共产党团结带领</a:t>
              </a:r>
              <a:endParaRPr lang="en-US" altLang="zh-CN" sz="2800" b="1" spc="300"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sp>
        <p:nvSpPr>
          <p:cNvPr id="49" name="PA-Aitds20"/>
          <p:cNvSpPr txBox="1"/>
          <p:nvPr>
            <p:custDataLst>
              <p:tags r:id="rId3"/>
            </p:custDataLst>
          </p:nvPr>
        </p:nvSpPr>
        <p:spPr>
          <a:xfrm>
            <a:off x="3567672" y="2403044"/>
            <a:ext cx="6824556" cy="3785652"/>
          </a:xfrm>
          <a:prstGeom prst="rect">
            <a:avLst/>
          </a:prstGeom>
          <a:noFill/>
        </p:spPr>
        <p:txBody>
          <a:bodyPr wrap="square">
            <a:spAutoFit/>
          </a:bodyPr>
          <a:lstStyle/>
          <a:p>
            <a:pPr marL="285750" indent="-285750" algn="just">
              <a:lnSpc>
                <a:spcPct val="150000"/>
              </a:lnSpc>
              <a:buFont typeface="Wingdings" panose="05000000000000000000" pitchFamily="2" charset="2"/>
              <a:buChar char="p"/>
              <a:defRPr/>
            </a:pPr>
            <a:r>
              <a:rPr lang="zh-CN" altLang="en-US" sz="2000" b="1"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中国人民浴血奋战，打败日本帝国主义，推翻国民党统治，完成新民主主义革命，建立中华人民共和国，实现中国高度统一和各民族空前团结；</a:t>
            </a:r>
            <a:endParaRPr lang="en-US" altLang="zh-CN" sz="2000" b="1"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gn="just">
              <a:lnSpc>
                <a:spcPct val="150000"/>
              </a:lnSpc>
              <a:buFont typeface="Wingdings" panose="05000000000000000000" pitchFamily="2" charset="2"/>
              <a:buChar char="p"/>
              <a:defRPr/>
            </a:pPr>
            <a:endParaRPr lang="en-US" altLang="zh-CN" sz="2000" b="1"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gn="just">
              <a:lnSpc>
                <a:spcPct val="150000"/>
              </a:lnSpc>
              <a:buFont typeface="Wingdings" panose="05000000000000000000" pitchFamily="2" charset="2"/>
              <a:buChar char="p"/>
              <a:defRPr/>
            </a:pPr>
            <a:r>
              <a:rPr lang="zh-CN" altLang="en-US" sz="2000" dirty="0">
                <a:ln w="0">
                  <a:noFill/>
                </a:ln>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中国人民完成社会主义革命，确立社会主义制度，推进社会主义建设，为当代中国一切发展进步奠定根本政治前提、制度基础和物质基础</a:t>
            </a:r>
            <a:endParaRPr lang="zh-CN" altLang="en-US" sz="2000" dirty="0">
              <a:ln w="0">
                <a:noFill/>
              </a:ln>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85750" indent="-285750" algn="just">
              <a:lnSpc>
                <a:spcPct val="150000"/>
              </a:lnSpc>
              <a:buFont typeface="Wingdings" panose="05000000000000000000" pitchFamily="2" charset="2"/>
              <a:buChar char="p"/>
              <a:defRPr/>
            </a:pPr>
            <a:endParaRPr lang="zh-CN" altLang="en-US" sz="2000" b="1"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3275"/>
            <a:ext cx="3365284" cy="6761050"/>
          </a:xfrm>
          <a:prstGeom prst="rect">
            <a:avLst/>
          </a:prstGeom>
        </p:spPr>
      </p:pic>
      <p:grpSp>
        <p:nvGrpSpPr>
          <p:cNvPr id="7" name="组合 6"/>
          <p:cNvGrpSpPr/>
          <p:nvPr/>
        </p:nvGrpSpPr>
        <p:grpSpPr>
          <a:xfrm>
            <a:off x="234328" y="193040"/>
            <a:ext cx="4805853" cy="682662"/>
            <a:chOff x="234328" y="193040"/>
            <a:chExt cx="4805853" cy="682662"/>
          </a:xfrm>
        </p:grpSpPr>
        <p:grpSp>
          <p:nvGrpSpPr>
            <p:cNvPr id="6" name="组合 5"/>
            <p:cNvGrpSpPr/>
            <p:nvPr/>
          </p:nvGrpSpPr>
          <p:grpSpPr>
            <a:xfrm>
              <a:off x="234328" y="193040"/>
              <a:ext cx="4805853" cy="682662"/>
              <a:chOff x="272428" y="53340"/>
              <a:chExt cx="5671095" cy="805568"/>
            </a:xfrm>
          </p:grpSpPr>
          <p:pic>
            <p:nvPicPr>
              <p:cNvPr id="4" name="图片 3"/>
              <p:cNvPicPr>
                <a:picLocks noChangeAspect="1"/>
              </p:cNvPicPr>
              <p:nvPr/>
            </p:nvPicPr>
            <p:blipFill rotWithShape="1">
              <a:blip r:embed="rId5"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5" name="矩形 4"/>
              <p:cNvSpPr/>
              <p:nvPr/>
            </p:nvSpPr>
            <p:spPr>
              <a:xfrm>
                <a:off x="1607819" y="169070"/>
                <a:ext cx="4335704"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847181" y="334670"/>
              <a:ext cx="3578308" cy="400110"/>
            </a:xfrm>
            <a:prstGeom prst="rect">
              <a:avLst/>
            </a:prstGeom>
            <a:noFill/>
          </p:spPr>
          <p:txBody>
            <a:bodyPr wrap="square">
              <a:spAutoFit/>
            </a:bodyPr>
            <a:lstStyle/>
            <a:p>
              <a:r>
                <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团结带领中国人民成立新中国</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iterate type="wd">
                                    <p:tmPct val="10000"/>
                                  </p:iterate>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400" fill="hold"/>
                                        <p:tgtEl>
                                          <p:spTgt spid="49"/>
                                        </p:tgtEl>
                                        <p:attrNameLst>
                                          <p:attrName>ppt_x</p:attrName>
                                        </p:attrNameLst>
                                      </p:cBhvr>
                                      <p:tavLst>
                                        <p:tav tm="0">
                                          <p:val>
                                            <p:strVal val="1+#ppt_w/2"/>
                                          </p:val>
                                        </p:tav>
                                        <p:tav tm="100000">
                                          <p:val>
                                            <p:strVal val="#ppt_x"/>
                                          </p:val>
                                        </p:tav>
                                      </p:tavLst>
                                    </p:anim>
                                    <p:anim calcmode="lin" valueType="num">
                                      <p:cBhvr additive="base">
                                        <p:cTn id="14" dur="4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887122" y="1917382"/>
            <a:ext cx="7793420" cy="564487"/>
            <a:chOff x="266214" y="1828535"/>
            <a:chExt cx="5859989" cy="424446"/>
          </a:xfrm>
        </p:grpSpPr>
        <p:pic>
          <p:nvPicPr>
            <p:cNvPr id="8" name="Picture 3"/>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266214" y="1828535"/>
              <a:ext cx="424445" cy="4244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43"/>
            <p:cNvSpPr txBox="1"/>
            <p:nvPr/>
          </p:nvSpPr>
          <p:spPr>
            <a:xfrm>
              <a:off x="664648" y="1905849"/>
              <a:ext cx="5461555" cy="347132"/>
            </a:xfrm>
            <a:prstGeom prst="rect">
              <a:avLst/>
            </a:prstGeom>
            <a:noFill/>
          </p:spPr>
          <p:txBody>
            <a:bodyPr wrap="none" rtlCol="0">
              <a:spAutoFit/>
            </a:bodyPr>
            <a:lstStyle/>
            <a:p>
              <a:pPr algn="ctr" defTabSz="1219200">
                <a:defRPr/>
              </a:pPr>
              <a:r>
                <a:rPr lang="zh-CN" altLang="en-US" sz="2400" b="1" kern="0"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中国共产党将马克思主义基本原理与中国实践相结合</a:t>
              </a:r>
              <a:endParaRPr lang="zh-CN" altLang="en-US" sz="2400" b="1" kern="0"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sp>
        <p:nvSpPr>
          <p:cNvPr id="11" name="PA-Aichitds5"/>
          <p:cNvSpPr/>
          <p:nvPr>
            <p:custDataLst>
              <p:tags r:id="rId2"/>
            </p:custDataLst>
          </p:nvPr>
        </p:nvSpPr>
        <p:spPr>
          <a:xfrm>
            <a:off x="1417014" y="2584691"/>
            <a:ext cx="8249500" cy="937596"/>
          </a:xfrm>
          <a:prstGeom prst="rect">
            <a:avLst/>
          </a:prstGeom>
        </p:spPr>
        <p:txBody>
          <a:bodyPr wrap="square" lIns="105571" tIns="52784" rIns="105571" bIns="52784">
            <a:spAutoFit/>
          </a:bodyPr>
          <a:lstStyle/>
          <a:p>
            <a:pPr lvl="0" algn="just">
              <a:lnSpc>
                <a:spcPct val="150000"/>
              </a:lnSpc>
              <a:defRPr/>
            </a:pPr>
            <a:r>
              <a:rPr lang="zh-CN" altLang="en-US" dirty="0">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遵义会议实现中国革命的历史转折，开辟中国革命新道路，形成马克思主义中国化理论成</a:t>
            </a:r>
            <a:r>
              <a:rPr lang="zh-CN" altLang="en-US">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果</a:t>
            </a:r>
            <a:r>
              <a:rPr lang="en-US" altLang="zh-CN" smtClean="0">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——XXX</a:t>
            </a:r>
            <a:r>
              <a:rPr lang="zh-CN" altLang="en-US" smtClean="0">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思</a:t>
            </a:r>
            <a:r>
              <a:rPr lang="zh-CN" altLang="en-US" dirty="0">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想。</a:t>
            </a:r>
            <a:endParaRPr lang="zh-CN" altLang="en-US" dirty="0">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2" name="Aitds3"/>
          <p:cNvSpPr txBox="1"/>
          <p:nvPr/>
        </p:nvSpPr>
        <p:spPr>
          <a:xfrm>
            <a:off x="1417013" y="4419579"/>
            <a:ext cx="6057844" cy="1477328"/>
          </a:xfrm>
          <a:prstGeom prst="rect">
            <a:avLst/>
          </a:prstGeom>
          <a:noFill/>
        </p:spPr>
        <p:txBody>
          <a:bodyPr wrap="square" rtlCol="0">
            <a:spAutoFit/>
          </a:bodyPr>
          <a:lstStyle/>
          <a:p>
            <a:pPr lvl="0" algn="just">
              <a:lnSpc>
                <a:spcPct val="150000"/>
              </a:lnSpc>
              <a:defRPr/>
            </a:pPr>
            <a:r>
              <a:rPr lang="zh-CN" altLang="en-US" sz="2000" dirty="0">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中国人民浴血奋战，打败日本帝国主义，推翻国民党统治，完成新民主主义革命，建立中华人民共和国。“占人类总数四分之一的中国人从此站立起来了。”</a:t>
            </a:r>
            <a:endParaRPr lang="zh-CN" altLang="en-US" sz="2000" dirty="0">
              <a:solidFill>
                <a:prstClr val="black"/>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nvGrpSpPr>
          <p:cNvPr id="4" name="组合 3"/>
          <p:cNvGrpSpPr/>
          <p:nvPr/>
        </p:nvGrpSpPr>
        <p:grpSpPr>
          <a:xfrm>
            <a:off x="554073" y="3352295"/>
            <a:ext cx="4825999" cy="1099453"/>
            <a:chOff x="3105809" y="3419256"/>
            <a:chExt cx="4825999" cy="1099453"/>
          </a:xfrm>
        </p:grpSpPr>
        <p:sp>
          <p:nvSpPr>
            <p:cNvPr id="13" name="Aitds5"/>
            <p:cNvSpPr/>
            <p:nvPr/>
          </p:nvSpPr>
          <p:spPr>
            <a:xfrm>
              <a:off x="3486809" y="3772718"/>
              <a:ext cx="4444999" cy="537502"/>
            </a:xfrm>
            <a:prstGeom prst="roundRect">
              <a:avLst>
                <a:gd name="adj" fmla="val 0"/>
              </a:avLst>
            </a:prstGeom>
            <a:solidFill>
              <a:srgbClr val="E32025"/>
            </a:solidFill>
            <a:ln w="12700" cap="flat" cmpd="sng" algn="ctr">
              <a:noFill/>
              <a:prstDash val="solid"/>
            </a:ln>
            <a:effectLst/>
          </p:spPr>
          <p:txBody>
            <a:bodyPr rtlCol="0" anchor="ctr"/>
            <a:lstStyle/>
            <a:p>
              <a:pPr algn="ctr" defTabSz="1219200">
                <a:defRPr/>
              </a:pPr>
              <a:r>
                <a:rPr lang="zh-CN" altLang="en-US" sz="2400" b="1" kern="0" dirty="0">
                  <a:solidFill>
                    <a:schemeClr val="bg1"/>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中国共产党团结带领</a:t>
              </a:r>
              <a:endParaRPr lang="zh-CN" altLang="en-US" sz="2400" b="1" kern="0" dirty="0">
                <a:solidFill>
                  <a:schemeClr val="bg1"/>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pic>
          <p:nvPicPr>
            <p:cNvPr id="3" name="图片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05809" y="3419256"/>
              <a:ext cx="1099453" cy="1099453"/>
            </a:xfrm>
            <a:prstGeom prst="rect">
              <a:avLst/>
            </a:prstGeom>
          </p:spPr>
        </p:pic>
      </p:gr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434" y="4184576"/>
            <a:ext cx="3492160" cy="2673424"/>
          </a:xfrm>
          <a:prstGeom prst="rect">
            <a:avLst/>
          </a:prstGeom>
        </p:spPr>
      </p:pic>
      <p:grpSp>
        <p:nvGrpSpPr>
          <p:cNvPr id="17" name="组合 16"/>
          <p:cNvGrpSpPr/>
          <p:nvPr/>
        </p:nvGrpSpPr>
        <p:grpSpPr>
          <a:xfrm>
            <a:off x="234328" y="193040"/>
            <a:ext cx="4805853" cy="682662"/>
            <a:chOff x="234328" y="193040"/>
            <a:chExt cx="4805853" cy="682662"/>
          </a:xfrm>
        </p:grpSpPr>
        <p:grpSp>
          <p:nvGrpSpPr>
            <p:cNvPr id="18" name="组合 17"/>
            <p:cNvGrpSpPr/>
            <p:nvPr/>
          </p:nvGrpSpPr>
          <p:grpSpPr>
            <a:xfrm>
              <a:off x="234328" y="193040"/>
              <a:ext cx="4805853" cy="682662"/>
              <a:chOff x="272428" y="53340"/>
              <a:chExt cx="5671095" cy="805568"/>
            </a:xfrm>
          </p:grpSpPr>
          <p:pic>
            <p:nvPicPr>
              <p:cNvPr id="20" name="图片 19"/>
              <p:cNvPicPr>
                <a:picLocks noChangeAspect="1"/>
              </p:cNvPicPr>
              <p:nvPr/>
            </p:nvPicPr>
            <p:blipFill rotWithShape="1">
              <a:blip r:embed="rId5"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21" name="矩形 20"/>
              <p:cNvSpPr/>
              <p:nvPr/>
            </p:nvSpPr>
            <p:spPr>
              <a:xfrm>
                <a:off x="1607819" y="169070"/>
                <a:ext cx="4335704"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47181" y="334670"/>
              <a:ext cx="3578308" cy="400110"/>
            </a:xfrm>
            <a:prstGeom prst="rect">
              <a:avLst/>
            </a:prstGeom>
            <a:noFill/>
          </p:spPr>
          <p:txBody>
            <a:bodyPr wrap="square">
              <a:spAutoFit/>
            </a:bodyPr>
            <a:lstStyle/>
            <a:p>
              <a:r>
                <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团结带领中国人民成立新中国</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75752" y="2312403"/>
            <a:ext cx="8566148" cy="926986"/>
            <a:chOff x="5381626" y="3952875"/>
            <a:chExt cx="8566148" cy="926986"/>
          </a:xfrm>
        </p:grpSpPr>
        <p:sp>
          <p:nvSpPr>
            <p:cNvPr id="8" name="矩形 7"/>
            <p:cNvSpPr/>
            <p:nvPr/>
          </p:nvSpPr>
          <p:spPr>
            <a:xfrm>
              <a:off x="5381626" y="3952875"/>
              <a:ext cx="133476" cy="926986"/>
            </a:xfrm>
            <a:prstGeom prst="rect">
              <a:avLst/>
            </a:prstGeom>
            <a:solidFill>
              <a:srgbClr val="D41D1B"/>
            </a:solidFill>
            <a:ln>
              <a:solidFill>
                <a:srgbClr val="D41D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60号-檀宋" panose="00000500000000000000" pitchFamily="2" charset="-122"/>
                <a:ea typeface="字魂160号-檀宋" panose="00000500000000000000" pitchFamily="2" charset="-122"/>
                <a:cs typeface="+mn-ea"/>
                <a:sym typeface="字魂160号-檀宋" panose="00000500000000000000" pitchFamily="2" charset="-122"/>
              </a:endParaRPr>
            </a:p>
          </p:txBody>
        </p:sp>
        <p:cxnSp>
          <p:nvCxnSpPr>
            <p:cNvPr id="10" name="直接连接符 9"/>
            <p:cNvCxnSpPr/>
            <p:nvPr/>
          </p:nvCxnSpPr>
          <p:spPr>
            <a:xfrm>
              <a:off x="5619750" y="4684202"/>
              <a:ext cx="8328024" cy="0"/>
            </a:xfrm>
            <a:prstGeom prst="line">
              <a:avLst/>
            </a:prstGeom>
            <a:ln w="19050">
              <a:no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675752" y="1520798"/>
            <a:ext cx="4087979" cy="523220"/>
          </a:xfrm>
          <a:prstGeom prst="rect">
            <a:avLst/>
          </a:prstGeom>
          <a:solidFill>
            <a:srgbClr val="E32025"/>
          </a:solidFill>
          <a:ln>
            <a:solidFill>
              <a:srgbClr val="D41D1B"/>
            </a:solidFill>
          </a:ln>
        </p:spPr>
        <p:txBody>
          <a:bodyPr wrap="none">
            <a:spAutoFit/>
          </a:bodyPr>
          <a:lstStyle/>
          <a:p>
            <a:pPr marL="457200" indent="-457200">
              <a:buFont typeface="Wingdings" panose="05000000000000000000" pitchFamily="2" charset="2"/>
              <a:buChar char="p"/>
            </a:pPr>
            <a:r>
              <a:rPr lang="en-US" altLang="zh-CN" sz="2800" b="1" dirty="0">
                <a:solidFill>
                  <a:schemeClr val="bg1"/>
                </a:solidFill>
                <a:effectLst/>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1921</a:t>
            </a:r>
            <a:r>
              <a:rPr lang="zh-CN" altLang="en-US" sz="2800" b="1" dirty="0">
                <a:solidFill>
                  <a:schemeClr val="bg1"/>
                </a:solidFill>
                <a:effectLst/>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年中国共产党成立</a:t>
            </a:r>
            <a:endParaRPr lang="zh-CN" altLang="en-US" sz="2800" b="1" dirty="0">
              <a:solidFill>
                <a:schemeClr val="bg1"/>
              </a:solidFill>
              <a:effectLst/>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2" name="文本框 11"/>
          <p:cNvSpPr txBox="1"/>
          <p:nvPr/>
        </p:nvSpPr>
        <p:spPr>
          <a:xfrm>
            <a:off x="913876" y="2312403"/>
            <a:ext cx="10602372" cy="865622"/>
          </a:xfrm>
          <a:prstGeom prst="rect">
            <a:avLst/>
          </a:prstGeom>
          <a:noFill/>
        </p:spPr>
        <p:txBody>
          <a:bodyPr wrap="square">
            <a:spAutoFit/>
          </a:bodyPr>
          <a:lstStyle/>
          <a:p>
            <a:pPr>
              <a:lnSpc>
                <a:spcPct val="150000"/>
              </a:lnSpc>
              <a:buClr>
                <a:srgbClr val="C00000"/>
              </a:buClr>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中共一大的党纲规定：党的奋斗目标是以无产阶级革命军队推翻资产阶级的政权，消灭资本家私有制，由劳动阶级重建国家，承认无产阶级专政，直到阶级斗争结束，即直到消灭社会的阶级区分</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nvGrpSpPr>
          <p:cNvPr id="6" name="组合 5"/>
          <p:cNvGrpSpPr/>
          <p:nvPr/>
        </p:nvGrpSpPr>
        <p:grpSpPr>
          <a:xfrm>
            <a:off x="675752" y="3317502"/>
            <a:ext cx="10840496" cy="2946025"/>
            <a:chOff x="5420248" y="3228602"/>
            <a:chExt cx="9640817" cy="2946025"/>
          </a:xfrm>
        </p:grpSpPr>
        <p:sp>
          <p:nvSpPr>
            <p:cNvPr id="14" name="文本框 13"/>
            <p:cNvSpPr txBox="1"/>
            <p:nvPr/>
          </p:nvSpPr>
          <p:spPr>
            <a:xfrm>
              <a:off x="5420248" y="3228602"/>
              <a:ext cx="6096000" cy="569387"/>
            </a:xfrm>
            <a:prstGeom prst="rect">
              <a:avLst/>
            </a:prstGeom>
            <a:noFill/>
          </p:spPr>
          <p:txBody>
            <a:bodyPr wrap="square">
              <a:spAutoFit/>
            </a:bodyPr>
            <a:lstStyle/>
            <a:p>
              <a:pPr lvl="0">
                <a:lnSpc>
                  <a:spcPct val="150000"/>
                </a:lnSpc>
                <a:defRPr/>
              </a:pPr>
              <a:r>
                <a:rPr lang="zh-CN" altLang="en-US" sz="2400" b="1" dirty="0">
                  <a:solidFill>
                    <a:srgbClr val="E32025"/>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中共二大规定现阶段革命任务是</a:t>
              </a:r>
              <a:endParaRPr lang="zh-CN" altLang="en-US" sz="2400" b="1" dirty="0">
                <a:solidFill>
                  <a:srgbClr val="E32025"/>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6" name="文本框 15"/>
            <p:cNvSpPr txBox="1"/>
            <p:nvPr/>
          </p:nvSpPr>
          <p:spPr>
            <a:xfrm>
              <a:off x="5420248" y="3818656"/>
              <a:ext cx="6096000" cy="1338828"/>
            </a:xfrm>
            <a:prstGeom prst="rect">
              <a:avLst/>
            </a:prstGeom>
            <a:noFill/>
          </p:spPr>
          <p:txBody>
            <a:bodyPr wrap="square">
              <a:spAutoFit/>
            </a:bodyPr>
            <a:lstStyle/>
            <a:p>
              <a:pPr>
                <a:lnSpc>
                  <a:spcPct val="150000"/>
                </a:lnSpc>
                <a:defRPr/>
              </a:pP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一</a:t>
              </a: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消除内乱，打倒军阀，建设国内和平；</a:t>
              </a:r>
              <a:endPar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lvl="0">
                <a:lnSpc>
                  <a:spcPct val="150000"/>
                </a:lnSpc>
                <a:defRPr/>
              </a:pP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二</a:t>
              </a: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推翻国际帝国主义的压迫，达到中华民族完全独立</a:t>
              </a:r>
              <a:endPar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lvl="0">
                <a:lnSpc>
                  <a:spcPct val="150000"/>
                </a:lnSpc>
                <a:defRPr/>
              </a:pP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三</a:t>
              </a: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统一中国本部</a:t>
              </a: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东三省在内</a:t>
              </a:r>
              <a:r>
                <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为真正民主共和国。</a:t>
              </a:r>
              <a:endPar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8" name="文本框 17"/>
            <p:cNvSpPr txBox="1"/>
            <p:nvPr/>
          </p:nvSpPr>
          <p:spPr>
            <a:xfrm>
              <a:off x="5420248" y="5251297"/>
              <a:ext cx="9640817" cy="923330"/>
            </a:xfrm>
            <a:prstGeom prst="rect">
              <a:avLst/>
            </a:prstGeom>
            <a:noFill/>
          </p:spPr>
          <p:txBody>
            <a:bodyPr wrap="square">
              <a:spAutoFit/>
            </a:bodyPr>
            <a:lstStyle/>
            <a:p>
              <a:pPr algn="l">
                <a:lnSpc>
                  <a:spcPct val="150000"/>
                </a:lnSpc>
              </a:pPr>
              <a:r>
                <a:rPr lang="zh-CN" altLang="en-US" sz="1800" dirty="0">
                  <a:effectLst/>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”最高纲领是“渐次达到一个共产主义的社会”。从此，中国共产党高举反帝反封建旗帜，香港海员罢工、安源路矿工人罢工、京汉铁路工人罢工和各地工人运动、农民运动、学生运动风起云涌。</a:t>
              </a:r>
              <a:endParaRPr lang="zh-CN" altLang="en-US" sz="1800" dirty="0">
                <a:effectLst/>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10314" t="45715" r="17934" b="24021"/>
          <a:stretch>
            <a:fillRect/>
          </a:stretch>
        </p:blipFill>
        <p:spPr>
          <a:xfrm>
            <a:off x="7402286" y="3317502"/>
            <a:ext cx="3280230" cy="2075543"/>
          </a:xfrm>
          <a:prstGeom prst="rect">
            <a:avLst/>
          </a:prstGeom>
        </p:spPr>
      </p:pic>
      <p:grpSp>
        <p:nvGrpSpPr>
          <p:cNvPr id="17" name="组合 16"/>
          <p:cNvGrpSpPr/>
          <p:nvPr/>
        </p:nvGrpSpPr>
        <p:grpSpPr>
          <a:xfrm>
            <a:off x="234328" y="193040"/>
            <a:ext cx="4805853" cy="682662"/>
            <a:chOff x="234328" y="193040"/>
            <a:chExt cx="4805853" cy="682662"/>
          </a:xfrm>
        </p:grpSpPr>
        <p:grpSp>
          <p:nvGrpSpPr>
            <p:cNvPr id="19" name="组合 18"/>
            <p:cNvGrpSpPr/>
            <p:nvPr/>
          </p:nvGrpSpPr>
          <p:grpSpPr>
            <a:xfrm>
              <a:off x="234328" y="193040"/>
              <a:ext cx="4805853" cy="682662"/>
              <a:chOff x="272428" y="53340"/>
              <a:chExt cx="5671095" cy="805568"/>
            </a:xfrm>
          </p:grpSpPr>
          <p:pic>
            <p:nvPicPr>
              <p:cNvPr id="22" name="图片 21"/>
              <p:cNvPicPr>
                <a:picLocks noChangeAspect="1"/>
              </p:cNvPicPr>
              <p:nvPr/>
            </p:nvPicPr>
            <p:blipFill rotWithShape="1">
              <a:blip r:embed="rId2"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23" name="矩形 22"/>
              <p:cNvSpPr/>
              <p:nvPr/>
            </p:nvSpPr>
            <p:spPr>
              <a:xfrm>
                <a:off x="1607819" y="169070"/>
                <a:ext cx="4335704"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a:off x="847181" y="334670"/>
              <a:ext cx="3578308" cy="400110"/>
            </a:xfrm>
            <a:prstGeom prst="rect">
              <a:avLst/>
            </a:prstGeom>
            <a:noFill/>
          </p:spPr>
          <p:txBody>
            <a:bodyPr wrap="square">
              <a:spAutoFit/>
            </a:bodyPr>
            <a:lstStyle/>
            <a:p>
              <a:r>
                <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团结带领中国人民成立新中国</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156607" y="1115978"/>
            <a:ext cx="10064750" cy="783104"/>
            <a:chOff x="-1099192" y="2563351"/>
            <a:chExt cx="10064750" cy="783104"/>
          </a:xfrm>
        </p:grpSpPr>
        <p:sp>
          <p:nvSpPr>
            <p:cNvPr id="8" name="文本框 7"/>
            <p:cNvSpPr txBox="1"/>
            <p:nvPr/>
          </p:nvSpPr>
          <p:spPr>
            <a:xfrm>
              <a:off x="-1094204" y="2563351"/>
              <a:ext cx="6096000" cy="461665"/>
            </a:xfrm>
            <a:prstGeom prst="rect">
              <a:avLst/>
            </a:prstGeom>
            <a:noFill/>
          </p:spPr>
          <p:txBody>
            <a:bodyPr wrap="square">
              <a:spAutoFit/>
            </a:bodyPr>
            <a:lstStyle/>
            <a:p>
              <a:pPr marL="342900" lvl="0" indent="-342900">
                <a:buFont typeface="Arial" panose="020B0604020202020204" pitchFamily="34" charset="0"/>
                <a:buChar char="•"/>
                <a:defRPr/>
              </a:pPr>
              <a:r>
                <a:rPr lang="zh-CN" altLang="en-US" sz="24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在革命实践中</a:t>
              </a:r>
              <a:endParaRPr lang="zh-CN" altLang="en-US" sz="24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0" name="文本框 9"/>
            <p:cNvSpPr txBox="1"/>
            <p:nvPr/>
          </p:nvSpPr>
          <p:spPr>
            <a:xfrm>
              <a:off x="-1099192" y="2977123"/>
              <a:ext cx="10064750" cy="369332"/>
            </a:xfrm>
            <a:prstGeom prst="rect">
              <a:avLst/>
            </a:prstGeom>
            <a:noFill/>
          </p:spPr>
          <p:txBody>
            <a:bodyPr wrap="square">
              <a:spAutoFit/>
            </a:bodyPr>
            <a:lstStyle/>
            <a:p>
              <a:pPr lvl="0">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中国共产党与孙中山领导的国民党建立统一战线，掀起大革命风暴，开展北伐战争。</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grpSp>
        <p:nvGrpSpPr>
          <p:cNvPr id="11" name="组合 10"/>
          <p:cNvGrpSpPr/>
          <p:nvPr/>
        </p:nvGrpSpPr>
        <p:grpSpPr>
          <a:xfrm>
            <a:off x="1156607" y="2088358"/>
            <a:ext cx="10064750" cy="1752600"/>
            <a:chOff x="-1099192" y="2563351"/>
            <a:chExt cx="10064750" cy="1752600"/>
          </a:xfrm>
        </p:grpSpPr>
        <p:sp>
          <p:nvSpPr>
            <p:cNvPr id="12" name="文本框 11"/>
            <p:cNvSpPr txBox="1"/>
            <p:nvPr/>
          </p:nvSpPr>
          <p:spPr>
            <a:xfrm>
              <a:off x="-1094204" y="2563351"/>
              <a:ext cx="6096000" cy="461665"/>
            </a:xfrm>
            <a:prstGeom prst="rect">
              <a:avLst/>
            </a:prstGeom>
            <a:noFill/>
          </p:spPr>
          <p:txBody>
            <a:bodyPr wrap="square">
              <a:spAutoFit/>
            </a:bodyPr>
            <a:lstStyle/>
            <a:p>
              <a:pPr marL="342900" lvl="0" indent="-342900">
                <a:buFont typeface="Arial" panose="020B0604020202020204" pitchFamily="34" charset="0"/>
                <a:buChar char="•"/>
                <a:defRPr/>
              </a:pPr>
              <a:r>
                <a:rPr lang="zh-CN" altLang="en-US" sz="24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蒋介石、汪精卫背叛革命后</a:t>
              </a:r>
              <a:endParaRPr lang="zh-CN" altLang="en-US" sz="24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3" name="文本框 12"/>
            <p:cNvSpPr txBox="1"/>
            <p:nvPr/>
          </p:nvSpPr>
          <p:spPr>
            <a:xfrm>
              <a:off x="-1099192" y="2977123"/>
              <a:ext cx="10064750" cy="1338828"/>
            </a:xfrm>
            <a:prstGeom prst="rect">
              <a:avLst/>
            </a:prstGeom>
            <a:noFill/>
          </p:spPr>
          <p:txBody>
            <a:bodyPr wrap="square">
              <a:spAutoFit/>
            </a:bodyPr>
            <a:lstStyle/>
            <a:p>
              <a:pPr lvl="0">
                <a:lnSpc>
                  <a:spcPct val="150000"/>
                </a:lnSpc>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共八七会议确立土地革命和武装反抗国民党反动派总方针，先后领导南昌起义、秋收起义、广州起义等武装起义，建立井冈山革命根据地、中央革命根据地等一系列根据地，成立中华苏维埃共和国，开辟农村包围城市、武装夺取政权的中国革命新道路</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grpSp>
        <p:nvGrpSpPr>
          <p:cNvPr id="14" name="组合 13"/>
          <p:cNvGrpSpPr/>
          <p:nvPr/>
        </p:nvGrpSpPr>
        <p:grpSpPr>
          <a:xfrm>
            <a:off x="1156607" y="3956051"/>
            <a:ext cx="10064750" cy="783104"/>
            <a:chOff x="-1099192" y="2563351"/>
            <a:chExt cx="10064750" cy="783104"/>
          </a:xfrm>
        </p:grpSpPr>
        <p:sp>
          <p:nvSpPr>
            <p:cNvPr id="15" name="文本框 14"/>
            <p:cNvSpPr txBox="1"/>
            <p:nvPr/>
          </p:nvSpPr>
          <p:spPr>
            <a:xfrm>
              <a:off x="-1094204" y="2563351"/>
              <a:ext cx="6096000" cy="461665"/>
            </a:xfrm>
            <a:prstGeom prst="rect">
              <a:avLst/>
            </a:prstGeom>
            <a:noFill/>
          </p:spPr>
          <p:txBody>
            <a:bodyPr wrap="square">
              <a:spAutoFit/>
            </a:bodyPr>
            <a:lstStyle/>
            <a:p>
              <a:pPr marL="342900" lvl="0" indent="-342900">
                <a:buFont typeface="Arial" panose="020B0604020202020204" pitchFamily="34" charset="0"/>
                <a:buChar char="•"/>
                <a:defRPr/>
              </a:pPr>
              <a:r>
                <a:rPr lang="zh-CN" altLang="en-US" sz="24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中国革命历史转折</a:t>
              </a:r>
              <a:endParaRPr lang="zh-CN" altLang="en-US" sz="24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6" name="文本框 15"/>
            <p:cNvSpPr txBox="1"/>
            <p:nvPr/>
          </p:nvSpPr>
          <p:spPr>
            <a:xfrm>
              <a:off x="-1099192" y="2977123"/>
              <a:ext cx="10064750" cy="369332"/>
            </a:xfrm>
            <a:prstGeom prst="rect">
              <a:avLst/>
            </a:prstGeom>
            <a:noFill/>
          </p:spPr>
          <p:txBody>
            <a:bodyPr wrap="square">
              <a:spAutoFit/>
            </a:bodyPr>
            <a:lstStyle/>
            <a:p>
              <a:pPr lvl="0">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长征途中的遵义会议实现中国革命历史转折，</a:t>
              </a:r>
              <a:r>
                <a:rPr lang="zh-CN" altLang="en-US" sz="180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确</a:t>
              </a:r>
              <a:r>
                <a:rPr lang="zh-CN" altLang="en-US" sz="18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立</a:t>
              </a:r>
              <a:r>
                <a:rPr lang="en-US" altLang="zh-CN" sz="18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XXX</a:t>
              </a:r>
              <a:r>
                <a:rPr lang="zh-CN" altLang="en-US" sz="1800" smtClean="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在</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红军和党中央的领导地位。</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grpSp>
        <p:nvGrpSpPr>
          <p:cNvPr id="17" name="组合 16"/>
          <p:cNvGrpSpPr/>
          <p:nvPr/>
        </p:nvGrpSpPr>
        <p:grpSpPr>
          <a:xfrm>
            <a:off x="1156607" y="4946041"/>
            <a:ext cx="10064750" cy="1279394"/>
            <a:chOff x="-1099192" y="2563351"/>
            <a:chExt cx="10064750" cy="1279394"/>
          </a:xfrm>
        </p:grpSpPr>
        <p:sp>
          <p:nvSpPr>
            <p:cNvPr id="18" name="文本框 17"/>
            <p:cNvSpPr txBox="1"/>
            <p:nvPr/>
          </p:nvSpPr>
          <p:spPr>
            <a:xfrm>
              <a:off x="-1094204" y="2563351"/>
              <a:ext cx="6096000" cy="461665"/>
            </a:xfrm>
            <a:prstGeom prst="rect">
              <a:avLst/>
            </a:prstGeom>
            <a:noFill/>
          </p:spPr>
          <p:txBody>
            <a:bodyPr wrap="square">
              <a:spAutoFit/>
            </a:bodyPr>
            <a:lstStyle/>
            <a:p>
              <a:pPr marL="342900" lvl="0" indent="-342900">
                <a:buFont typeface="Arial" panose="020B0604020202020204" pitchFamily="34" charset="0"/>
                <a:buChar char="•"/>
                <a:defRPr/>
              </a:pPr>
              <a:r>
                <a:rPr lang="zh-CN" altLang="en-US" sz="24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日本侵占中国东北后</a:t>
              </a:r>
              <a:endParaRPr lang="zh-CN" altLang="en-US" sz="2400" b="1" dirty="0">
                <a:solidFill>
                  <a:srgbClr val="C00000"/>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9" name="文本框 18"/>
            <p:cNvSpPr txBox="1"/>
            <p:nvPr/>
          </p:nvSpPr>
          <p:spPr>
            <a:xfrm>
              <a:off x="-1099192" y="2977123"/>
              <a:ext cx="10064750" cy="865622"/>
            </a:xfrm>
            <a:prstGeom prst="rect">
              <a:avLst/>
            </a:prstGeom>
            <a:noFill/>
          </p:spPr>
          <p:txBody>
            <a:bodyPr wrap="square">
              <a:spAutoFit/>
            </a:bodyPr>
            <a:lstStyle/>
            <a:p>
              <a:pPr lvl="0">
                <a:lnSpc>
                  <a:spcPct val="150000"/>
                </a:lnSpc>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中国共产党率先发表声明和决议，领导十四年东北抗日游击战争。日本发动全面侵华战争时，中国共产党倡导和推动建立抗日民族统一战线，凝聚全民族力量共同抗战。</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grpSp>
        <p:nvGrpSpPr>
          <p:cNvPr id="20" name="组合 19"/>
          <p:cNvGrpSpPr/>
          <p:nvPr/>
        </p:nvGrpSpPr>
        <p:grpSpPr>
          <a:xfrm>
            <a:off x="234328" y="193040"/>
            <a:ext cx="4805853" cy="682662"/>
            <a:chOff x="234328" y="193040"/>
            <a:chExt cx="4805853" cy="682662"/>
          </a:xfrm>
        </p:grpSpPr>
        <p:grpSp>
          <p:nvGrpSpPr>
            <p:cNvPr id="21" name="组合 20"/>
            <p:cNvGrpSpPr/>
            <p:nvPr/>
          </p:nvGrpSpPr>
          <p:grpSpPr>
            <a:xfrm>
              <a:off x="234328" y="193040"/>
              <a:ext cx="4805853" cy="682662"/>
              <a:chOff x="272428" y="53340"/>
              <a:chExt cx="5671095" cy="805568"/>
            </a:xfrm>
          </p:grpSpPr>
          <p:pic>
            <p:nvPicPr>
              <p:cNvPr id="23" name="图片 22"/>
              <p:cNvPicPr>
                <a:picLocks noChangeAspect="1"/>
              </p:cNvPicPr>
              <p:nvPr/>
            </p:nvPicPr>
            <p:blipFill rotWithShape="1">
              <a:blip r:embed="rId1"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24" name="矩形 23"/>
              <p:cNvSpPr/>
              <p:nvPr/>
            </p:nvSpPr>
            <p:spPr>
              <a:xfrm>
                <a:off x="1607819" y="169070"/>
                <a:ext cx="4335704"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a:off x="847181" y="334670"/>
              <a:ext cx="3578308" cy="400110"/>
            </a:xfrm>
            <a:prstGeom prst="rect">
              <a:avLst/>
            </a:prstGeom>
            <a:noFill/>
          </p:spPr>
          <p:txBody>
            <a:bodyPr wrap="square">
              <a:spAutoFit/>
            </a:bodyPr>
            <a:lstStyle/>
            <a:p>
              <a:r>
                <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团结带领中国人民成立新中国</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97138" y="1737576"/>
            <a:ext cx="10064750" cy="1279394"/>
            <a:chOff x="-1099192" y="2563351"/>
            <a:chExt cx="10064750" cy="1279394"/>
          </a:xfrm>
        </p:grpSpPr>
        <p:sp>
          <p:nvSpPr>
            <p:cNvPr id="8" name="文本框 7"/>
            <p:cNvSpPr txBox="1"/>
            <p:nvPr/>
          </p:nvSpPr>
          <p:spPr>
            <a:xfrm>
              <a:off x="-1094204" y="2563351"/>
              <a:ext cx="6096000" cy="461665"/>
            </a:xfrm>
            <a:prstGeom prst="rect">
              <a:avLst/>
            </a:prstGeom>
            <a:noFill/>
          </p:spPr>
          <p:txBody>
            <a:bodyPr wrap="square">
              <a:spAutoFit/>
            </a:bodyPr>
            <a:lstStyle/>
            <a:p>
              <a:pPr marL="342900" lvl="0" indent="-342900">
                <a:buFont typeface="Arial" panose="020B0604020202020204" pitchFamily="34" charset="0"/>
                <a:buChar char="•"/>
                <a:defRPr/>
              </a:pPr>
              <a:r>
                <a:rPr lang="zh-CN" altLang="en-US" sz="2400" b="1" dirty="0">
                  <a:solidFill>
                    <a:srgbClr val="E32025"/>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抗战胜利后</a:t>
              </a:r>
              <a:endParaRPr lang="zh-CN" altLang="en-US" sz="2400" b="1" dirty="0">
                <a:solidFill>
                  <a:srgbClr val="E32025"/>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0" name="文本框 9"/>
            <p:cNvSpPr txBox="1"/>
            <p:nvPr/>
          </p:nvSpPr>
          <p:spPr>
            <a:xfrm>
              <a:off x="-1099192" y="2977123"/>
              <a:ext cx="10064750" cy="865622"/>
            </a:xfrm>
            <a:prstGeom prst="rect">
              <a:avLst/>
            </a:prstGeom>
            <a:noFill/>
          </p:spPr>
          <p:txBody>
            <a:bodyPr wrap="square">
              <a:spAutoFit/>
            </a:bodyPr>
            <a:lstStyle/>
            <a:p>
              <a:pPr lvl="0">
                <a:lnSpc>
                  <a:spcPct val="150000"/>
                </a:lnSpc>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国民党发动全面内战。中国共产党领导全国人民开展气势磅礴的解放战争，实行土地改革，实现“耕者有其田”，推翻国民党统治，赢得新民主主义革命伟大胜利。</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sp>
        <p:nvSpPr>
          <p:cNvPr id="11" name="文本框 10"/>
          <p:cNvSpPr txBox="1"/>
          <p:nvPr/>
        </p:nvSpPr>
        <p:spPr>
          <a:xfrm>
            <a:off x="835024" y="3480274"/>
            <a:ext cx="6224362" cy="2862322"/>
          </a:xfrm>
          <a:prstGeom prst="rect">
            <a:avLst/>
          </a:prstGeom>
          <a:noFill/>
          <a:ln>
            <a:solidFill>
              <a:srgbClr val="E32025"/>
            </a:solidFill>
            <a:prstDash val="lgDash"/>
          </a:ln>
        </p:spPr>
        <p:txBody>
          <a:bodyPr wrap="square">
            <a:spAutoFit/>
          </a:bodyPr>
          <a:lstStyle/>
          <a:p>
            <a:pPr lvl="0">
              <a:lnSpc>
                <a:spcPct val="200000"/>
              </a:lnSpc>
              <a:defRPr/>
            </a:pPr>
            <a:r>
              <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彻底结束旧中国半殖民地半封建社会的历史，彻底结束旧中国一盘散沙的局面，彻底废除列强强加给中国的不平等条约和帝国主义在中国的一切特权，实现中国从几千年封建专制政治向人民民主的伟大飞跃。</a:t>
            </a:r>
            <a:endParaRPr lang="en-US" altLang="zh-CN"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lvl="0">
              <a:lnSpc>
                <a:spcPct val="200000"/>
              </a:lnSpc>
              <a:defRPr/>
            </a:pPr>
            <a:endParaRPr lang="zh-CN" altLang="en-US"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pic>
        <p:nvPicPr>
          <p:cNvPr id="2" name="图片 1"/>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197271" y="2777672"/>
            <a:ext cx="4646386" cy="4646386"/>
          </a:xfrm>
          <a:prstGeom prst="rect">
            <a:avLst/>
          </a:prstGeom>
        </p:spPr>
      </p:pic>
      <p:grpSp>
        <p:nvGrpSpPr>
          <p:cNvPr id="12" name="组合 11"/>
          <p:cNvGrpSpPr/>
          <p:nvPr/>
        </p:nvGrpSpPr>
        <p:grpSpPr>
          <a:xfrm>
            <a:off x="234328" y="193040"/>
            <a:ext cx="4805853" cy="682662"/>
            <a:chOff x="234328" y="193040"/>
            <a:chExt cx="4805853" cy="682662"/>
          </a:xfrm>
        </p:grpSpPr>
        <p:grpSp>
          <p:nvGrpSpPr>
            <p:cNvPr id="13" name="组合 12"/>
            <p:cNvGrpSpPr/>
            <p:nvPr/>
          </p:nvGrpSpPr>
          <p:grpSpPr>
            <a:xfrm>
              <a:off x="234328" y="193040"/>
              <a:ext cx="4805853" cy="682662"/>
              <a:chOff x="272428" y="53340"/>
              <a:chExt cx="5671095" cy="805568"/>
            </a:xfrm>
          </p:grpSpPr>
          <p:pic>
            <p:nvPicPr>
              <p:cNvPr id="15" name="图片 14"/>
              <p:cNvPicPr>
                <a:picLocks noChangeAspect="1"/>
              </p:cNvPicPr>
              <p:nvPr/>
            </p:nvPicPr>
            <p:blipFill rotWithShape="1">
              <a:blip r:embed="rId2"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6" name="矩形 15"/>
              <p:cNvSpPr/>
              <p:nvPr/>
            </p:nvSpPr>
            <p:spPr>
              <a:xfrm>
                <a:off x="1607819" y="169070"/>
                <a:ext cx="4335704"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847181" y="334670"/>
              <a:ext cx="3578308" cy="400110"/>
            </a:xfrm>
            <a:prstGeom prst="rect">
              <a:avLst/>
            </a:prstGeom>
            <a:noFill/>
          </p:spPr>
          <p:txBody>
            <a:bodyPr wrap="square">
              <a:spAutoFit/>
            </a:bodyPr>
            <a:lstStyle/>
            <a:p>
              <a:r>
                <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团结带领中国人民成立新中国</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itds2"/>
          <p:cNvSpPr/>
          <p:nvPr/>
        </p:nvSpPr>
        <p:spPr>
          <a:xfrm>
            <a:off x="698500" y="1315357"/>
            <a:ext cx="10528300" cy="707886"/>
          </a:xfrm>
          <a:prstGeom prst="rect">
            <a:avLst/>
          </a:prstGeom>
          <a:solidFill>
            <a:srgbClr val="C00000"/>
          </a:solidFill>
          <a:ln>
            <a:noFill/>
          </a:ln>
        </p:spPr>
        <p:txBody>
          <a:bodyPr wrap="square">
            <a:spAutoFit/>
          </a:bodyPr>
          <a:lstStyle/>
          <a:p>
            <a:pPr defTabSz="457200">
              <a:defRPr/>
            </a:pPr>
            <a:r>
              <a:rPr kumimoji="1" lang="zh-CN" altLang="en-US" sz="2000" b="1" dirty="0">
                <a:solidFill>
                  <a:schemeClr val="bg1"/>
                </a:solidFill>
                <a:latin typeface="字魂160号-檀宋" panose="00000500000000000000" pitchFamily="2" charset="-122"/>
                <a:ea typeface="字魂160号-檀宋" panose="00000500000000000000" pitchFamily="2" charset="-122"/>
                <a:sym typeface="字魂160号-檀宋" panose="00000500000000000000" pitchFamily="2" charset="-122"/>
              </a:rPr>
              <a:t>中国共产党团结带领中国人民完成社会主义革命，确立社会主义制度，消灭一切剥削制度，推进社会主义建设</a:t>
            </a:r>
            <a:endParaRPr lang="en-US" altLang="zh-CN" sz="2000" b="1" dirty="0">
              <a:solidFill>
                <a:schemeClr val="bg1"/>
              </a:solidFill>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sp>
        <p:nvSpPr>
          <p:cNvPr id="10" name="文本框 9"/>
          <p:cNvSpPr txBox="1"/>
          <p:nvPr/>
        </p:nvSpPr>
        <p:spPr>
          <a:xfrm>
            <a:off x="698500" y="2186041"/>
            <a:ext cx="10528300" cy="4189608"/>
          </a:xfrm>
          <a:prstGeom prst="rect">
            <a:avLst/>
          </a:prstGeom>
          <a:noFill/>
        </p:spPr>
        <p:txBody>
          <a:bodyPr wrap="square">
            <a:spAutoFit/>
          </a:bodyPr>
          <a:lstStyle/>
          <a:p>
            <a:pPr marL="228600" indent="-228600">
              <a:lnSpc>
                <a:spcPct val="150000"/>
              </a:lnSpc>
              <a:buClr>
                <a:srgbClr val="C00000"/>
              </a:buClr>
              <a:buFont typeface="Wingdings" panose="05000000000000000000" pitchFamily="2" charset="2"/>
              <a:buChar char="l"/>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新中国恢复国民经济，颁布</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中华人民共和国土地改革法</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挖掉封建制度根基，颁布</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中华人民共和国婚姻法</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实现妇女彻底解放。</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28600" indent="-228600">
              <a:lnSpc>
                <a:spcPct val="150000"/>
              </a:lnSpc>
              <a:buClr>
                <a:srgbClr val="C00000"/>
              </a:buClr>
              <a:buFont typeface="Wingdings" panose="05000000000000000000" pitchFamily="2" charset="2"/>
              <a:buChar char="l"/>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出兵朝鲜抗美援朝，彰显大国风范。</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28600" indent="-228600">
              <a:lnSpc>
                <a:spcPct val="150000"/>
              </a:lnSpc>
              <a:buClr>
                <a:srgbClr val="C00000"/>
              </a:buClr>
              <a:buFont typeface="Wingdings" panose="05000000000000000000" pitchFamily="2" charset="2"/>
              <a:buChar char="l"/>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完成社会主义改造，制定国民经济和社会发展五年计划，开展大规模经济建设。</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28600" indent="-228600">
              <a:lnSpc>
                <a:spcPct val="150000"/>
              </a:lnSpc>
              <a:buClr>
                <a:srgbClr val="C00000"/>
              </a:buClr>
              <a:buFont typeface="Wingdings" panose="05000000000000000000" pitchFamily="2" charset="2"/>
              <a:buChar char="l"/>
              <a:defRPr/>
            </a:pP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召开中共八大确立发展路线，建成一批汽车、拖拉机、飞机制造厂和武汉、南京长江大桥。研制成功“两弹一星”，大大提升科技和国防实力。</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28600" indent="-228600">
              <a:lnSpc>
                <a:spcPct val="150000"/>
              </a:lnSpc>
              <a:buClr>
                <a:srgbClr val="C00000"/>
              </a:buClr>
              <a:buFont typeface="Wingdings" panose="05000000000000000000" pitchFamily="2" charset="2"/>
              <a:buChar char="l"/>
              <a:defRPr/>
            </a:pP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20</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世纪</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50</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年代起与苏联、东欧和一系列发展中国家建立外交关系，开展经济贸易、文化教育和科学技术合作。</a:t>
            </a:r>
            <a:endPar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a:p>
            <a:pPr marL="228600" indent="-228600">
              <a:lnSpc>
                <a:spcPct val="150000"/>
              </a:lnSpc>
              <a:buClr>
                <a:srgbClr val="C00000"/>
              </a:buClr>
              <a:buFont typeface="Wingdings" panose="05000000000000000000" pitchFamily="2" charset="2"/>
              <a:buChar char="l"/>
              <a:defRPr/>
            </a:pP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20</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世纪</a:t>
            </a:r>
            <a:r>
              <a:rPr lang="en-US" altLang="zh-CN"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70</a:t>
            </a:r>
            <a:r>
              <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rPr>
              <a:t>年代实现中美关系历史性突破，与一系列资本主义国家建立外交关系，中国进入联合国并成为常任理事国，在国际舞台发挥举足轻重作用。</a:t>
            </a:r>
            <a:endParaRPr lang="zh-CN" altLang="en-US" sz="1800" dirty="0">
              <a:latin typeface="字魂160号-檀宋" panose="00000500000000000000" pitchFamily="2" charset="-122"/>
              <a:ea typeface="字魂160号-檀宋" panose="00000500000000000000" pitchFamily="2" charset="-122"/>
              <a:cs typeface="阿里巴巴普惠体" panose="00020600040101010101" pitchFamily="18" charset="-122"/>
              <a:sym typeface="字魂160号-檀宋" panose="00000500000000000000" pitchFamily="2" charset="-122"/>
            </a:endParaRPr>
          </a:p>
        </p:txBody>
      </p:sp>
      <p:grpSp>
        <p:nvGrpSpPr>
          <p:cNvPr id="8" name="组合 7"/>
          <p:cNvGrpSpPr/>
          <p:nvPr/>
        </p:nvGrpSpPr>
        <p:grpSpPr>
          <a:xfrm>
            <a:off x="234328" y="193040"/>
            <a:ext cx="4805853" cy="682662"/>
            <a:chOff x="234328" y="193040"/>
            <a:chExt cx="4805853" cy="682662"/>
          </a:xfrm>
        </p:grpSpPr>
        <p:grpSp>
          <p:nvGrpSpPr>
            <p:cNvPr id="9" name="组合 8"/>
            <p:cNvGrpSpPr/>
            <p:nvPr/>
          </p:nvGrpSpPr>
          <p:grpSpPr>
            <a:xfrm>
              <a:off x="234328" y="193040"/>
              <a:ext cx="4805853" cy="682662"/>
              <a:chOff x="272428" y="53340"/>
              <a:chExt cx="5671095" cy="805568"/>
            </a:xfrm>
          </p:grpSpPr>
          <p:pic>
            <p:nvPicPr>
              <p:cNvPr id="12" name="图片 11"/>
              <p:cNvPicPr>
                <a:picLocks noChangeAspect="1"/>
              </p:cNvPicPr>
              <p:nvPr/>
            </p:nvPicPr>
            <p:blipFill rotWithShape="1">
              <a:blip r:embed="rId1" cstate="hqprint">
                <a:extLst>
                  <a:ext uri="{28A0092B-C50C-407E-A947-70E740481C1C}">
                    <a14:useLocalDpi xmlns:a14="http://schemas.microsoft.com/office/drawing/2010/main" val="0"/>
                  </a:ext>
                </a:extLst>
              </a:blip>
              <a:srcRect l="11605" t="38625" b="39125"/>
              <a:stretch>
                <a:fillRect/>
              </a:stretch>
            </p:blipFill>
            <p:spPr>
              <a:xfrm>
                <a:off x="272428" y="53340"/>
                <a:ext cx="3200400" cy="805568"/>
              </a:xfrm>
              <a:prstGeom prst="rect">
                <a:avLst/>
              </a:prstGeom>
            </p:spPr>
          </p:pic>
          <p:sp>
            <p:nvSpPr>
              <p:cNvPr id="13" name="矩形 12"/>
              <p:cNvSpPr/>
              <p:nvPr/>
            </p:nvSpPr>
            <p:spPr>
              <a:xfrm>
                <a:off x="1607819" y="169070"/>
                <a:ext cx="4335704" cy="592928"/>
              </a:xfrm>
              <a:prstGeom prst="rect">
                <a:avLst/>
              </a:prstGeom>
              <a:gradFill>
                <a:gsLst>
                  <a:gs pos="35000">
                    <a:srgbClr val="CB0B16"/>
                  </a:gs>
                  <a:gs pos="100000">
                    <a:srgbClr val="CB0B1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847181" y="334670"/>
              <a:ext cx="3578308" cy="400110"/>
            </a:xfrm>
            <a:prstGeom prst="rect">
              <a:avLst/>
            </a:prstGeom>
            <a:noFill/>
          </p:spPr>
          <p:txBody>
            <a:bodyPr wrap="square">
              <a:spAutoFit/>
            </a:bodyPr>
            <a:lstStyle/>
            <a:p>
              <a:r>
                <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rPr>
                <a:t>团结带领中国人民成立新中国</a:t>
              </a:r>
              <a:endParaRPr kumimoji="1" lang="zh-CN" altLang="en-US" sz="2000" i="1" dirty="0">
                <a:solidFill>
                  <a:schemeClr val="bg1"/>
                </a:solidFill>
                <a:latin typeface="字魂143号-正酷超级黑" panose="00000500000000000000" pitchFamily="2" charset="-122"/>
                <a:ea typeface="字魂143号-正酷超级黑" panose="00000500000000000000" pitchFamily="2" charset="-122"/>
                <a:sym typeface="字魂160号-檀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tags/tag1.xml><?xml version="1.0" encoding="utf-8"?>
<p:tagLst xmlns:p="http://schemas.openxmlformats.org/presentationml/2006/main">
  <p:tag name="PA" val="v5.2.9"/>
</p:tagLst>
</file>

<file path=ppt/tags/tag10.xml><?xml version="1.0" encoding="utf-8"?>
<p:tagLst xmlns:p="http://schemas.openxmlformats.org/presentationml/2006/main">
  <p:tag name="PA" val="v5.2.9"/>
</p:tagLst>
</file>

<file path=ppt/tags/tag11.xml><?xml version="1.0" encoding="utf-8"?>
<p:tagLst xmlns:p="http://schemas.openxmlformats.org/presentationml/2006/main">
  <p:tag name="PA" val="v5.2.9"/>
</p:tagLst>
</file>

<file path=ppt/tags/tag12.xml><?xml version="1.0" encoding="utf-8"?>
<p:tagLst xmlns:p="http://schemas.openxmlformats.org/presentationml/2006/main">
  <p:tag name="PA" val="v5.2.9"/>
</p:tagLst>
</file>

<file path=ppt/tags/tag13.xml><?xml version="1.0" encoding="utf-8"?>
<p:tagLst xmlns:p="http://schemas.openxmlformats.org/presentationml/2006/main">
  <p:tag name="PA" val="v5.2.9"/>
</p:tagLst>
</file>

<file path=ppt/tags/tag14.xml><?xml version="1.0" encoding="utf-8"?>
<p:tagLst xmlns:p="http://schemas.openxmlformats.org/presentationml/2006/main">
  <p:tag name="PA" val="v5.2.9"/>
</p:tagLst>
</file>

<file path=ppt/tags/tag15.xml><?xml version="1.0" encoding="utf-8"?>
<p:tagLst xmlns:p="http://schemas.openxmlformats.org/presentationml/2006/main">
  <p:tag name="PA" val="v5.2.9"/>
</p:tagLst>
</file>

<file path=ppt/tags/tag16.xml><?xml version="1.0" encoding="utf-8"?>
<p:tagLst xmlns:p="http://schemas.openxmlformats.org/presentationml/2006/main">
  <p:tag name="PA" val="v5.2.9"/>
</p:tagLst>
</file>

<file path=ppt/tags/tag17.xml><?xml version="1.0" encoding="utf-8"?>
<p:tagLst xmlns:p="http://schemas.openxmlformats.org/presentationml/2006/main">
  <p:tag name="KSO_WPP_MARK_KEY" val="4e0f367c-a481-483c-878d-d596490bcae3"/>
  <p:tag name="COMMONDATA" val="eyJoZGlkIjoiYzk0NDVjNTkxNGYwMWQ5MjZhYTA3YmM4OTY5OWQwZmQifQ=="/>
</p:tagLst>
</file>

<file path=ppt/tags/tag2.xml><?xml version="1.0" encoding="utf-8"?>
<p:tagLst xmlns:p="http://schemas.openxmlformats.org/presentationml/2006/main">
  <p:tag name="PA" val="v5.2.9"/>
</p:tagLst>
</file>

<file path=ppt/tags/tag3.xml><?xml version="1.0" encoding="utf-8"?>
<p:tagLst xmlns:p="http://schemas.openxmlformats.org/presentationml/2006/main">
  <p:tag name="PA" val="v5.2.9"/>
</p:tagLst>
</file>

<file path=ppt/tags/tag4.xml><?xml version="1.0" encoding="utf-8"?>
<p:tagLst xmlns:p="http://schemas.openxmlformats.org/presentationml/2006/main">
  <p:tag name="PA" val="v5.2.9"/>
</p:tagLst>
</file>

<file path=ppt/tags/tag5.xml><?xml version="1.0" encoding="utf-8"?>
<p:tagLst xmlns:p="http://schemas.openxmlformats.org/presentationml/2006/main">
  <p:tag name="PA" val="v5.2.9"/>
</p:tagLst>
</file>

<file path=ppt/tags/tag6.xml><?xml version="1.0" encoding="utf-8"?>
<p:tagLst xmlns:p="http://schemas.openxmlformats.org/presentationml/2006/main">
  <p:tag name="PA" val="v5.2.9"/>
</p:tagLst>
</file>

<file path=ppt/tags/tag7.xml><?xml version="1.0" encoding="utf-8"?>
<p:tagLst xmlns:p="http://schemas.openxmlformats.org/presentationml/2006/main">
  <p:tag name="PA" val="v5.2.9"/>
</p:tagLst>
</file>

<file path=ppt/tags/tag8.xml><?xml version="1.0" encoding="utf-8"?>
<p:tagLst xmlns:p="http://schemas.openxmlformats.org/presentationml/2006/main">
  <p:tag name="PA" val="v5.2.11"/>
</p:tagLst>
</file>

<file path=ppt/tags/tag9.xml><?xml version="1.0" encoding="utf-8"?>
<p:tagLst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6420</Words>
  <Application>WPS 演示</Application>
  <PresentationFormat>宽屏</PresentationFormat>
  <Paragraphs>273</Paragraphs>
  <Slides>29</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29</vt:i4>
      </vt:variant>
    </vt:vector>
  </HeadingPairs>
  <TitlesOfParts>
    <vt:vector size="46" baseType="lpstr">
      <vt:lpstr>Arial</vt:lpstr>
      <vt:lpstr>宋体</vt:lpstr>
      <vt:lpstr>Wingdings</vt:lpstr>
      <vt:lpstr>字魂160号-檀宋</vt:lpstr>
      <vt:lpstr>思源宋体 CN SemiBold</vt:lpstr>
      <vt:lpstr>阿里巴巴普惠体 Light</vt:lpstr>
      <vt:lpstr>字魂143号-正酷超级黑</vt:lpstr>
      <vt:lpstr>阿里巴巴普惠体</vt:lpstr>
      <vt:lpstr>Aparajita</vt:lpstr>
      <vt:lpstr>黑体</vt:lpstr>
      <vt:lpstr>微软雅黑</vt:lpstr>
      <vt:lpstr>Arial Unicode MS</vt:lpstr>
      <vt:lpstr>等线 Light</vt:lpstr>
      <vt:lpstr>等线</vt:lpstr>
      <vt:lpstr>Calibri</vt:lpstr>
      <vt:lpstr>字魂36号-正文宋楷</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614703516@qq.com</dc:creator>
  <cp:lastModifiedBy>lenovo</cp:lastModifiedBy>
  <cp:revision>26</cp:revision>
  <dcterms:created xsi:type="dcterms:W3CDTF">2022-01-18T10:07:00Z</dcterms:created>
  <dcterms:modified xsi:type="dcterms:W3CDTF">2022-12-13T02:58:18Z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6F47513564C549FA945D61C775E55FE2</vt:lpwstr>
  </property>
  <property fmtid="{D5CDD505-2E9C-101B-9397-08002B2CF9AE}" pid="3" name="KSOProductBuildVer">
    <vt:lpwstr>2052-11.1.0.12763</vt:lpwstr>
  </property>
</Properties>
</file>