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"/>
  </p:notesMasterIdLst>
  <p:handoutMasterIdLst>
    <p:handoutMasterId r:id="rId24"/>
  </p:handoutMasterIdLst>
  <p:sldIdLst>
    <p:sldId id="404" r:id="rId3"/>
    <p:sldId id="409" r:id="rId5"/>
    <p:sldId id="410" r:id="rId6"/>
    <p:sldId id="411" r:id="rId7"/>
    <p:sldId id="412" r:id="rId8"/>
    <p:sldId id="413" r:id="rId9"/>
    <p:sldId id="427" r:id="rId10"/>
    <p:sldId id="415" r:id="rId11"/>
    <p:sldId id="416" r:id="rId12"/>
    <p:sldId id="428" r:id="rId13"/>
    <p:sldId id="418" r:id="rId14"/>
    <p:sldId id="419" r:id="rId15"/>
    <p:sldId id="420" r:id="rId16"/>
    <p:sldId id="421" r:id="rId17"/>
    <p:sldId id="422" r:id="rId18"/>
    <p:sldId id="423" r:id="rId19"/>
    <p:sldId id="429" r:id="rId20"/>
    <p:sldId id="430" r:id="rId21"/>
    <p:sldId id="424" r:id="rId22"/>
    <p:sldId id="431" r:id="rId23"/>
  </p:sldIdLst>
  <p:sldSz cx="12192000" cy="6858000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50008"/>
    <a:srgbClr val="F0ECE9"/>
    <a:srgbClr val="FB6954"/>
    <a:srgbClr val="FF9ABD"/>
    <a:srgbClr val="FEC91B"/>
    <a:srgbClr val="E7BB87"/>
    <a:srgbClr val="382C28"/>
    <a:srgbClr val="EA4301"/>
    <a:srgbClr val="110500"/>
    <a:srgbClr val="0C5A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1103"/>
    <p:restoredTop sz="94682"/>
  </p:normalViewPr>
  <p:slideViewPr>
    <p:cSldViewPr snapToGrid="0" snapToObjects="1">
      <p:cViewPr varScale="1">
        <p:scale>
          <a:sx n="65" d="100"/>
          <a:sy n="65" d="100"/>
        </p:scale>
        <p:origin x="1014" y="6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5" d="100"/>
          <a:sy n="95" d="100"/>
        </p:scale>
        <p:origin x="2504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8" Type="http://schemas.openxmlformats.org/officeDocument/2006/relationships/tags" Target="tags/tag15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handoutMaster" Target="handoutMasters/handoutMaster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4B3C7D-7ED1-A34F-BCFC-1C01389AE58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CED8CE-3D9F-CA47-A17E-9AD879C3B1C0}" type="slidenum">
              <a:rPr kumimoji="1" lang="zh-CN" altLang="en-US" smtClean="0"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ACF2CF-5EF1-D24F-8F8B-C67282AA038A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F70782-008B-5B48-B01C-A994AC4AA046}" type="slidenum">
              <a:rPr kumimoji="1" lang="zh-CN" altLang="en-US" smtClean="0"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1F82-ED0F-4BA9-A816-6BB34E15B3E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245546-1062-4274-AA17-07C00578BAE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70782-008B-5B48-B01C-A994AC4AA046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70782-008B-5B48-B01C-A994AC4AA046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70782-008B-5B48-B01C-A994AC4AA046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2EC840B-DD0D-49E6-B9AB-EAB274E25A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2EC840B-DD0D-49E6-B9AB-EAB274E25A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2EC840B-DD0D-49E6-B9AB-EAB274E25A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70782-008B-5B48-B01C-A994AC4AA046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70782-008B-5B48-B01C-A994AC4AA046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70782-008B-5B48-B01C-A994AC4AA046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70782-008B-5B48-B01C-A994AC4AA046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1F82-ED0F-4BA9-A816-6BB34E15B3E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70782-008B-5B48-B01C-A994AC4AA046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245546-1062-4274-AA17-07C00578BAE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70782-008B-5B48-B01C-A994AC4AA046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70782-008B-5B48-B01C-A994AC4AA046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245546-1062-4274-AA17-07C00578BAE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70782-008B-5B48-B01C-A994AC4AA046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70782-008B-5B48-B01C-A994AC4AA046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rgbClr val="F0E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正文页">
    <p:bg>
      <p:bgPr>
        <a:solidFill>
          <a:srgbClr val="F0E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/>
          <p:cNvCxnSpPr/>
          <p:nvPr userDrawn="1"/>
        </p:nvCxnSpPr>
        <p:spPr>
          <a:xfrm>
            <a:off x="1453154" y="894765"/>
            <a:ext cx="10738846" cy="21828"/>
          </a:xfrm>
          <a:prstGeom prst="line">
            <a:avLst/>
          </a:prstGeom>
          <a:ln>
            <a:solidFill>
              <a:srgbClr val="B82E24"/>
            </a:solidFill>
            <a:prstDash val="solid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05" b="-36784"/>
          <a:stretch>
            <a:fillRect/>
          </a:stretch>
        </p:blipFill>
        <p:spPr>
          <a:xfrm flipH="1">
            <a:off x="11302995" y="151201"/>
            <a:ext cx="854542" cy="9124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38100"/>
            <a:ext cx="2179124" cy="13106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0A2AD-B2CE-DC4F-8015-E18525983D45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CDFA6-1E83-B64A-81A1-D9DB674537E5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0A2AD-B2CE-DC4F-8015-E18525983D45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CDFA6-1E83-B64A-81A1-D9DB674537E5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177337-1161-4CB2-8B69-3E24C9ADD51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ED884B-F155-42E3-9801-487CD0C3BEE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4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itds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00A2AD-B2CE-DC4F-8015-E18525983D45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CCDFA6-1E83-B64A-81A1-D9DB674537E5}" type="slidenum">
              <a:rPr kumimoji="1" lang="zh-CN" altLang="en-US" smtClean="0"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10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10.xml"/><Relationship Id="rId2" Type="http://schemas.openxmlformats.org/officeDocument/2006/relationships/image" Target="../media/image13.png"/><Relationship Id="rId1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10.xml"/><Relationship Id="rId2" Type="http://schemas.openxmlformats.org/officeDocument/2006/relationships/image" Target="../media/image23.png"/><Relationship Id="rId1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10.xml"/><Relationship Id="rId2" Type="http://schemas.openxmlformats.org/officeDocument/2006/relationships/image" Target="../media/image24.png"/><Relationship Id="rId1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10.xml"/><Relationship Id="rId2" Type="http://schemas.openxmlformats.org/officeDocument/2006/relationships/image" Target="../media/image15.png"/><Relationship Id="rId1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9.xml"/><Relationship Id="rId2" Type="http://schemas.openxmlformats.org/officeDocument/2006/relationships/tags" Target="../tags/tag14.xml"/><Relationship Id="rId1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1.xml"/><Relationship Id="rId1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0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8" Type="http://schemas.openxmlformats.org/officeDocument/2006/relationships/notesSlide" Target="../notesSlides/notesSlide3.xml"/><Relationship Id="rId17" Type="http://schemas.openxmlformats.org/officeDocument/2006/relationships/slideLayout" Target="../slideLayouts/slideLayout1.xml"/><Relationship Id="rId16" Type="http://schemas.openxmlformats.org/officeDocument/2006/relationships/image" Target="../media/image12.png"/><Relationship Id="rId15" Type="http://schemas.openxmlformats.org/officeDocument/2006/relationships/image" Target="../media/image11.png"/><Relationship Id="rId14" Type="http://schemas.openxmlformats.org/officeDocument/2006/relationships/tags" Target="../tags/tag13.xml"/><Relationship Id="rId13" Type="http://schemas.openxmlformats.org/officeDocument/2006/relationships/tags" Target="../tags/tag12.xml"/><Relationship Id="rId12" Type="http://schemas.openxmlformats.org/officeDocument/2006/relationships/image" Target="../media/image10.png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10.xml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10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294" y="-142661"/>
            <a:ext cx="2438705" cy="4838700"/>
          </a:xfrm>
          <a:prstGeom prst="rect">
            <a:avLst/>
          </a:prstGeom>
        </p:spPr>
      </p:pic>
      <p:sp>
        <p:nvSpPr>
          <p:cNvPr id="5" name="Aitds1"/>
          <p:cNvSpPr/>
          <p:nvPr/>
        </p:nvSpPr>
        <p:spPr>
          <a:xfrm>
            <a:off x="1897534" y="1337971"/>
            <a:ext cx="9076998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CN" altLang="en-US" sz="4800" b="1" dirty="0">
                <a:solidFill>
                  <a:srgbClr val="C00000"/>
                </a:solidFill>
                <a:latin typeface="+mj-ea"/>
                <a:ea typeface="+mj-ea"/>
                <a:sym typeface="微软雅黑" panose="020B0503020204020204" pitchFamily="34" charset="-122"/>
              </a:rPr>
              <a:t>立标尺 划底线 树形象</a:t>
            </a:r>
            <a:endParaRPr lang="zh-CN" altLang="en-US" sz="4800" b="1" dirty="0">
              <a:solidFill>
                <a:srgbClr val="C00000"/>
              </a:solidFill>
              <a:latin typeface="+mj-ea"/>
              <a:ea typeface="+mj-ea"/>
              <a:sym typeface="微软雅黑" panose="020B0503020204020204" pitchFamily="34" charset="-122"/>
            </a:endParaRPr>
          </a:p>
          <a:p>
            <a:pPr lvl="0" algn="dist"/>
            <a:r>
              <a:rPr lang="zh-CN" altLang="en-US" sz="6800" b="1" dirty="0">
                <a:solidFill>
                  <a:srgbClr val="C00000"/>
                </a:solidFill>
                <a:latin typeface="+mj-ea"/>
                <a:ea typeface="+mj-ea"/>
                <a:sym typeface="微软雅黑" panose="020B0503020204020204" pitchFamily="34" charset="-122"/>
              </a:rPr>
              <a:t>做新时代合格共产党员</a:t>
            </a:r>
            <a:endParaRPr lang="zh-CN" altLang="en-US" sz="6800" b="1" dirty="0">
              <a:solidFill>
                <a:srgbClr val="C00000"/>
              </a:solidFill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sp>
        <p:nvSpPr>
          <p:cNvPr id="6" name="Aitds2"/>
          <p:cNvSpPr txBox="1"/>
          <p:nvPr/>
        </p:nvSpPr>
        <p:spPr>
          <a:xfrm>
            <a:off x="2582450" y="3319283"/>
            <a:ext cx="7286176" cy="369283"/>
          </a:xfrm>
          <a:prstGeom prst="rect">
            <a:avLst/>
          </a:prstGeom>
          <a:noFill/>
        </p:spPr>
        <p:txBody>
          <a:bodyPr wrap="square" lIns="121873" tIns="60936" rIns="121873" bIns="60936">
            <a:spAutoFit/>
          </a:bodyPr>
          <a:lstStyle/>
          <a:p>
            <a:pPr lvl="0" algn="ctr">
              <a:defRPr/>
            </a:pPr>
            <a:r>
              <a:rPr lang="en-US" altLang="zh-CN" sz="1600" kern="0" dirty="0">
                <a:latin typeface="+mn-ea"/>
                <a:sym typeface="微软雅黑" panose="020B0503020204020204" pitchFamily="34" charset="-122"/>
              </a:rPr>
              <a:t>&gt;&gt;&gt;</a:t>
            </a:r>
            <a:r>
              <a:rPr lang="zh-CN" altLang="en-US" sz="1600" kern="0" dirty="0">
                <a:latin typeface="+mn-ea"/>
                <a:sym typeface="微软雅黑" panose="020B0503020204020204" pitchFamily="34" charset="-122"/>
              </a:rPr>
              <a:t>某某单位</a:t>
            </a:r>
            <a:r>
              <a:rPr lang="en-US" altLang="zh-CN" sz="1600" kern="0" dirty="0">
                <a:latin typeface="+mn-ea"/>
                <a:sym typeface="微软雅黑" panose="020B0503020204020204" pitchFamily="34" charset="-122"/>
              </a:rPr>
              <a:t>2020</a:t>
            </a:r>
            <a:r>
              <a:rPr lang="zh-CN" altLang="en-US" sz="1600" kern="0" dirty="0">
                <a:latin typeface="+mn-ea"/>
                <a:sym typeface="微软雅黑" panose="020B0503020204020204" pitchFamily="34" charset="-122"/>
              </a:rPr>
              <a:t>年使命教育预备党员入党宣誓专题微党课</a:t>
            </a:r>
            <a:r>
              <a:rPr lang="en-US" altLang="zh-CN" sz="1600" kern="0" dirty="0">
                <a:latin typeface="+mn-ea"/>
                <a:sym typeface="微软雅黑" panose="020B0503020204020204" pitchFamily="34" charset="-122"/>
              </a:rPr>
              <a:t>&lt;&lt;&lt;</a:t>
            </a:r>
            <a:endParaRPr lang="en-US" altLang="zh-CN" sz="1600" kern="0" dirty="0">
              <a:latin typeface="+mn-ea"/>
              <a:sym typeface="微软雅黑" panose="020B0503020204020204" pitchFamily="34" charset="-122"/>
            </a:endParaRPr>
          </a:p>
        </p:txBody>
      </p:sp>
      <p:sp>
        <p:nvSpPr>
          <p:cNvPr id="7" name="Aitds3"/>
          <p:cNvSpPr/>
          <p:nvPr/>
        </p:nvSpPr>
        <p:spPr>
          <a:xfrm>
            <a:off x="4078648" y="3861994"/>
            <a:ext cx="2236318" cy="297355"/>
          </a:xfrm>
          <a:prstGeom prst="roundRect">
            <a:avLst>
              <a:gd name="adj" fmla="val 50000"/>
            </a:avLst>
          </a:prstGeom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zh-CN" altLang="en-US" sz="1400" dirty="0">
                <a:solidFill>
                  <a:srgbClr val="CE1421"/>
                </a:solidFill>
                <a:latin typeface="+mj-ea"/>
                <a:ea typeface="+mj-ea"/>
                <a:sym typeface="微软雅黑" panose="020B0503020204020204" pitchFamily="34" charset="-122"/>
              </a:rPr>
              <a:t>主讲人：</a:t>
            </a:r>
            <a:endParaRPr lang="zh-CN" altLang="en-US" sz="1400" dirty="0">
              <a:solidFill>
                <a:srgbClr val="CE1421"/>
              </a:solidFill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sp>
        <p:nvSpPr>
          <p:cNvPr id="8" name="Aitds4"/>
          <p:cNvSpPr/>
          <p:nvPr/>
        </p:nvSpPr>
        <p:spPr>
          <a:xfrm>
            <a:off x="6838419" y="3826124"/>
            <a:ext cx="2236318" cy="292895"/>
          </a:xfrm>
          <a:prstGeom prst="roundRect">
            <a:avLst>
              <a:gd name="adj" fmla="val 50000"/>
            </a:avLst>
          </a:prstGeom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zh-CN" altLang="en-US" sz="1400" dirty="0">
                <a:solidFill>
                  <a:srgbClr val="CE1421"/>
                </a:solidFill>
                <a:latin typeface="+mj-ea"/>
                <a:ea typeface="+mj-ea"/>
                <a:sym typeface="微软雅黑" panose="020B0503020204020204" pitchFamily="34" charset="-122"/>
              </a:rPr>
              <a:t>时间：</a:t>
            </a:r>
            <a:r>
              <a:rPr lang="en-US" altLang="zh-CN" sz="1400" dirty="0">
                <a:solidFill>
                  <a:srgbClr val="CE1421"/>
                </a:solidFill>
                <a:latin typeface="+mj-ea"/>
                <a:ea typeface="+mj-ea"/>
                <a:sym typeface="微软雅黑" panose="020B0503020204020204" pitchFamily="34" charset="-122"/>
              </a:rPr>
              <a:t>202  </a:t>
            </a:r>
            <a:r>
              <a:rPr lang="zh-CN" altLang="en-US" sz="1400" dirty="0">
                <a:solidFill>
                  <a:srgbClr val="CE1421"/>
                </a:solidFill>
                <a:latin typeface="+mj-ea"/>
                <a:ea typeface="+mj-ea"/>
                <a:sym typeface="微软雅黑" panose="020B0503020204020204" pitchFamily="34" charset="-122"/>
              </a:rPr>
              <a:t>年</a:t>
            </a:r>
            <a:r>
              <a:rPr lang="en-US" altLang="zh-CN" sz="1400" dirty="0">
                <a:solidFill>
                  <a:srgbClr val="CE1421"/>
                </a:solidFill>
                <a:latin typeface="+mj-ea"/>
                <a:ea typeface="+mj-ea"/>
                <a:sym typeface="微软雅黑" panose="020B0503020204020204" pitchFamily="34" charset="-122"/>
              </a:rPr>
              <a:t>XX</a:t>
            </a:r>
            <a:r>
              <a:rPr lang="zh-CN" altLang="en-US" sz="1400" dirty="0">
                <a:solidFill>
                  <a:srgbClr val="CE1421"/>
                </a:solidFill>
                <a:latin typeface="+mj-ea"/>
                <a:ea typeface="+mj-ea"/>
                <a:sym typeface="微软雅黑" panose="020B0503020204020204" pitchFamily="34" charset="-122"/>
              </a:rPr>
              <a:t>月</a:t>
            </a:r>
            <a:r>
              <a:rPr lang="en-US" altLang="zh-CN" sz="1400" dirty="0">
                <a:solidFill>
                  <a:srgbClr val="CE1421"/>
                </a:solidFill>
                <a:latin typeface="+mj-ea"/>
                <a:ea typeface="+mj-ea"/>
                <a:sym typeface="微软雅黑" panose="020B0503020204020204" pitchFamily="34" charset="-122"/>
              </a:rPr>
              <a:t>XX</a:t>
            </a:r>
            <a:r>
              <a:rPr lang="zh-CN" altLang="en-US" sz="1400" dirty="0">
                <a:solidFill>
                  <a:srgbClr val="CE1421"/>
                </a:solidFill>
                <a:latin typeface="+mj-ea"/>
                <a:ea typeface="+mj-ea"/>
                <a:sym typeface="微软雅黑" panose="020B0503020204020204" pitchFamily="34" charset="-122"/>
              </a:rPr>
              <a:t>日</a:t>
            </a:r>
            <a:endParaRPr lang="zh-CN" altLang="en-US" sz="1400" dirty="0">
              <a:solidFill>
                <a:srgbClr val="CE1421"/>
              </a:solidFill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80"/>
            <a:ext cx="7044094" cy="239851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6069" y="3503924"/>
            <a:ext cx="6312876" cy="28821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3511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294" y="-142661"/>
            <a:ext cx="2438705" cy="48387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80"/>
            <a:ext cx="7044094" cy="2398514"/>
          </a:xfrm>
          <a:prstGeom prst="rect">
            <a:avLst/>
          </a:prstGeom>
        </p:spPr>
      </p:pic>
      <p:sp>
        <p:nvSpPr>
          <p:cNvPr id="14" name="Aitds3"/>
          <p:cNvSpPr txBox="1"/>
          <p:nvPr/>
        </p:nvSpPr>
        <p:spPr>
          <a:xfrm>
            <a:off x="2156460" y="2121835"/>
            <a:ext cx="787908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6000" b="1" dirty="0">
                <a:solidFill>
                  <a:srgbClr val="C00000"/>
                </a:solidFill>
                <a:latin typeface="+mj-ea"/>
                <a:ea typeface="+mj-ea"/>
                <a:sym typeface="微软雅黑" panose="020B0503020204020204" pitchFamily="34" charset="-122"/>
              </a:rPr>
              <a:t>无追求不施作为</a:t>
            </a:r>
            <a:endParaRPr lang="en-US" altLang="zh-CN" sz="6000" b="1" dirty="0">
              <a:solidFill>
                <a:srgbClr val="C00000"/>
              </a:solidFill>
              <a:latin typeface="+mj-ea"/>
              <a:ea typeface="+mj-ea"/>
              <a:sym typeface="微软雅黑" panose="020B0503020204020204" pitchFamily="34" charset="-122"/>
            </a:endParaRPr>
          </a:p>
          <a:p>
            <a:pPr algn="ctr"/>
            <a:r>
              <a:rPr lang="zh-CN" altLang="en-US" sz="6000" b="1" dirty="0">
                <a:solidFill>
                  <a:srgbClr val="C00000"/>
                </a:solidFill>
                <a:latin typeface="+mj-ea"/>
                <a:ea typeface="+mj-ea"/>
                <a:sym typeface="微软雅黑" panose="020B0503020204020204" pitchFamily="34" charset="-122"/>
              </a:rPr>
              <a:t>不树形象不做先锋模范</a:t>
            </a:r>
            <a:endParaRPr lang="zh-CN" altLang="en-US" sz="6000" b="1" dirty="0">
              <a:solidFill>
                <a:srgbClr val="C00000"/>
              </a:solidFill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sp>
        <p:nvSpPr>
          <p:cNvPr id="15" name="Aitds6"/>
          <p:cNvSpPr txBox="1"/>
          <p:nvPr/>
        </p:nvSpPr>
        <p:spPr>
          <a:xfrm>
            <a:off x="4146748" y="1149521"/>
            <a:ext cx="38985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7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B50008"/>
                </a:solidFill>
                <a:effectLst/>
                <a:uLnTx/>
                <a:uFillTx/>
                <a:ea typeface="+mj-ea"/>
                <a:sym typeface="微软雅黑" panose="020B0503020204020204" pitchFamily="34" charset="-122"/>
              </a:rPr>
              <a:t>第三部分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B50008"/>
                </a:solidFill>
                <a:effectLst/>
                <a:uLnTx/>
                <a:uFillTx/>
                <a:ea typeface="+mj-ea"/>
                <a:sym typeface="微软雅黑" panose="020B0503020204020204" pitchFamily="34" charset="-122"/>
              </a:rPr>
              <a:t>PART  03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B50008"/>
              </a:solidFill>
              <a:effectLst/>
              <a:uLnTx/>
              <a:uFillTx/>
              <a:ea typeface="+mj-ea"/>
              <a:sym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6069" y="3503924"/>
            <a:ext cx="6312876" cy="28821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1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平行四边形 3"/>
          <p:cNvSpPr/>
          <p:nvPr/>
        </p:nvSpPr>
        <p:spPr>
          <a:xfrm>
            <a:off x="1963380" y="1598344"/>
            <a:ext cx="6576576" cy="683344"/>
          </a:xfrm>
          <a:prstGeom prst="parallelogram">
            <a:avLst/>
          </a:prstGeom>
          <a:gradFill flip="none" rotWithShape="1">
            <a:gsLst>
              <a:gs pos="0">
                <a:srgbClr val="F6C381"/>
              </a:gs>
              <a:gs pos="100000">
                <a:srgbClr val="F6C381">
                  <a:alpha val="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474245" y="1625923"/>
            <a:ext cx="8890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defRPr/>
            </a:pPr>
            <a:r>
              <a:rPr lang="zh-CN" altLang="en-US" sz="3200" dirty="0">
                <a:ln w="19050">
                  <a:noFill/>
                </a:ln>
                <a:solidFill>
                  <a:srgbClr val="CE1421"/>
                </a:solidFill>
                <a:latin typeface="+mj-ea"/>
                <a:ea typeface="+mj-ea"/>
                <a:sym typeface="微软雅黑" panose="020B0503020204020204" pitchFamily="34" charset="-122"/>
              </a:rPr>
              <a:t>形象是作为合格党员的一张名片</a:t>
            </a:r>
            <a:endParaRPr kumimoji="0" lang="zh-CN" altLang="en-US" sz="3200" i="0" u="none" strike="noStrike" kern="1200" cap="none" spc="0" normalizeH="0" baseline="0" noProof="0" dirty="0">
              <a:ln w="19050">
                <a:noFill/>
              </a:ln>
              <a:solidFill>
                <a:srgbClr val="CE1421"/>
              </a:solidFill>
              <a:effectLst/>
              <a:uLnTx/>
              <a:uFillTx/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sp>
        <p:nvSpPr>
          <p:cNvPr id="6" name="Freeform 9"/>
          <p:cNvSpPr/>
          <p:nvPr/>
        </p:nvSpPr>
        <p:spPr bwMode="auto">
          <a:xfrm>
            <a:off x="2394563" y="1852987"/>
            <a:ext cx="158750" cy="182562"/>
          </a:xfrm>
          <a:custGeom>
            <a:avLst/>
            <a:gdLst>
              <a:gd name="T0" fmla="*/ 2147483647 w 205"/>
              <a:gd name="T1" fmla="*/ 2147483647 h 234"/>
              <a:gd name="T2" fmla="*/ 2147483647 w 205"/>
              <a:gd name="T3" fmla="*/ 2147483647 h 234"/>
              <a:gd name="T4" fmla="*/ 2147483647 w 205"/>
              <a:gd name="T5" fmla="*/ 2147483647 h 234"/>
              <a:gd name="T6" fmla="*/ 0 w 205"/>
              <a:gd name="T7" fmla="*/ 2147483647 h 234"/>
              <a:gd name="T8" fmla="*/ 0 w 205"/>
              <a:gd name="T9" fmla="*/ 2147483647 h 234"/>
              <a:gd name="T10" fmla="*/ 0 w 205"/>
              <a:gd name="T11" fmla="*/ 2147483647 h 234"/>
              <a:gd name="T12" fmla="*/ 2147483647 w 205"/>
              <a:gd name="T13" fmla="*/ 2147483647 h 234"/>
              <a:gd name="T14" fmla="*/ 2147483647 w 205"/>
              <a:gd name="T15" fmla="*/ 2147483647 h 234"/>
              <a:gd name="T16" fmla="*/ 2147483647 w 205"/>
              <a:gd name="T17" fmla="*/ 2147483647 h 234"/>
              <a:gd name="T18" fmla="*/ 2147483647 w 205"/>
              <a:gd name="T19" fmla="*/ 2147483647 h 23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05" h="234">
                <a:moveTo>
                  <a:pt x="194" y="127"/>
                </a:moveTo>
                <a:lnTo>
                  <a:pt x="106" y="178"/>
                </a:lnTo>
                <a:cubicBezTo>
                  <a:pt x="78" y="194"/>
                  <a:pt x="50" y="210"/>
                  <a:pt x="23" y="226"/>
                </a:cubicBezTo>
                <a:cubicBezTo>
                  <a:pt x="9" y="234"/>
                  <a:pt x="2" y="232"/>
                  <a:pt x="0" y="219"/>
                </a:cubicBezTo>
                <a:lnTo>
                  <a:pt x="0" y="117"/>
                </a:lnTo>
                <a:cubicBezTo>
                  <a:pt x="0" y="85"/>
                  <a:pt x="0" y="53"/>
                  <a:pt x="0" y="21"/>
                </a:cubicBezTo>
                <a:cubicBezTo>
                  <a:pt x="0" y="5"/>
                  <a:pt x="6" y="0"/>
                  <a:pt x="18" y="5"/>
                </a:cubicBezTo>
                <a:lnTo>
                  <a:pt x="106" y="56"/>
                </a:lnTo>
                <a:cubicBezTo>
                  <a:pt x="134" y="72"/>
                  <a:pt x="161" y="88"/>
                  <a:pt x="189" y="104"/>
                </a:cubicBezTo>
                <a:cubicBezTo>
                  <a:pt x="203" y="111"/>
                  <a:pt x="205" y="119"/>
                  <a:pt x="194" y="127"/>
                </a:cubicBezTo>
                <a:close/>
              </a:path>
            </a:pathLst>
          </a:cu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sp>
        <p:nvSpPr>
          <p:cNvPr id="7" name="矩形: 圆角 6"/>
          <p:cNvSpPr/>
          <p:nvPr/>
        </p:nvSpPr>
        <p:spPr>
          <a:xfrm>
            <a:off x="967722" y="1759313"/>
            <a:ext cx="1387000" cy="384186"/>
          </a:xfrm>
          <a:prstGeom prst="roundRect">
            <a:avLst>
              <a:gd name="adj" fmla="val 50000"/>
            </a:avLst>
          </a:prstGeom>
          <a:solidFill>
            <a:srgbClr val="B500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rPr>
              <a:t>第一 </a:t>
            </a:r>
            <a:endParaRPr kumimoji="0" lang="zh-CN" altLang="en-US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613711" y="3290626"/>
            <a:ext cx="3879204" cy="1941451"/>
            <a:chOff x="4689283" y="4802592"/>
            <a:chExt cx="3275667" cy="1639395"/>
          </a:xfrm>
        </p:grpSpPr>
        <p:grpSp>
          <p:nvGrpSpPr>
            <p:cNvPr id="9" name="组合 8"/>
            <p:cNvGrpSpPr/>
            <p:nvPr/>
          </p:nvGrpSpPr>
          <p:grpSpPr>
            <a:xfrm>
              <a:off x="4689283" y="4802592"/>
              <a:ext cx="3275667" cy="1639395"/>
              <a:chOff x="8076101" y="3896700"/>
              <a:chExt cx="1568351" cy="784923"/>
            </a:xfrm>
          </p:grpSpPr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76101" y="4294882"/>
                <a:ext cx="1568351" cy="386741"/>
              </a:xfrm>
              <a:prstGeom prst="rect">
                <a:avLst/>
              </a:prstGeom>
            </p:spPr>
          </p:pic>
          <p:grpSp>
            <p:nvGrpSpPr>
              <p:cNvPr id="14" name="Group 4"/>
              <p:cNvGrpSpPr>
                <a:grpSpLocks noChangeAspect="1"/>
              </p:cNvGrpSpPr>
              <p:nvPr/>
            </p:nvGrpSpPr>
            <p:grpSpPr bwMode="auto">
              <a:xfrm>
                <a:off x="8269864" y="3896700"/>
                <a:ext cx="1188354" cy="762482"/>
                <a:chOff x="5081" y="3395"/>
                <a:chExt cx="1105" cy="709"/>
              </a:xfrm>
            </p:grpSpPr>
            <p:sp>
              <p:nvSpPr>
                <p:cNvPr id="15" name="AutoShape 3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5081" y="3395"/>
                  <a:ext cx="1105" cy="70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ea"/>
                    <a:ea typeface="+mj-ea"/>
                    <a:cs typeface="Arial" panose="020B0604020202020204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16" name="Freeform 5"/>
                <p:cNvSpPr/>
                <p:nvPr/>
              </p:nvSpPr>
              <p:spPr bwMode="auto">
                <a:xfrm>
                  <a:off x="5328" y="3725"/>
                  <a:ext cx="612" cy="380"/>
                </a:xfrm>
                <a:custGeom>
                  <a:avLst/>
                  <a:gdLst>
                    <a:gd name="T0" fmla="*/ 447 w 450"/>
                    <a:gd name="T1" fmla="*/ 221 h 280"/>
                    <a:gd name="T2" fmla="*/ 450 w 450"/>
                    <a:gd name="T3" fmla="*/ 218 h 280"/>
                    <a:gd name="T4" fmla="*/ 450 w 450"/>
                    <a:gd name="T5" fmla="*/ 215 h 280"/>
                    <a:gd name="T6" fmla="*/ 402 w 450"/>
                    <a:gd name="T7" fmla="*/ 79 h 280"/>
                    <a:gd name="T8" fmla="*/ 278 w 450"/>
                    <a:gd name="T9" fmla="*/ 0 h 280"/>
                    <a:gd name="T10" fmla="*/ 261 w 450"/>
                    <a:gd name="T11" fmla="*/ 25 h 280"/>
                    <a:gd name="T12" fmla="*/ 278 w 450"/>
                    <a:gd name="T13" fmla="*/ 28 h 280"/>
                    <a:gd name="T14" fmla="*/ 237 w 450"/>
                    <a:gd name="T15" fmla="*/ 148 h 280"/>
                    <a:gd name="T16" fmla="*/ 233 w 450"/>
                    <a:gd name="T17" fmla="*/ 64 h 280"/>
                    <a:gd name="T18" fmla="*/ 225 w 450"/>
                    <a:gd name="T19" fmla="*/ 67 h 280"/>
                    <a:gd name="T20" fmla="*/ 217 w 450"/>
                    <a:gd name="T21" fmla="*/ 64 h 280"/>
                    <a:gd name="T22" fmla="*/ 210 w 450"/>
                    <a:gd name="T23" fmla="*/ 152 h 280"/>
                    <a:gd name="T24" fmla="*/ 171 w 450"/>
                    <a:gd name="T25" fmla="*/ 29 h 280"/>
                    <a:gd name="T26" fmla="*/ 189 w 450"/>
                    <a:gd name="T27" fmla="*/ 25 h 280"/>
                    <a:gd name="T28" fmla="*/ 173 w 450"/>
                    <a:gd name="T29" fmla="*/ 1 h 280"/>
                    <a:gd name="T30" fmla="*/ 47 w 450"/>
                    <a:gd name="T31" fmla="*/ 79 h 280"/>
                    <a:gd name="T32" fmla="*/ 0 w 450"/>
                    <a:gd name="T33" fmla="*/ 215 h 280"/>
                    <a:gd name="T34" fmla="*/ 0 w 450"/>
                    <a:gd name="T35" fmla="*/ 218 h 280"/>
                    <a:gd name="T36" fmla="*/ 2 w 450"/>
                    <a:gd name="T37" fmla="*/ 221 h 280"/>
                    <a:gd name="T38" fmla="*/ 85 w 450"/>
                    <a:gd name="T39" fmla="*/ 258 h 280"/>
                    <a:gd name="T40" fmla="*/ 91 w 450"/>
                    <a:gd name="T41" fmla="*/ 258 h 280"/>
                    <a:gd name="T42" fmla="*/ 162 w 450"/>
                    <a:gd name="T43" fmla="*/ 280 h 280"/>
                    <a:gd name="T44" fmla="*/ 287 w 450"/>
                    <a:gd name="T45" fmla="*/ 280 h 280"/>
                    <a:gd name="T46" fmla="*/ 359 w 450"/>
                    <a:gd name="T47" fmla="*/ 258 h 280"/>
                    <a:gd name="T48" fmla="*/ 364 w 450"/>
                    <a:gd name="T49" fmla="*/ 258 h 280"/>
                    <a:gd name="T50" fmla="*/ 364 w 450"/>
                    <a:gd name="T51" fmla="*/ 258 h 280"/>
                    <a:gd name="T52" fmla="*/ 447 w 450"/>
                    <a:gd name="T53" fmla="*/ 221 h 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450" h="280">
                      <a:moveTo>
                        <a:pt x="447" y="221"/>
                      </a:moveTo>
                      <a:cubicBezTo>
                        <a:pt x="450" y="218"/>
                        <a:pt x="450" y="218"/>
                        <a:pt x="450" y="218"/>
                      </a:cubicBezTo>
                      <a:cubicBezTo>
                        <a:pt x="450" y="215"/>
                        <a:pt x="450" y="215"/>
                        <a:pt x="450" y="215"/>
                      </a:cubicBezTo>
                      <a:cubicBezTo>
                        <a:pt x="450" y="179"/>
                        <a:pt x="437" y="125"/>
                        <a:pt x="402" y="79"/>
                      </a:cubicBezTo>
                      <a:cubicBezTo>
                        <a:pt x="378" y="47"/>
                        <a:pt x="342" y="11"/>
                        <a:pt x="278" y="0"/>
                      </a:cubicBezTo>
                      <a:cubicBezTo>
                        <a:pt x="261" y="25"/>
                        <a:pt x="261" y="25"/>
                        <a:pt x="261" y="25"/>
                      </a:cubicBezTo>
                      <a:cubicBezTo>
                        <a:pt x="267" y="26"/>
                        <a:pt x="272" y="27"/>
                        <a:pt x="278" y="28"/>
                      </a:cubicBezTo>
                      <a:cubicBezTo>
                        <a:pt x="237" y="148"/>
                        <a:pt x="237" y="148"/>
                        <a:pt x="237" y="148"/>
                      </a:cubicBezTo>
                      <a:cubicBezTo>
                        <a:pt x="233" y="64"/>
                        <a:pt x="233" y="64"/>
                        <a:pt x="233" y="64"/>
                      </a:cubicBezTo>
                      <a:cubicBezTo>
                        <a:pt x="230" y="66"/>
                        <a:pt x="227" y="67"/>
                        <a:pt x="225" y="67"/>
                      </a:cubicBezTo>
                      <a:cubicBezTo>
                        <a:pt x="222" y="67"/>
                        <a:pt x="220" y="66"/>
                        <a:pt x="217" y="64"/>
                      </a:cubicBezTo>
                      <a:cubicBezTo>
                        <a:pt x="210" y="152"/>
                        <a:pt x="210" y="152"/>
                        <a:pt x="210" y="152"/>
                      </a:cubicBezTo>
                      <a:cubicBezTo>
                        <a:pt x="171" y="29"/>
                        <a:pt x="171" y="29"/>
                        <a:pt x="171" y="29"/>
                      </a:cubicBezTo>
                      <a:cubicBezTo>
                        <a:pt x="177" y="27"/>
                        <a:pt x="183" y="26"/>
                        <a:pt x="189" y="25"/>
                      </a:cubicBezTo>
                      <a:cubicBezTo>
                        <a:pt x="173" y="1"/>
                        <a:pt x="173" y="1"/>
                        <a:pt x="173" y="1"/>
                      </a:cubicBezTo>
                      <a:cubicBezTo>
                        <a:pt x="105" y="12"/>
                        <a:pt x="71" y="47"/>
                        <a:pt x="47" y="79"/>
                      </a:cubicBezTo>
                      <a:cubicBezTo>
                        <a:pt x="12" y="125"/>
                        <a:pt x="0" y="179"/>
                        <a:pt x="0" y="215"/>
                      </a:cubicBezTo>
                      <a:cubicBezTo>
                        <a:pt x="0" y="218"/>
                        <a:pt x="0" y="218"/>
                        <a:pt x="0" y="218"/>
                      </a:cubicBezTo>
                      <a:cubicBezTo>
                        <a:pt x="2" y="221"/>
                        <a:pt x="2" y="221"/>
                        <a:pt x="2" y="221"/>
                      </a:cubicBezTo>
                      <a:cubicBezTo>
                        <a:pt x="26" y="253"/>
                        <a:pt x="64" y="258"/>
                        <a:pt x="85" y="258"/>
                      </a:cubicBezTo>
                      <a:cubicBezTo>
                        <a:pt x="87" y="258"/>
                        <a:pt x="89" y="258"/>
                        <a:pt x="91" y="258"/>
                      </a:cubicBezTo>
                      <a:cubicBezTo>
                        <a:pt x="107" y="270"/>
                        <a:pt x="135" y="277"/>
                        <a:pt x="162" y="280"/>
                      </a:cubicBezTo>
                      <a:cubicBezTo>
                        <a:pt x="287" y="280"/>
                        <a:pt x="287" y="280"/>
                        <a:pt x="287" y="280"/>
                      </a:cubicBezTo>
                      <a:cubicBezTo>
                        <a:pt x="314" y="277"/>
                        <a:pt x="343" y="270"/>
                        <a:pt x="359" y="258"/>
                      </a:cubicBezTo>
                      <a:cubicBezTo>
                        <a:pt x="360" y="258"/>
                        <a:pt x="362" y="258"/>
                        <a:pt x="364" y="258"/>
                      </a:cubicBezTo>
                      <a:cubicBezTo>
                        <a:pt x="364" y="258"/>
                        <a:pt x="364" y="258"/>
                        <a:pt x="364" y="258"/>
                      </a:cubicBezTo>
                      <a:cubicBezTo>
                        <a:pt x="385" y="258"/>
                        <a:pt x="424" y="253"/>
                        <a:pt x="447" y="221"/>
                      </a:cubicBezTo>
                      <a:close/>
                    </a:path>
                  </a:pathLst>
                </a:custGeom>
                <a:solidFill>
                  <a:srgbClr val="B5000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ea"/>
                    <a:ea typeface="+mj-ea"/>
                    <a:cs typeface="Arial" panose="020B0604020202020204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17" name="Freeform 6"/>
                <p:cNvSpPr/>
                <p:nvPr/>
              </p:nvSpPr>
              <p:spPr bwMode="auto">
                <a:xfrm>
                  <a:off x="5604" y="3754"/>
                  <a:ext cx="59" cy="57"/>
                </a:xfrm>
                <a:custGeom>
                  <a:avLst/>
                  <a:gdLst>
                    <a:gd name="T0" fmla="*/ 0 w 43"/>
                    <a:gd name="T1" fmla="*/ 15 h 42"/>
                    <a:gd name="T2" fmla="*/ 22 w 43"/>
                    <a:gd name="T3" fmla="*/ 42 h 42"/>
                    <a:gd name="T4" fmla="*/ 43 w 43"/>
                    <a:gd name="T5" fmla="*/ 13 h 42"/>
                    <a:gd name="T6" fmla="*/ 22 w 43"/>
                    <a:gd name="T7" fmla="*/ 0 h 42"/>
                    <a:gd name="T8" fmla="*/ 0 w 43"/>
                    <a:gd name="T9" fmla="*/ 15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3" h="42">
                      <a:moveTo>
                        <a:pt x="0" y="15"/>
                      </a:moveTo>
                      <a:cubicBezTo>
                        <a:pt x="0" y="20"/>
                        <a:pt x="14" y="42"/>
                        <a:pt x="22" y="42"/>
                      </a:cubicBezTo>
                      <a:cubicBezTo>
                        <a:pt x="29" y="42"/>
                        <a:pt x="43" y="19"/>
                        <a:pt x="43" y="13"/>
                      </a:cubicBezTo>
                      <a:cubicBezTo>
                        <a:pt x="22" y="0"/>
                        <a:pt x="22" y="0"/>
                        <a:pt x="22" y="0"/>
                      </a:cubicBezTo>
                      <a:cubicBezTo>
                        <a:pt x="22" y="0"/>
                        <a:pt x="0" y="14"/>
                        <a:pt x="0" y="15"/>
                      </a:cubicBezTo>
                      <a:close/>
                    </a:path>
                  </a:pathLst>
                </a:custGeom>
                <a:solidFill>
                  <a:srgbClr val="B5000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ea"/>
                    <a:ea typeface="+mj-ea"/>
                    <a:cs typeface="Arial" panose="020B0604020202020204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18" name="Freeform 7"/>
                <p:cNvSpPr>
                  <a:spLocks noEditPoints="1"/>
                </p:cNvSpPr>
                <p:nvPr/>
              </p:nvSpPr>
              <p:spPr bwMode="auto">
                <a:xfrm>
                  <a:off x="5482" y="3396"/>
                  <a:ext cx="296" cy="348"/>
                </a:xfrm>
                <a:custGeom>
                  <a:avLst/>
                  <a:gdLst>
                    <a:gd name="T0" fmla="*/ 2 w 218"/>
                    <a:gd name="T1" fmla="*/ 146 h 256"/>
                    <a:gd name="T2" fmla="*/ 13 w 218"/>
                    <a:gd name="T3" fmla="*/ 161 h 256"/>
                    <a:gd name="T4" fmla="*/ 109 w 218"/>
                    <a:gd name="T5" fmla="*/ 256 h 256"/>
                    <a:gd name="T6" fmla="*/ 206 w 218"/>
                    <a:gd name="T7" fmla="*/ 161 h 256"/>
                    <a:gd name="T8" fmla="*/ 216 w 218"/>
                    <a:gd name="T9" fmla="*/ 146 h 256"/>
                    <a:gd name="T10" fmla="*/ 212 w 218"/>
                    <a:gd name="T11" fmla="*/ 129 h 256"/>
                    <a:gd name="T12" fmla="*/ 213 w 218"/>
                    <a:gd name="T13" fmla="*/ 124 h 256"/>
                    <a:gd name="T14" fmla="*/ 214 w 218"/>
                    <a:gd name="T15" fmla="*/ 115 h 256"/>
                    <a:gd name="T16" fmla="*/ 113 w 218"/>
                    <a:gd name="T17" fmla="*/ 0 h 256"/>
                    <a:gd name="T18" fmla="*/ 4 w 218"/>
                    <a:gd name="T19" fmla="*/ 110 h 256"/>
                    <a:gd name="T20" fmla="*/ 5 w 218"/>
                    <a:gd name="T21" fmla="*/ 120 h 256"/>
                    <a:gd name="T22" fmla="*/ 6 w 218"/>
                    <a:gd name="T23" fmla="*/ 129 h 256"/>
                    <a:gd name="T24" fmla="*/ 2 w 218"/>
                    <a:gd name="T25" fmla="*/ 146 h 256"/>
                    <a:gd name="T26" fmla="*/ 16 w 218"/>
                    <a:gd name="T27" fmla="*/ 118 h 256"/>
                    <a:gd name="T28" fmla="*/ 90 w 218"/>
                    <a:gd name="T29" fmla="*/ 107 h 256"/>
                    <a:gd name="T30" fmla="*/ 135 w 218"/>
                    <a:gd name="T31" fmla="*/ 86 h 256"/>
                    <a:gd name="T32" fmla="*/ 170 w 218"/>
                    <a:gd name="T33" fmla="*/ 107 h 256"/>
                    <a:gd name="T34" fmla="*/ 200 w 218"/>
                    <a:gd name="T35" fmla="*/ 117 h 256"/>
                    <a:gd name="T36" fmla="*/ 198 w 218"/>
                    <a:gd name="T37" fmla="*/ 140 h 256"/>
                    <a:gd name="T38" fmla="*/ 197 w 218"/>
                    <a:gd name="T39" fmla="*/ 143 h 256"/>
                    <a:gd name="T40" fmla="*/ 197 w 218"/>
                    <a:gd name="T41" fmla="*/ 149 h 256"/>
                    <a:gd name="T42" fmla="*/ 196 w 218"/>
                    <a:gd name="T43" fmla="*/ 163 h 256"/>
                    <a:gd name="T44" fmla="*/ 109 w 218"/>
                    <a:gd name="T45" fmla="*/ 247 h 256"/>
                    <a:gd name="T46" fmla="*/ 26 w 218"/>
                    <a:gd name="T47" fmla="*/ 171 h 256"/>
                    <a:gd name="T48" fmla="*/ 16 w 218"/>
                    <a:gd name="T49" fmla="*/ 118 h 2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218" h="256">
                      <a:moveTo>
                        <a:pt x="2" y="146"/>
                      </a:moveTo>
                      <a:cubicBezTo>
                        <a:pt x="4" y="155"/>
                        <a:pt x="8" y="161"/>
                        <a:pt x="13" y="161"/>
                      </a:cubicBezTo>
                      <a:cubicBezTo>
                        <a:pt x="30" y="216"/>
                        <a:pt x="69" y="256"/>
                        <a:pt x="109" y="256"/>
                      </a:cubicBezTo>
                      <a:cubicBezTo>
                        <a:pt x="152" y="256"/>
                        <a:pt x="189" y="218"/>
                        <a:pt x="206" y="161"/>
                      </a:cubicBezTo>
                      <a:cubicBezTo>
                        <a:pt x="210" y="160"/>
                        <a:pt x="214" y="154"/>
                        <a:pt x="216" y="146"/>
                      </a:cubicBezTo>
                      <a:cubicBezTo>
                        <a:pt x="217" y="138"/>
                        <a:pt x="216" y="132"/>
                        <a:pt x="212" y="129"/>
                      </a:cubicBezTo>
                      <a:cubicBezTo>
                        <a:pt x="213" y="127"/>
                        <a:pt x="213" y="126"/>
                        <a:pt x="213" y="124"/>
                      </a:cubicBezTo>
                      <a:cubicBezTo>
                        <a:pt x="214" y="120"/>
                        <a:pt x="214" y="117"/>
                        <a:pt x="214" y="115"/>
                      </a:cubicBezTo>
                      <a:cubicBezTo>
                        <a:pt x="218" y="64"/>
                        <a:pt x="194" y="0"/>
                        <a:pt x="113" y="0"/>
                      </a:cubicBezTo>
                      <a:cubicBezTo>
                        <a:pt x="33" y="0"/>
                        <a:pt x="0" y="52"/>
                        <a:pt x="4" y="110"/>
                      </a:cubicBezTo>
                      <a:cubicBezTo>
                        <a:pt x="4" y="113"/>
                        <a:pt x="4" y="117"/>
                        <a:pt x="5" y="120"/>
                      </a:cubicBezTo>
                      <a:cubicBezTo>
                        <a:pt x="5" y="123"/>
                        <a:pt x="5" y="126"/>
                        <a:pt x="6" y="129"/>
                      </a:cubicBezTo>
                      <a:cubicBezTo>
                        <a:pt x="2" y="132"/>
                        <a:pt x="1" y="139"/>
                        <a:pt x="2" y="146"/>
                      </a:cubicBezTo>
                      <a:close/>
                      <a:moveTo>
                        <a:pt x="16" y="118"/>
                      </a:moveTo>
                      <a:cubicBezTo>
                        <a:pt x="31" y="122"/>
                        <a:pt x="69" y="120"/>
                        <a:pt x="90" y="107"/>
                      </a:cubicBezTo>
                      <a:cubicBezTo>
                        <a:pt x="111" y="94"/>
                        <a:pt x="135" y="86"/>
                        <a:pt x="135" y="86"/>
                      </a:cubicBezTo>
                      <a:cubicBezTo>
                        <a:pt x="135" y="86"/>
                        <a:pt x="142" y="94"/>
                        <a:pt x="170" y="107"/>
                      </a:cubicBezTo>
                      <a:cubicBezTo>
                        <a:pt x="182" y="112"/>
                        <a:pt x="192" y="115"/>
                        <a:pt x="200" y="117"/>
                      </a:cubicBezTo>
                      <a:cubicBezTo>
                        <a:pt x="201" y="117"/>
                        <a:pt x="200" y="128"/>
                        <a:pt x="198" y="140"/>
                      </a:cubicBezTo>
                      <a:cubicBezTo>
                        <a:pt x="198" y="141"/>
                        <a:pt x="198" y="142"/>
                        <a:pt x="197" y="143"/>
                      </a:cubicBezTo>
                      <a:cubicBezTo>
                        <a:pt x="197" y="145"/>
                        <a:pt x="197" y="147"/>
                        <a:pt x="197" y="149"/>
                      </a:cubicBezTo>
                      <a:cubicBezTo>
                        <a:pt x="196" y="154"/>
                        <a:pt x="196" y="159"/>
                        <a:pt x="196" y="163"/>
                      </a:cubicBezTo>
                      <a:cubicBezTo>
                        <a:pt x="180" y="213"/>
                        <a:pt x="147" y="247"/>
                        <a:pt x="109" y="247"/>
                      </a:cubicBezTo>
                      <a:cubicBezTo>
                        <a:pt x="76" y="247"/>
                        <a:pt x="44" y="215"/>
                        <a:pt x="26" y="171"/>
                      </a:cubicBezTo>
                      <a:cubicBezTo>
                        <a:pt x="25" y="157"/>
                        <a:pt x="15" y="118"/>
                        <a:pt x="16" y="118"/>
                      </a:cubicBezTo>
                      <a:close/>
                    </a:path>
                  </a:pathLst>
                </a:custGeom>
                <a:solidFill>
                  <a:srgbClr val="B5000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ea"/>
                    <a:ea typeface="+mj-ea"/>
                    <a:cs typeface="Arial" panose="020B0604020202020204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19" name="Freeform 8"/>
                <p:cNvSpPr>
                  <a:spLocks noEditPoints="1"/>
                </p:cNvSpPr>
                <p:nvPr/>
              </p:nvSpPr>
              <p:spPr bwMode="auto">
                <a:xfrm>
                  <a:off x="5081" y="3652"/>
                  <a:ext cx="370" cy="243"/>
                </a:xfrm>
                <a:custGeom>
                  <a:avLst/>
                  <a:gdLst>
                    <a:gd name="T0" fmla="*/ 186 w 272"/>
                    <a:gd name="T1" fmla="*/ 179 h 179"/>
                    <a:gd name="T2" fmla="*/ 193 w 272"/>
                    <a:gd name="T3" fmla="*/ 163 h 179"/>
                    <a:gd name="T4" fmla="*/ 145 w 272"/>
                    <a:gd name="T5" fmla="*/ 167 h 179"/>
                    <a:gd name="T6" fmla="*/ 145 w 272"/>
                    <a:gd name="T7" fmla="*/ 167 h 179"/>
                    <a:gd name="T8" fmla="*/ 156 w 272"/>
                    <a:gd name="T9" fmla="*/ 156 h 179"/>
                    <a:gd name="T10" fmla="*/ 149 w 272"/>
                    <a:gd name="T11" fmla="*/ 41 h 179"/>
                    <a:gd name="T12" fmla="*/ 144 w 272"/>
                    <a:gd name="T13" fmla="*/ 43 h 179"/>
                    <a:gd name="T14" fmla="*/ 139 w 272"/>
                    <a:gd name="T15" fmla="*/ 41 h 179"/>
                    <a:gd name="T16" fmla="*/ 131 w 272"/>
                    <a:gd name="T17" fmla="*/ 155 h 179"/>
                    <a:gd name="T18" fmla="*/ 144 w 272"/>
                    <a:gd name="T19" fmla="*/ 167 h 179"/>
                    <a:gd name="T20" fmla="*/ 143 w 272"/>
                    <a:gd name="T21" fmla="*/ 167 h 179"/>
                    <a:gd name="T22" fmla="*/ 66 w 272"/>
                    <a:gd name="T23" fmla="*/ 152 h 179"/>
                    <a:gd name="T24" fmla="*/ 63 w 272"/>
                    <a:gd name="T25" fmla="*/ 150 h 179"/>
                    <a:gd name="T26" fmla="*/ 60 w 272"/>
                    <a:gd name="T27" fmla="*/ 150 h 179"/>
                    <a:gd name="T28" fmla="*/ 55 w 272"/>
                    <a:gd name="T29" fmla="*/ 150 h 179"/>
                    <a:gd name="T30" fmla="*/ 15 w 272"/>
                    <a:gd name="T31" fmla="*/ 135 h 179"/>
                    <a:gd name="T32" fmla="*/ 112 w 272"/>
                    <a:gd name="T33" fmla="*/ 18 h 179"/>
                    <a:gd name="T34" fmla="*/ 120 w 272"/>
                    <a:gd name="T35" fmla="*/ 47 h 179"/>
                    <a:gd name="T36" fmla="*/ 132 w 272"/>
                    <a:gd name="T37" fmla="*/ 28 h 179"/>
                    <a:gd name="T38" fmla="*/ 144 w 272"/>
                    <a:gd name="T39" fmla="*/ 40 h 179"/>
                    <a:gd name="T40" fmla="*/ 156 w 272"/>
                    <a:gd name="T41" fmla="*/ 28 h 179"/>
                    <a:gd name="T42" fmla="*/ 167 w 272"/>
                    <a:gd name="T43" fmla="*/ 48 h 179"/>
                    <a:gd name="T44" fmla="*/ 178 w 272"/>
                    <a:gd name="T45" fmla="*/ 18 h 179"/>
                    <a:gd name="T46" fmla="*/ 258 w 272"/>
                    <a:gd name="T47" fmla="*/ 83 h 179"/>
                    <a:gd name="T48" fmla="*/ 272 w 272"/>
                    <a:gd name="T49" fmla="*/ 73 h 179"/>
                    <a:gd name="T50" fmla="*/ 258 w 272"/>
                    <a:gd name="T51" fmla="*/ 50 h 179"/>
                    <a:gd name="T52" fmla="*/ 178 w 272"/>
                    <a:gd name="T53" fmla="*/ 0 h 179"/>
                    <a:gd name="T54" fmla="*/ 167 w 272"/>
                    <a:gd name="T55" fmla="*/ 16 h 179"/>
                    <a:gd name="T56" fmla="*/ 168 w 272"/>
                    <a:gd name="T57" fmla="*/ 16 h 179"/>
                    <a:gd name="T58" fmla="*/ 163 w 272"/>
                    <a:gd name="T59" fmla="*/ 22 h 179"/>
                    <a:gd name="T60" fmla="*/ 150 w 272"/>
                    <a:gd name="T61" fmla="*/ 13 h 179"/>
                    <a:gd name="T62" fmla="*/ 139 w 272"/>
                    <a:gd name="T63" fmla="*/ 13 h 179"/>
                    <a:gd name="T64" fmla="*/ 126 w 272"/>
                    <a:gd name="T65" fmla="*/ 23 h 179"/>
                    <a:gd name="T66" fmla="*/ 121 w 272"/>
                    <a:gd name="T67" fmla="*/ 16 h 179"/>
                    <a:gd name="T68" fmla="*/ 121 w 272"/>
                    <a:gd name="T69" fmla="*/ 16 h 179"/>
                    <a:gd name="T70" fmla="*/ 111 w 272"/>
                    <a:gd name="T71" fmla="*/ 0 h 179"/>
                    <a:gd name="T72" fmla="*/ 31 w 272"/>
                    <a:gd name="T73" fmla="*/ 50 h 179"/>
                    <a:gd name="T74" fmla="*/ 0 w 272"/>
                    <a:gd name="T75" fmla="*/ 137 h 179"/>
                    <a:gd name="T76" fmla="*/ 0 w 272"/>
                    <a:gd name="T77" fmla="*/ 140 h 179"/>
                    <a:gd name="T78" fmla="*/ 2 w 272"/>
                    <a:gd name="T79" fmla="*/ 142 h 179"/>
                    <a:gd name="T80" fmla="*/ 55 w 272"/>
                    <a:gd name="T81" fmla="*/ 165 h 179"/>
                    <a:gd name="T82" fmla="*/ 58 w 272"/>
                    <a:gd name="T83" fmla="*/ 165 h 179"/>
                    <a:gd name="T84" fmla="*/ 104 w 272"/>
                    <a:gd name="T85" fmla="*/ 179 h 179"/>
                    <a:gd name="T86" fmla="*/ 185 w 272"/>
                    <a:gd name="T87" fmla="*/ 179 h 179"/>
                    <a:gd name="T88" fmla="*/ 186 w 272"/>
                    <a:gd name="T89" fmla="*/ 179 h 179"/>
                    <a:gd name="T90" fmla="*/ 140 w 272"/>
                    <a:gd name="T91" fmla="*/ 16 h 179"/>
                    <a:gd name="T92" fmla="*/ 140 w 272"/>
                    <a:gd name="T93" fmla="*/ 16 h 179"/>
                    <a:gd name="T94" fmla="*/ 140 w 272"/>
                    <a:gd name="T95" fmla="*/ 16 h 1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272" h="179">
                      <a:moveTo>
                        <a:pt x="186" y="179"/>
                      </a:moveTo>
                      <a:cubicBezTo>
                        <a:pt x="188" y="174"/>
                        <a:pt x="191" y="168"/>
                        <a:pt x="193" y="163"/>
                      </a:cubicBezTo>
                      <a:cubicBezTo>
                        <a:pt x="179" y="166"/>
                        <a:pt x="161" y="167"/>
                        <a:pt x="145" y="167"/>
                      </a:cubicBezTo>
                      <a:cubicBezTo>
                        <a:pt x="145" y="167"/>
                        <a:pt x="145" y="167"/>
                        <a:pt x="145" y="167"/>
                      </a:cubicBezTo>
                      <a:cubicBezTo>
                        <a:pt x="156" y="156"/>
                        <a:pt x="156" y="156"/>
                        <a:pt x="156" y="156"/>
                      </a:cubicBezTo>
                      <a:cubicBezTo>
                        <a:pt x="149" y="41"/>
                        <a:pt x="149" y="41"/>
                        <a:pt x="149" y="41"/>
                      </a:cubicBezTo>
                      <a:cubicBezTo>
                        <a:pt x="148" y="42"/>
                        <a:pt x="146" y="43"/>
                        <a:pt x="144" y="43"/>
                      </a:cubicBezTo>
                      <a:cubicBezTo>
                        <a:pt x="143" y="43"/>
                        <a:pt x="141" y="42"/>
                        <a:pt x="139" y="41"/>
                      </a:cubicBezTo>
                      <a:cubicBezTo>
                        <a:pt x="131" y="155"/>
                        <a:pt x="131" y="155"/>
                        <a:pt x="131" y="155"/>
                      </a:cubicBezTo>
                      <a:cubicBezTo>
                        <a:pt x="144" y="167"/>
                        <a:pt x="144" y="167"/>
                        <a:pt x="144" y="167"/>
                      </a:cubicBezTo>
                      <a:cubicBezTo>
                        <a:pt x="143" y="167"/>
                        <a:pt x="143" y="167"/>
                        <a:pt x="143" y="167"/>
                      </a:cubicBezTo>
                      <a:cubicBezTo>
                        <a:pt x="113" y="167"/>
                        <a:pt x="76" y="162"/>
                        <a:pt x="66" y="152"/>
                      </a:cubicBezTo>
                      <a:cubicBezTo>
                        <a:pt x="63" y="150"/>
                        <a:pt x="63" y="150"/>
                        <a:pt x="63" y="150"/>
                      </a:cubicBezTo>
                      <a:cubicBezTo>
                        <a:pt x="60" y="150"/>
                        <a:pt x="60" y="150"/>
                        <a:pt x="60" y="150"/>
                      </a:cubicBezTo>
                      <a:cubicBezTo>
                        <a:pt x="60" y="150"/>
                        <a:pt x="58" y="150"/>
                        <a:pt x="55" y="150"/>
                      </a:cubicBezTo>
                      <a:cubicBezTo>
                        <a:pt x="45" y="150"/>
                        <a:pt x="27" y="148"/>
                        <a:pt x="15" y="135"/>
                      </a:cubicBezTo>
                      <a:cubicBezTo>
                        <a:pt x="16" y="105"/>
                        <a:pt x="40" y="36"/>
                        <a:pt x="112" y="18"/>
                      </a:cubicBezTo>
                      <a:cubicBezTo>
                        <a:pt x="120" y="47"/>
                        <a:pt x="120" y="47"/>
                        <a:pt x="120" y="47"/>
                      </a:cubicBezTo>
                      <a:cubicBezTo>
                        <a:pt x="132" y="28"/>
                        <a:pt x="132" y="28"/>
                        <a:pt x="132" y="28"/>
                      </a:cubicBezTo>
                      <a:cubicBezTo>
                        <a:pt x="135" y="33"/>
                        <a:pt x="141" y="40"/>
                        <a:pt x="144" y="40"/>
                      </a:cubicBezTo>
                      <a:cubicBezTo>
                        <a:pt x="148" y="40"/>
                        <a:pt x="153" y="33"/>
                        <a:pt x="156" y="28"/>
                      </a:cubicBezTo>
                      <a:cubicBezTo>
                        <a:pt x="167" y="48"/>
                        <a:pt x="167" y="48"/>
                        <a:pt x="167" y="48"/>
                      </a:cubicBezTo>
                      <a:cubicBezTo>
                        <a:pt x="178" y="18"/>
                        <a:pt x="178" y="18"/>
                        <a:pt x="178" y="18"/>
                      </a:cubicBezTo>
                      <a:cubicBezTo>
                        <a:pt x="219" y="29"/>
                        <a:pt x="244" y="56"/>
                        <a:pt x="258" y="83"/>
                      </a:cubicBezTo>
                      <a:cubicBezTo>
                        <a:pt x="263" y="80"/>
                        <a:pt x="267" y="76"/>
                        <a:pt x="272" y="73"/>
                      </a:cubicBezTo>
                      <a:cubicBezTo>
                        <a:pt x="268" y="65"/>
                        <a:pt x="263" y="58"/>
                        <a:pt x="258" y="50"/>
                      </a:cubicBezTo>
                      <a:cubicBezTo>
                        <a:pt x="243" y="30"/>
                        <a:pt x="218" y="9"/>
                        <a:pt x="178" y="0"/>
                      </a:cubicBezTo>
                      <a:cubicBezTo>
                        <a:pt x="167" y="16"/>
                        <a:pt x="167" y="16"/>
                        <a:pt x="167" y="16"/>
                      </a:cubicBezTo>
                      <a:cubicBezTo>
                        <a:pt x="167" y="16"/>
                        <a:pt x="168" y="16"/>
                        <a:pt x="168" y="16"/>
                      </a:cubicBezTo>
                      <a:cubicBezTo>
                        <a:pt x="163" y="22"/>
                        <a:pt x="163" y="22"/>
                        <a:pt x="163" y="22"/>
                      </a:cubicBezTo>
                      <a:cubicBezTo>
                        <a:pt x="150" y="13"/>
                        <a:pt x="150" y="13"/>
                        <a:pt x="150" y="13"/>
                      </a:cubicBezTo>
                      <a:cubicBezTo>
                        <a:pt x="139" y="13"/>
                        <a:pt x="139" y="13"/>
                        <a:pt x="139" y="13"/>
                      </a:cubicBezTo>
                      <a:cubicBezTo>
                        <a:pt x="126" y="23"/>
                        <a:pt x="126" y="23"/>
                        <a:pt x="126" y="23"/>
                      </a:cubicBezTo>
                      <a:cubicBezTo>
                        <a:pt x="121" y="16"/>
                        <a:pt x="121" y="16"/>
                        <a:pt x="121" y="16"/>
                      </a:cubicBezTo>
                      <a:cubicBezTo>
                        <a:pt x="121" y="16"/>
                        <a:pt x="121" y="16"/>
                        <a:pt x="121" y="16"/>
                      </a:cubicBezTo>
                      <a:cubicBezTo>
                        <a:pt x="111" y="0"/>
                        <a:pt x="111" y="0"/>
                        <a:pt x="111" y="0"/>
                      </a:cubicBezTo>
                      <a:cubicBezTo>
                        <a:pt x="68" y="8"/>
                        <a:pt x="46" y="30"/>
                        <a:pt x="31" y="50"/>
                      </a:cubicBezTo>
                      <a:cubicBezTo>
                        <a:pt x="8" y="80"/>
                        <a:pt x="0" y="115"/>
                        <a:pt x="0" y="137"/>
                      </a:cubicBezTo>
                      <a:cubicBezTo>
                        <a:pt x="0" y="140"/>
                        <a:pt x="0" y="140"/>
                        <a:pt x="0" y="140"/>
                      </a:cubicBezTo>
                      <a:cubicBezTo>
                        <a:pt x="2" y="142"/>
                        <a:pt x="2" y="142"/>
                        <a:pt x="2" y="142"/>
                      </a:cubicBezTo>
                      <a:cubicBezTo>
                        <a:pt x="17" y="162"/>
                        <a:pt x="42" y="165"/>
                        <a:pt x="55" y="165"/>
                      </a:cubicBezTo>
                      <a:cubicBezTo>
                        <a:pt x="56" y="165"/>
                        <a:pt x="57" y="165"/>
                        <a:pt x="58" y="165"/>
                      </a:cubicBezTo>
                      <a:cubicBezTo>
                        <a:pt x="69" y="173"/>
                        <a:pt x="87" y="177"/>
                        <a:pt x="104" y="179"/>
                      </a:cubicBezTo>
                      <a:cubicBezTo>
                        <a:pt x="185" y="179"/>
                        <a:pt x="185" y="179"/>
                        <a:pt x="185" y="179"/>
                      </a:cubicBezTo>
                      <a:cubicBezTo>
                        <a:pt x="185" y="179"/>
                        <a:pt x="185" y="179"/>
                        <a:pt x="186" y="179"/>
                      </a:cubicBezTo>
                      <a:close/>
                      <a:moveTo>
                        <a:pt x="140" y="16"/>
                      </a:moveTo>
                      <a:cubicBezTo>
                        <a:pt x="140" y="16"/>
                        <a:pt x="140" y="16"/>
                        <a:pt x="140" y="16"/>
                      </a:cubicBezTo>
                      <a:cubicBezTo>
                        <a:pt x="140" y="16"/>
                        <a:pt x="140" y="16"/>
                        <a:pt x="140" y="16"/>
                      </a:cubicBezTo>
                      <a:close/>
                    </a:path>
                  </a:pathLst>
                </a:custGeom>
                <a:solidFill>
                  <a:srgbClr val="C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ea"/>
                    <a:ea typeface="+mj-ea"/>
                    <a:cs typeface="Arial" panose="020B0604020202020204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20" name="Freeform 9"/>
                <p:cNvSpPr>
                  <a:spLocks noEditPoints="1"/>
                </p:cNvSpPr>
                <p:nvPr/>
              </p:nvSpPr>
              <p:spPr bwMode="auto">
                <a:xfrm>
                  <a:off x="5180" y="3441"/>
                  <a:ext cx="190" cy="223"/>
                </a:xfrm>
                <a:custGeom>
                  <a:avLst/>
                  <a:gdLst>
                    <a:gd name="T0" fmla="*/ 1 w 140"/>
                    <a:gd name="T1" fmla="*/ 94 h 164"/>
                    <a:gd name="T2" fmla="*/ 8 w 140"/>
                    <a:gd name="T3" fmla="*/ 103 h 164"/>
                    <a:gd name="T4" fmla="*/ 69 w 140"/>
                    <a:gd name="T5" fmla="*/ 164 h 164"/>
                    <a:gd name="T6" fmla="*/ 131 w 140"/>
                    <a:gd name="T7" fmla="*/ 103 h 164"/>
                    <a:gd name="T8" fmla="*/ 138 w 140"/>
                    <a:gd name="T9" fmla="*/ 93 h 164"/>
                    <a:gd name="T10" fmla="*/ 136 w 140"/>
                    <a:gd name="T11" fmla="*/ 82 h 164"/>
                    <a:gd name="T12" fmla="*/ 136 w 140"/>
                    <a:gd name="T13" fmla="*/ 79 h 164"/>
                    <a:gd name="T14" fmla="*/ 137 w 140"/>
                    <a:gd name="T15" fmla="*/ 74 h 164"/>
                    <a:gd name="T16" fmla="*/ 72 w 140"/>
                    <a:gd name="T17" fmla="*/ 0 h 164"/>
                    <a:gd name="T18" fmla="*/ 2 w 140"/>
                    <a:gd name="T19" fmla="*/ 71 h 164"/>
                    <a:gd name="T20" fmla="*/ 3 w 140"/>
                    <a:gd name="T21" fmla="*/ 77 h 164"/>
                    <a:gd name="T22" fmla="*/ 3 w 140"/>
                    <a:gd name="T23" fmla="*/ 83 h 164"/>
                    <a:gd name="T24" fmla="*/ 1 w 140"/>
                    <a:gd name="T25" fmla="*/ 94 h 164"/>
                    <a:gd name="T26" fmla="*/ 10 w 140"/>
                    <a:gd name="T27" fmla="*/ 76 h 164"/>
                    <a:gd name="T28" fmla="*/ 57 w 140"/>
                    <a:gd name="T29" fmla="*/ 69 h 164"/>
                    <a:gd name="T30" fmla="*/ 86 w 140"/>
                    <a:gd name="T31" fmla="*/ 55 h 164"/>
                    <a:gd name="T32" fmla="*/ 109 w 140"/>
                    <a:gd name="T33" fmla="*/ 68 h 164"/>
                    <a:gd name="T34" fmla="*/ 128 w 140"/>
                    <a:gd name="T35" fmla="*/ 75 h 164"/>
                    <a:gd name="T36" fmla="*/ 127 w 140"/>
                    <a:gd name="T37" fmla="*/ 89 h 164"/>
                    <a:gd name="T38" fmla="*/ 126 w 140"/>
                    <a:gd name="T39" fmla="*/ 91 h 164"/>
                    <a:gd name="T40" fmla="*/ 126 w 140"/>
                    <a:gd name="T41" fmla="*/ 96 h 164"/>
                    <a:gd name="T42" fmla="*/ 125 w 140"/>
                    <a:gd name="T43" fmla="*/ 104 h 164"/>
                    <a:gd name="T44" fmla="*/ 69 w 140"/>
                    <a:gd name="T45" fmla="*/ 158 h 164"/>
                    <a:gd name="T46" fmla="*/ 16 w 140"/>
                    <a:gd name="T47" fmla="*/ 110 h 164"/>
                    <a:gd name="T48" fmla="*/ 10 w 140"/>
                    <a:gd name="T49" fmla="*/ 76 h 1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40" h="164">
                      <a:moveTo>
                        <a:pt x="1" y="94"/>
                      </a:moveTo>
                      <a:cubicBezTo>
                        <a:pt x="2" y="99"/>
                        <a:pt x="5" y="103"/>
                        <a:pt x="8" y="103"/>
                      </a:cubicBezTo>
                      <a:cubicBezTo>
                        <a:pt x="19" y="138"/>
                        <a:pt x="44" y="164"/>
                        <a:pt x="69" y="164"/>
                      </a:cubicBezTo>
                      <a:cubicBezTo>
                        <a:pt x="97" y="164"/>
                        <a:pt x="121" y="139"/>
                        <a:pt x="131" y="103"/>
                      </a:cubicBezTo>
                      <a:cubicBezTo>
                        <a:pt x="134" y="102"/>
                        <a:pt x="137" y="99"/>
                        <a:pt x="138" y="93"/>
                      </a:cubicBezTo>
                      <a:cubicBezTo>
                        <a:pt x="139" y="89"/>
                        <a:pt x="138" y="84"/>
                        <a:pt x="136" y="82"/>
                      </a:cubicBezTo>
                      <a:cubicBezTo>
                        <a:pt x="136" y="81"/>
                        <a:pt x="136" y="80"/>
                        <a:pt x="136" y="79"/>
                      </a:cubicBezTo>
                      <a:cubicBezTo>
                        <a:pt x="137" y="77"/>
                        <a:pt x="137" y="75"/>
                        <a:pt x="137" y="74"/>
                      </a:cubicBezTo>
                      <a:cubicBezTo>
                        <a:pt x="140" y="41"/>
                        <a:pt x="124" y="0"/>
                        <a:pt x="72" y="0"/>
                      </a:cubicBezTo>
                      <a:cubicBezTo>
                        <a:pt x="21" y="0"/>
                        <a:pt x="0" y="33"/>
                        <a:pt x="2" y="71"/>
                      </a:cubicBezTo>
                      <a:cubicBezTo>
                        <a:pt x="2" y="73"/>
                        <a:pt x="2" y="75"/>
                        <a:pt x="3" y="77"/>
                      </a:cubicBezTo>
                      <a:cubicBezTo>
                        <a:pt x="3" y="79"/>
                        <a:pt x="3" y="81"/>
                        <a:pt x="3" y="83"/>
                      </a:cubicBezTo>
                      <a:cubicBezTo>
                        <a:pt x="1" y="85"/>
                        <a:pt x="0" y="89"/>
                        <a:pt x="1" y="94"/>
                      </a:cubicBezTo>
                      <a:close/>
                      <a:moveTo>
                        <a:pt x="10" y="76"/>
                      </a:moveTo>
                      <a:cubicBezTo>
                        <a:pt x="20" y="78"/>
                        <a:pt x="44" y="77"/>
                        <a:pt x="57" y="69"/>
                      </a:cubicBezTo>
                      <a:cubicBezTo>
                        <a:pt x="71" y="60"/>
                        <a:pt x="86" y="55"/>
                        <a:pt x="86" y="55"/>
                      </a:cubicBezTo>
                      <a:cubicBezTo>
                        <a:pt x="86" y="55"/>
                        <a:pt x="91" y="60"/>
                        <a:pt x="109" y="68"/>
                      </a:cubicBezTo>
                      <a:cubicBezTo>
                        <a:pt x="116" y="72"/>
                        <a:pt x="123" y="74"/>
                        <a:pt x="128" y="75"/>
                      </a:cubicBezTo>
                      <a:cubicBezTo>
                        <a:pt x="129" y="75"/>
                        <a:pt x="128" y="82"/>
                        <a:pt x="127" y="89"/>
                      </a:cubicBezTo>
                      <a:cubicBezTo>
                        <a:pt x="126" y="90"/>
                        <a:pt x="126" y="91"/>
                        <a:pt x="126" y="91"/>
                      </a:cubicBezTo>
                      <a:cubicBezTo>
                        <a:pt x="126" y="93"/>
                        <a:pt x="126" y="94"/>
                        <a:pt x="126" y="96"/>
                      </a:cubicBezTo>
                      <a:cubicBezTo>
                        <a:pt x="126" y="99"/>
                        <a:pt x="125" y="102"/>
                        <a:pt x="125" y="104"/>
                      </a:cubicBezTo>
                      <a:cubicBezTo>
                        <a:pt x="115" y="137"/>
                        <a:pt x="94" y="158"/>
                        <a:pt x="69" y="158"/>
                      </a:cubicBezTo>
                      <a:cubicBezTo>
                        <a:pt x="49" y="158"/>
                        <a:pt x="28" y="138"/>
                        <a:pt x="16" y="110"/>
                      </a:cubicBezTo>
                      <a:cubicBezTo>
                        <a:pt x="16" y="100"/>
                        <a:pt x="9" y="75"/>
                        <a:pt x="10" y="76"/>
                      </a:cubicBezTo>
                      <a:close/>
                    </a:path>
                  </a:pathLst>
                </a:custGeom>
                <a:solidFill>
                  <a:srgbClr val="C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ea"/>
                    <a:ea typeface="+mj-ea"/>
                    <a:cs typeface="Arial" panose="020B0604020202020204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21" name="Freeform 10"/>
                <p:cNvSpPr>
                  <a:spLocks noEditPoints="1"/>
                </p:cNvSpPr>
                <p:nvPr/>
              </p:nvSpPr>
              <p:spPr bwMode="auto">
                <a:xfrm>
                  <a:off x="5816" y="3652"/>
                  <a:ext cx="370" cy="243"/>
                </a:xfrm>
                <a:custGeom>
                  <a:avLst/>
                  <a:gdLst>
                    <a:gd name="T0" fmla="*/ 241 w 272"/>
                    <a:gd name="T1" fmla="*/ 50 h 179"/>
                    <a:gd name="T2" fmla="*/ 162 w 272"/>
                    <a:gd name="T3" fmla="*/ 0 h 179"/>
                    <a:gd name="T4" fmla="*/ 151 w 272"/>
                    <a:gd name="T5" fmla="*/ 16 h 179"/>
                    <a:gd name="T6" fmla="*/ 151 w 272"/>
                    <a:gd name="T7" fmla="*/ 16 h 179"/>
                    <a:gd name="T8" fmla="*/ 147 w 272"/>
                    <a:gd name="T9" fmla="*/ 22 h 179"/>
                    <a:gd name="T10" fmla="*/ 134 w 272"/>
                    <a:gd name="T11" fmla="*/ 13 h 179"/>
                    <a:gd name="T12" fmla="*/ 123 w 272"/>
                    <a:gd name="T13" fmla="*/ 13 h 179"/>
                    <a:gd name="T14" fmla="*/ 109 w 272"/>
                    <a:gd name="T15" fmla="*/ 23 h 179"/>
                    <a:gd name="T16" fmla="*/ 105 w 272"/>
                    <a:gd name="T17" fmla="*/ 16 h 179"/>
                    <a:gd name="T18" fmla="*/ 105 w 272"/>
                    <a:gd name="T19" fmla="*/ 16 h 179"/>
                    <a:gd name="T20" fmla="*/ 95 w 272"/>
                    <a:gd name="T21" fmla="*/ 0 h 179"/>
                    <a:gd name="T22" fmla="*/ 14 w 272"/>
                    <a:gd name="T23" fmla="*/ 50 h 179"/>
                    <a:gd name="T24" fmla="*/ 0 w 272"/>
                    <a:gd name="T25" fmla="*/ 73 h 179"/>
                    <a:gd name="T26" fmla="*/ 14 w 272"/>
                    <a:gd name="T27" fmla="*/ 83 h 179"/>
                    <a:gd name="T28" fmla="*/ 96 w 272"/>
                    <a:gd name="T29" fmla="*/ 18 h 179"/>
                    <a:gd name="T30" fmla="*/ 104 w 272"/>
                    <a:gd name="T31" fmla="*/ 47 h 179"/>
                    <a:gd name="T32" fmla="*/ 116 w 272"/>
                    <a:gd name="T33" fmla="*/ 28 h 179"/>
                    <a:gd name="T34" fmla="*/ 128 w 272"/>
                    <a:gd name="T35" fmla="*/ 40 h 179"/>
                    <a:gd name="T36" fmla="*/ 139 w 272"/>
                    <a:gd name="T37" fmla="*/ 28 h 179"/>
                    <a:gd name="T38" fmla="*/ 151 w 272"/>
                    <a:gd name="T39" fmla="*/ 48 h 179"/>
                    <a:gd name="T40" fmla="*/ 162 w 272"/>
                    <a:gd name="T41" fmla="*/ 18 h 179"/>
                    <a:gd name="T42" fmla="*/ 257 w 272"/>
                    <a:gd name="T43" fmla="*/ 135 h 179"/>
                    <a:gd name="T44" fmla="*/ 217 w 272"/>
                    <a:gd name="T45" fmla="*/ 150 h 179"/>
                    <a:gd name="T46" fmla="*/ 212 w 272"/>
                    <a:gd name="T47" fmla="*/ 150 h 179"/>
                    <a:gd name="T48" fmla="*/ 209 w 272"/>
                    <a:gd name="T49" fmla="*/ 150 h 179"/>
                    <a:gd name="T50" fmla="*/ 206 w 272"/>
                    <a:gd name="T51" fmla="*/ 152 h 179"/>
                    <a:gd name="T52" fmla="*/ 129 w 272"/>
                    <a:gd name="T53" fmla="*/ 167 h 179"/>
                    <a:gd name="T54" fmla="*/ 128 w 272"/>
                    <a:gd name="T55" fmla="*/ 167 h 179"/>
                    <a:gd name="T56" fmla="*/ 139 w 272"/>
                    <a:gd name="T57" fmla="*/ 156 h 179"/>
                    <a:gd name="T58" fmla="*/ 133 w 272"/>
                    <a:gd name="T59" fmla="*/ 41 h 179"/>
                    <a:gd name="T60" fmla="*/ 128 w 272"/>
                    <a:gd name="T61" fmla="*/ 43 h 179"/>
                    <a:gd name="T62" fmla="*/ 123 w 272"/>
                    <a:gd name="T63" fmla="*/ 41 h 179"/>
                    <a:gd name="T64" fmla="*/ 115 w 272"/>
                    <a:gd name="T65" fmla="*/ 155 h 179"/>
                    <a:gd name="T66" fmla="*/ 127 w 272"/>
                    <a:gd name="T67" fmla="*/ 167 h 179"/>
                    <a:gd name="T68" fmla="*/ 127 w 272"/>
                    <a:gd name="T69" fmla="*/ 167 h 179"/>
                    <a:gd name="T70" fmla="*/ 79 w 272"/>
                    <a:gd name="T71" fmla="*/ 163 h 179"/>
                    <a:gd name="T72" fmla="*/ 87 w 272"/>
                    <a:gd name="T73" fmla="*/ 179 h 179"/>
                    <a:gd name="T74" fmla="*/ 87 w 272"/>
                    <a:gd name="T75" fmla="*/ 179 h 179"/>
                    <a:gd name="T76" fmla="*/ 168 w 272"/>
                    <a:gd name="T77" fmla="*/ 179 h 179"/>
                    <a:gd name="T78" fmla="*/ 214 w 272"/>
                    <a:gd name="T79" fmla="*/ 165 h 179"/>
                    <a:gd name="T80" fmla="*/ 217 w 272"/>
                    <a:gd name="T81" fmla="*/ 165 h 179"/>
                    <a:gd name="T82" fmla="*/ 217 w 272"/>
                    <a:gd name="T83" fmla="*/ 165 h 179"/>
                    <a:gd name="T84" fmla="*/ 270 w 272"/>
                    <a:gd name="T85" fmla="*/ 142 h 179"/>
                    <a:gd name="T86" fmla="*/ 272 w 272"/>
                    <a:gd name="T87" fmla="*/ 140 h 179"/>
                    <a:gd name="T88" fmla="*/ 272 w 272"/>
                    <a:gd name="T89" fmla="*/ 137 h 179"/>
                    <a:gd name="T90" fmla="*/ 241 w 272"/>
                    <a:gd name="T91" fmla="*/ 50 h 179"/>
                    <a:gd name="T92" fmla="*/ 123 w 272"/>
                    <a:gd name="T93" fmla="*/ 16 h 179"/>
                    <a:gd name="T94" fmla="*/ 123 w 272"/>
                    <a:gd name="T95" fmla="*/ 16 h 179"/>
                    <a:gd name="T96" fmla="*/ 123 w 272"/>
                    <a:gd name="T97" fmla="*/ 16 h 179"/>
                    <a:gd name="T98" fmla="*/ 123 w 272"/>
                    <a:gd name="T99" fmla="*/ 16 h 1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272" h="179">
                      <a:moveTo>
                        <a:pt x="241" y="50"/>
                      </a:moveTo>
                      <a:cubicBezTo>
                        <a:pt x="226" y="30"/>
                        <a:pt x="202" y="9"/>
                        <a:pt x="162" y="0"/>
                      </a:cubicBezTo>
                      <a:cubicBezTo>
                        <a:pt x="151" y="16"/>
                        <a:pt x="151" y="16"/>
                        <a:pt x="151" y="16"/>
                      </a:cubicBezTo>
                      <a:cubicBezTo>
                        <a:pt x="151" y="16"/>
                        <a:pt x="151" y="16"/>
                        <a:pt x="151" y="16"/>
                      </a:cubicBezTo>
                      <a:cubicBezTo>
                        <a:pt x="147" y="22"/>
                        <a:pt x="147" y="22"/>
                        <a:pt x="147" y="22"/>
                      </a:cubicBezTo>
                      <a:cubicBezTo>
                        <a:pt x="134" y="13"/>
                        <a:pt x="134" y="13"/>
                        <a:pt x="134" y="13"/>
                      </a:cubicBezTo>
                      <a:cubicBezTo>
                        <a:pt x="123" y="13"/>
                        <a:pt x="123" y="13"/>
                        <a:pt x="123" y="13"/>
                      </a:cubicBezTo>
                      <a:cubicBezTo>
                        <a:pt x="109" y="23"/>
                        <a:pt x="109" y="23"/>
                        <a:pt x="109" y="23"/>
                      </a:cubicBezTo>
                      <a:cubicBezTo>
                        <a:pt x="105" y="16"/>
                        <a:pt x="105" y="16"/>
                        <a:pt x="105" y="16"/>
                      </a:cubicBezTo>
                      <a:cubicBezTo>
                        <a:pt x="105" y="16"/>
                        <a:pt x="105" y="16"/>
                        <a:pt x="105" y="16"/>
                      </a:cubicBezTo>
                      <a:cubicBezTo>
                        <a:pt x="95" y="0"/>
                        <a:pt x="95" y="0"/>
                        <a:pt x="95" y="0"/>
                      </a:cubicBezTo>
                      <a:cubicBezTo>
                        <a:pt x="51" y="8"/>
                        <a:pt x="30" y="30"/>
                        <a:pt x="14" y="50"/>
                      </a:cubicBezTo>
                      <a:cubicBezTo>
                        <a:pt x="9" y="58"/>
                        <a:pt x="4" y="65"/>
                        <a:pt x="0" y="73"/>
                      </a:cubicBezTo>
                      <a:cubicBezTo>
                        <a:pt x="5" y="76"/>
                        <a:pt x="10" y="80"/>
                        <a:pt x="14" y="83"/>
                      </a:cubicBezTo>
                      <a:cubicBezTo>
                        <a:pt x="28" y="56"/>
                        <a:pt x="54" y="28"/>
                        <a:pt x="96" y="18"/>
                      </a:cubicBezTo>
                      <a:cubicBezTo>
                        <a:pt x="104" y="47"/>
                        <a:pt x="104" y="47"/>
                        <a:pt x="104" y="47"/>
                      </a:cubicBezTo>
                      <a:cubicBezTo>
                        <a:pt x="116" y="28"/>
                        <a:pt x="116" y="28"/>
                        <a:pt x="116" y="28"/>
                      </a:cubicBezTo>
                      <a:cubicBezTo>
                        <a:pt x="119" y="33"/>
                        <a:pt x="124" y="40"/>
                        <a:pt x="128" y="40"/>
                      </a:cubicBezTo>
                      <a:cubicBezTo>
                        <a:pt x="131" y="40"/>
                        <a:pt x="136" y="33"/>
                        <a:pt x="139" y="28"/>
                      </a:cubicBezTo>
                      <a:cubicBezTo>
                        <a:pt x="151" y="48"/>
                        <a:pt x="151" y="48"/>
                        <a:pt x="151" y="48"/>
                      </a:cubicBezTo>
                      <a:cubicBezTo>
                        <a:pt x="162" y="18"/>
                        <a:pt x="162" y="18"/>
                        <a:pt x="162" y="18"/>
                      </a:cubicBezTo>
                      <a:cubicBezTo>
                        <a:pt x="233" y="37"/>
                        <a:pt x="256" y="105"/>
                        <a:pt x="257" y="135"/>
                      </a:cubicBezTo>
                      <a:cubicBezTo>
                        <a:pt x="246" y="148"/>
                        <a:pt x="227" y="150"/>
                        <a:pt x="217" y="150"/>
                      </a:cubicBezTo>
                      <a:cubicBezTo>
                        <a:pt x="214" y="150"/>
                        <a:pt x="212" y="150"/>
                        <a:pt x="212" y="150"/>
                      </a:cubicBezTo>
                      <a:cubicBezTo>
                        <a:pt x="209" y="150"/>
                        <a:pt x="209" y="150"/>
                        <a:pt x="209" y="150"/>
                      </a:cubicBezTo>
                      <a:cubicBezTo>
                        <a:pt x="206" y="152"/>
                        <a:pt x="206" y="152"/>
                        <a:pt x="206" y="152"/>
                      </a:cubicBezTo>
                      <a:cubicBezTo>
                        <a:pt x="196" y="162"/>
                        <a:pt x="159" y="167"/>
                        <a:pt x="129" y="167"/>
                      </a:cubicBezTo>
                      <a:cubicBezTo>
                        <a:pt x="128" y="167"/>
                        <a:pt x="128" y="167"/>
                        <a:pt x="128" y="167"/>
                      </a:cubicBezTo>
                      <a:cubicBezTo>
                        <a:pt x="139" y="156"/>
                        <a:pt x="139" y="156"/>
                        <a:pt x="139" y="156"/>
                      </a:cubicBezTo>
                      <a:cubicBezTo>
                        <a:pt x="133" y="41"/>
                        <a:pt x="133" y="41"/>
                        <a:pt x="133" y="41"/>
                      </a:cubicBezTo>
                      <a:cubicBezTo>
                        <a:pt x="131" y="42"/>
                        <a:pt x="129" y="43"/>
                        <a:pt x="128" y="43"/>
                      </a:cubicBezTo>
                      <a:cubicBezTo>
                        <a:pt x="126" y="43"/>
                        <a:pt x="125" y="42"/>
                        <a:pt x="123" y="41"/>
                      </a:cubicBezTo>
                      <a:cubicBezTo>
                        <a:pt x="115" y="155"/>
                        <a:pt x="115" y="155"/>
                        <a:pt x="115" y="155"/>
                      </a:cubicBezTo>
                      <a:cubicBezTo>
                        <a:pt x="127" y="167"/>
                        <a:pt x="127" y="167"/>
                        <a:pt x="127" y="167"/>
                      </a:cubicBezTo>
                      <a:cubicBezTo>
                        <a:pt x="127" y="167"/>
                        <a:pt x="127" y="167"/>
                        <a:pt x="127" y="167"/>
                      </a:cubicBezTo>
                      <a:cubicBezTo>
                        <a:pt x="111" y="167"/>
                        <a:pt x="94" y="166"/>
                        <a:pt x="79" y="163"/>
                      </a:cubicBezTo>
                      <a:cubicBezTo>
                        <a:pt x="82" y="168"/>
                        <a:pt x="85" y="174"/>
                        <a:pt x="87" y="179"/>
                      </a:cubicBezTo>
                      <a:cubicBezTo>
                        <a:pt x="87" y="179"/>
                        <a:pt x="87" y="179"/>
                        <a:pt x="87" y="179"/>
                      </a:cubicBezTo>
                      <a:cubicBezTo>
                        <a:pt x="168" y="179"/>
                        <a:pt x="168" y="179"/>
                        <a:pt x="168" y="179"/>
                      </a:cubicBezTo>
                      <a:cubicBezTo>
                        <a:pt x="185" y="177"/>
                        <a:pt x="203" y="173"/>
                        <a:pt x="214" y="165"/>
                      </a:cubicBezTo>
                      <a:cubicBezTo>
                        <a:pt x="215" y="165"/>
                        <a:pt x="216" y="165"/>
                        <a:pt x="217" y="165"/>
                      </a:cubicBezTo>
                      <a:cubicBezTo>
                        <a:pt x="217" y="165"/>
                        <a:pt x="217" y="165"/>
                        <a:pt x="217" y="165"/>
                      </a:cubicBezTo>
                      <a:cubicBezTo>
                        <a:pt x="231" y="165"/>
                        <a:pt x="255" y="162"/>
                        <a:pt x="270" y="142"/>
                      </a:cubicBezTo>
                      <a:cubicBezTo>
                        <a:pt x="272" y="140"/>
                        <a:pt x="272" y="140"/>
                        <a:pt x="272" y="140"/>
                      </a:cubicBezTo>
                      <a:cubicBezTo>
                        <a:pt x="272" y="137"/>
                        <a:pt x="272" y="137"/>
                        <a:pt x="272" y="137"/>
                      </a:cubicBezTo>
                      <a:cubicBezTo>
                        <a:pt x="272" y="115"/>
                        <a:pt x="264" y="80"/>
                        <a:pt x="241" y="50"/>
                      </a:cubicBezTo>
                      <a:close/>
                      <a:moveTo>
                        <a:pt x="123" y="16"/>
                      </a:moveTo>
                      <a:cubicBezTo>
                        <a:pt x="123" y="16"/>
                        <a:pt x="123" y="16"/>
                        <a:pt x="123" y="16"/>
                      </a:cubicBezTo>
                      <a:cubicBezTo>
                        <a:pt x="123" y="16"/>
                        <a:pt x="123" y="16"/>
                        <a:pt x="123" y="16"/>
                      </a:cubicBezTo>
                      <a:cubicBezTo>
                        <a:pt x="123" y="16"/>
                        <a:pt x="123" y="16"/>
                        <a:pt x="123" y="16"/>
                      </a:cubicBezTo>
                      <a:close/>
                    </a:path>
                  </a:pathLst>
                </a:custGeom>
                <a:solidFill>
                  <a:srgbClr val="C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ea"/>
                    <a:ea typeface="+mj-ea"/>
                    <a:cs typeface="Arial" panose="020B0604020202020204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22" name="Freeform 11"/>
                <p:cNvSpPr>
                  <a:spLocks noEditPoints="1"/>
                </p:cNvSpPr>
                <p:nvPr/>
              </p:nvSpPr>
              <p:spPr bwMode="auto">
                <a:xfrm>
                  <a:off x="5892" y="3441"/>
                  <a:ext cx="191" cy="223"/>
                </a:xfrm>
                <a:custGeom>
                  <a:avLst/>
                  <a:gdLst>
                    <a:gd name="T0" fmla="*/ 2 w 140"/>
                    <a:gd name="T1" fmla="*/ 94 h 164"/>
                    <a:gd name="T2" fmla="*/ 9 w 140"/>
                    <a:gd name="T3" fmla="*/ 103 h 164"/>
                    <a:gd name="T4" fmla="*/ 70 w 140"/>
                    <a:gd name="T5" fmla="*/ 164 h 164"/>
                    <a:gd name="T6" fmla="*/ 132 w 140"/>
                    <a:gd name="T7" fmla="*/ 103 h 164"/>
                    <a:gd name="T8" fmla="*/ 138 w 140"/>
                    <a:gd name="T9" fmla="*/ 93 h 164"/>
                    <a:gd name="T10" fmla="*/ 136 w 140"/>
                    <a:gd name="T11" fmla="*/ 82 h 164"/>
                    <a:gd name="T12" fmla="*/ 137 w 140"/>
                    <a:gd name="T13" fmla="*/ 79 h 164"/>
                    <a:gd name="T14" fmla="*/ 138 w 140"/>
                    <a:gd name="T15" fmla="*/ 74 h 164"/>
                    <a:gd name="T16" fmla="*/ 72 w 140"/>
                    <a:gd name="T17" fmla="*/ 0 h 164"/>
                    <a:gd name="T18" fmla="*/ 3 w 140"/>
                    <a:gd name="T19" fmla="*/ 71 h 164"/>
                    <a:gd name="T20" fmla="*/ 3 w 140"/>
                    <a:gd name="T21" fmla="*/ 77 h 164"/>
                    <a:gd name="T22" fmla="*/ 4 w 140"/>
                    <a:gd name="T23" fmla="*/ 83 h 164"/>
                    <a:gd name="T24" fmla="*/ 2 w 140"/>
                    <a:gd name="T25" fmla="*/ 94 h 164"/>
                    <a:gd name="T26" fmla="*/ 11 w 140"/>
                    <a:gd name="T27" fmla="*/ 76 h 164"/>
                    <a:gd name="T28" fmla="*/ 58 w 140"/>
                    <a:gd name="T29" fmla="*/ 69 h 164"/>
                    <a:gd name="T30" fmla="*/ 87 w 140"/>
                    <a:gd name="T31" fmla="*/ 55 h 164"/>
                    <a:gd name="T32" fmla="*/ 109 w 140"/>
                    <a:gd name="T33" fmla="*/ 68 h 164"/>
                    <a:gd name="T34" fmla="*/ 129 w 140"/>
                    <a:gd name="T35" fmla="*/ 75 h 164"/>
                    <a:gd name="T36" fmla="*/ 127 w 140"/>
                    <a:gd name="T37" fmla="*/ 89 h 164"/>
                    <a:gd name="T38" fmla="*/ 127 w 140"/>
                    <a:gd name="T39" fmla="*/ 91 h 164"/>
                    <a:gd name="T40" fmla="*/ 126 w 140"/>
                    <a:gd name="T41" fmla="*/ 96 h 164"/>
                    <a:gd name="T42" fmla="*/ 126 w 140"/>
                    <a:gd name="T43" fmla="*/ 104 h 164"/>
                    <a:gd name="T44" fmla="*/ 70 w 140"/>
                    <a:gd name="T45" fmla="*/ 158 h 164"/>
                    <a:gd name="T46" fmla="*/ 17 w 140"/>
                    <a:gd name="T47" fmla="*/ 110 h 164"/>
                    <a:gd name="T48" fmla="*/ 11 w 140"/>
                    <a:gd name="T49" fmla="*/ 76 h 1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40" h="164">
                      <a:moveTo>
                        <a:pt x="2" y="94"/>
                      </a:moveTo>
                      <a:cubicBezTo>
                        <a:pt x="3" y="99"/>
                        <a:pt x="6" y="103"/>
                        <a:pt x="9" y="103"/>
                      </a:cubicBezTo>
                      <a:cubicBezTo>
                        <a:pt x="20" y="138"/>
                        <a:pt x="44" y="164"/>
                        <a:pt x="70" y="164"/>
                      </a:cubicBezTo>
                      <a:cubicBezTo>
                        <a:pt x="98" y="164"/>
                        <a:pt x="121" y="139"/>
                        <a:pt x="132" y="103"/>
                      </a:cubicBezTo>
                      <a:cubicBezTo>
                        <a:pt x="135" y="102"/>
                        <a:pt x="138" y="99"/>
                        <a:pt x="138" y="93"/>
                      </a:cubicBezTo>
                      <a:cubicBezTo>
                        <a:pt x="139" y="89"/>
                        <a:pt x="138" y="84"/>
                        <a:pt x="136" y="82"/>
                      </a:cubicBezTo>
                      <a:cubicBezTo>
                        <a:pt x="136" y="81"/>
                        <a:pt x="137" y="80"/>
                        <a:pt x="137" y="79"/>
                      </a:cubicBezTo>
                      <a:cubicBezTo>
                        <a:pt x="137" y="77"/>
                        <a:pt x="137" y="75"/>
                        <a:pt x="138" y="74"/>
                      </a:cubicBezTo>
                      <a:cubicBezTo>
                        <a:pt x="140" y="41"/>
                        <a:pt x="124" y="0"/>
                        <a:pt x="72" y="0"/>
                      </a:cubicBezTo>
                      <a:cubicBezTo>
                        <a:pt x="21" y="0"/>
                        <a:pt x="0" y="33"/>
                        <a:pt x="3" y="71"/>
                      </a:cubicBezTo>
                      <a:cubicBezTo>
                        <a:pt x="3" y="73"/>
                        <a:pt x="3" y="75"/>
                        <a:pt x="3" y="77"/>
                      </a:cubicBezTo>
                      <a:cubicBezTo>
                        <a:pt x="3" y="79"/>
                        <a:pt x="4" y="81"/>
                        <a:pt x="4" y="83"/>
                      </a:cubicBezTo>
                      <a:cubicBezTo>
                        <a:pt x="2" y="85"/>
                        <a:pt x="1" y="89"/>
                        <a:pt x="2" y="94"/>
                      </a:cubicBezTo>
                      <a:close/>
                      <a:moveTo>
                        <a:pt x="11" y="76"/>
                      </a:moveTo>
                      <a:cubicBezTo>
                        <a:pt x="20" y="78"/>
                        <a:pt x="44" y="77"/>
                        <a:pt x="58" y="69"/>
                      </a:cubicBezTo>
                      <a:cubicBezTo>
                        <a:pt x="71" y="60"/>
                        <a:pt x="87" y="55"/>
                        <a:pt x="87" y="55"/>
                      </a:cubicBezTo>
                      <a:cubicBezTo>
                        <a:pt x="87" y="55"/>
                        <a:pt x="91" y="60"/>
                        <a:pt x="109" y="68"/>
                      </a:cubicBezTo>
                      <a:cubicBezTo>
                        <a:pt x="117" y="72"/>
                        <a:pt x="123" y="74"/>
                        <a:pt x="129" y="75"/>
                      </a:cubicBezTo>
                      <a:cubicBezTo>
                        <a:pt x="129" y="75"/>
                        <a:pt x="128" y="82"/>
                        <a:pt x="127" y="89"/>
                      </a:cubicBezTo>
                      <a:cubicBezTo>
                        <a:pt x="127" y="90"/>
                        <a:pt x="127" y="91"/>
                        <a:pt x="127" y="91"/>
                      </a:cubicBezTo>
                      <a:cubicBezTo>
                        <a:pt x="126" y="93"/>
                        <a:pt x="126" y="94"/>
                        <a:pt x="126" y="96"/>
                      </a:cubicBezTo>
                      <a:cubicBezTo>
                        <a:pt x="126" y="99"/>
                        <a:pt x="126" y="102"/>
                        <a:pt x="126" y="104"/>
                      </a:cubicBezTo>
                      <a:cubicBezTo>
                        <a:pt x="116" y="137"/>
                        <a:pt x="94" y="158"/>
                        <a:pt x="70" y="158"/>
                      </a:cubicBezTo>
                      <a:cubicBezTo>
                        <a:pt x="49" y="158"/>
                        <a:pt x="28" y="138"/>
                        <a:pt x="17" y="110"/>
                      </a:cubicBezTo>
                      <a:cubicBezTo>
                        <a:pt x="16" y="100"/>
                        <a:pt x="10" y="75"/>
                        <a:pt x="11" y="76"/>
                      </a:cubicBezTo>
                      <a:close/>
                    </a:path>
                  </a:pathLst>
                </a:custGeom>
                <a:solidFill>
                  <a:srgbClr val="C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ea"/>
                    <a:ea typeface="+mj-ea"/>
                    <a:cs typeface="Arial" panose="020B0604020202020204"/>
                    <a:sym typeface="微软雅黑" panose="020B0503020204020204" pitchFamily="34" charset="-122"/>
                  </a:endParaRPr>
                </a:p>
              </p:txBody>
            </p:sp>
          </p:grpSp>
        </p:grpSp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8763" y="5540574"/>
              <a:ext cx="249359" cy="201914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9418" y="5813344"/>
              <a:ext cx="249359" cy="20191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4021" y="5540574"/>
              <a:ext cx="249359" cy="201914"/>
            </a:xfrm>
            <a:prstGeom prst="rect">
              <a:avLst/>
            </a:prstGeom>
          </p:spPr>
        </p:pic>
      </p:grpSp>
      <p:grpSp>
        <p:nvGrpSpPr>
          <p:cNvPr id="23" name="组合 22"/>
          <p:cNvGrpSpPr/>
          <p:nvPr/>
        </p:nvGrpSpPr>
        <p:grpSpPr>
          <a:xfrm>
            <a:off x="4619311" y="2678184"/>
            <a:ext cx="2721150" cy="492394"/>
            <a:chOff x="866718" y="1106437"/>
            <a:chExt cx="2721150" cy="492394"/>
          </a:xfrm>
        </p:grpSpPr>
        <p:sp>
          <p:nvSpPr>
            <p:cNvPr id="24" name="圆角矩形 58"/>
            <p:cNvSpPr/>
            <p:nvPr/>
          </p:nvSpPr>
          <p:spPr>
            <a:xfrm>
              <a:off x="955405" y="1108431"/>
              <a:ext cx="2632463" cy="490400"/>
            </a:xfrm>
            <a:prstGeom prst="roundRect">
              <a:avLst>
                <a:gd name="adj" fmla="val 0"/>
              </a:avLst>
            </a:prstGeom>
            <a:solidFill>
              <a:srgbClr val="C1000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1100" kern="0" dirty="0">
                <a:solidFill>
                  <a:prstClr val="white"/>
                </a:solidFill>
                <a:latin typeface="+mj-ea"/>
                <a:ea typeface="+mj-ea"/>
                <a:sym typeface="微软雅黑" panose="020B0503020204020204" pitchFamily="34" charset="-122"/>
              </a:endParaRPr>
            </a:p>
          </p:txBody>
        </p:sp>
        <p:sp>
          <p:nvSpPr>
            <p:cNvPr id="25" name="文本框 24"/>
            <p:cNvSpPr txBox="1">
              <a:spLocks noChangeArrowheads="1"/>
            </p:cNvSpPr>
            <p:nvPr/>
          </p:nvSpPr>
          <p:spPr bwMode="auto">
            <a:xfrm>
              <a:off x="866718" y="1106437"/>
              <a:ext cx="1309323" cy="492394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txBody>
            <a:bodyPr wrap="square" lIns="121873" tIns="60936" rIns="121873" bIns="60936">
              <a:spAutoFit/>
            </a:bodyPr>
            <a:lstStyle>
              <a:lvl1pPr defTabSz="121793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defTabSz="121793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defTabSz="121793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defTabSz="121793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defTabSz="121793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defTabSz="121793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defTabSz="121793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defTabSz="121793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defTabSz="121793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sz="2400" b="1" dirty="0">
                  <a:solidFill>
                    <a:srgbClr val="FFFF00"/>
                  </a:solidFill>
                  <a:latin typeface="+mj-ea"/>
                  <a:ea typeface="+mj-ea"/>
                  <a:sym typeface="微软雅黑" panose="020B0503020204020204" pitchFamily="34" charset="-122"/>
                </a:rPr>
                <a:t>党规</a:t>
              </a:r>
              <a:endParaRPr lang="zh-CN" altLang="en-US" sz="2400" b="1" dirty="0">
                <a:solidFill>
                  <a:srgbClr val="FFFF00"/>
                </a:solidFill>
                <a:latin typeface="+mj-ea"/>
                <a:ea typeface="+mj-ea"/>
                <a:sym typeface="微软雅黑" panose="020B0503020204020204" pitchFamily="34" charset="-122"/>
              </a:endParaRPr>
            </a:p>
          </p:txBody>
        </p:sp>
        <p:sp>
          <p:nvSpPr>
            <p:cNvPr id="26" name="矩形 38"/>
            <p:cNvSpPr>
              <a:spLocks noChangeArrowheads="1"/>
            </p:cNvSpPr>
            <p:nvPr/>
          </p:nvSpPr>
          <p:spPr bwMode="auto">
            <a:xfrm>
              <a:off x="2460488" y="1113511"/>
              <a:ext cx="800202" cy="4616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31" tIns="45716" rIns="91431" bIns="45716">
              <a:spAutoFit/>
            </a:bodyPr>
            <a:lstStyle/>
            <a:p>
              <a:pPr algn="ctr" defTabSz="1217930"/>
              <a:r>
                <a:rPr lang="zh-CN" altLang="en-US" sz="2400" b="1" dirty="0">
                  <a:solidFill>
                    <a:srgbClr val="FFFF00"/>
                  </a:solidFill>
                  <a:latin typeface="+mj-ea"/>
                  <a:ea typeface="+mj-ea"/>
                  <a:sym typeface="微软雅黑" panose="020B0503020204020204" pitchFamily="34" charset="-122"/>
                </a:rPr>
                <a:t>党纪</a:t>
              </a:r>
              <a:endParaRPr lang="zh-CN" altLang="en-US" sz="2400" b="1" dirty="0">
                <a:solidFill>
                  <a:srgbClr val="FFFF00"/>
                </a:solidFill>
                <a:latin typeface="+mj-ea"/>
                <a:ea typeface="+mj-ea"/>
                <a:sym typeface="微软雅黑" panose="020B0503020204020204" pitchFamily="34" charset="-122"/>
              </a:endParaRPr>
            </a:p>
          </p:txBody>
        </p:sp>
      </p:grpSp>
      <p:sp>
        <p:nvSpPr>
          <p:cNvPr id="27" name="箭头: 右 26"/>
          <p:cNvSpPr/>
          <p:nvPr/>
        </p:nvSpPr>
        <p:spPr>
          <a:xfrm>
            <a:off x="7429148" y="2737617"/>
            <a:ext cx="360790" cy="409298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sp>
        <p:nvSpPr>
          <p:cNvPr id="28" name="圆角矩形 36"/>
          <p:cNvSpPr/>
          <p:nvPr/>
        </p:nvSpPr>
        <p:spPr>
          <a:xfrm>
            <a:off x="7877450" y="2685258"/>
            <a:ext cx="2846393" cy="485320"/>
          </a:xfrm>
          <a:prstGeom prst="roundRect">
            <a:avLst>
              <a:gd name="adj" fmla="val 3955"/>
            </a:avLst>
          </a:prstGeom>
          <a:noFill/>
          <a:ln w="285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285"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8142489" y="2732539"/>
            <a:ext cx="2939309" cy="414376"/>
          </a:xfrm>
          <a:prstGeom prst="rect">
            <a:avLst/>
          </a:prstGeom>
        </p:spPr>
        <p:txBody>
          <a:bodyPr wrap="square" lIns="105571" tIns="52784" rIns="105571" bIns="52784">
            <a:spAutoFit/>
          </a:bodyPr>
          <a:lstStyle/>
          <a:p>
            <a:pPr>
              <a:lnSpc>
                <a:spcPts val="2400"/>
              </a:lnSpc>
            </a:pPr>
            <a:r>
              <a:rPr lang="zh-CN" altLang="en-US" sz="2400" dirty="0">
                <a:solidFill>
                  <a:schemeClr val="accent2">
                    <a:lumMod val="50000"/>
                  </a:schemeClr>
                </a:solidFill>
                <a:latin typeface="+mj-ea"/>
                <a:ea typeface="+mj-ea"/>
                <a:sym typeface="微软雅黑" panose="020B0503020204020204" pitchFamily="34" charset="-122"/>
              </a:rPr>
              <a:t>合格党员的形象</a:t>
            </a:r>
            <a:endParaRPr lang="zh-CN" altLang="en-US" sz="1600" dirty="0">
              <a:solidFill>
                <a:schemeClr val="accent2">
                  <a:lumMod val="50000"/>
                </a:schemeClr>
              </a:solidFill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sp>
        <p:nvSpPr>
          <p:cNvPr id="30" name="矩形 29"/>
          <p:cNvSpPr/>
          <p:nvPr/>
        </p:nvSpPr>
        <p:spPr bwMode="auto">
          <a:xfrm>
            <a:off x="4975995" y="3711086"/>
            <a:ext cx="6388692" cy="536211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>
                <a:lumMod val="75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04" tIns="45702" rIns="91404" bIns="45702" numCol="1" rtlCol="0" anchor="t" anchorCtr="0" compatLnSpc="1"/>
          <a:lstStyle/>
          <a:p>
            <a:pPr marL="0" marR="0" lvl="0" indent="0" algn="l" defTabSz="9137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BC0000"/>
              </a:solidFill>
              <a:effectLst/>
              <a:uLnTx/>
              <a:uFillTx/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4656649" y="3711357"/>
            <a:ext cx="582773" cy="536217"/>
            <a:chOff x="998618" y="1311846"/>
            <a:chExt cx="583001" cy="536426"/>
          </a:xfrm>
        </p:grpSpPr>
        <p:sp>
          <p:nvSpPr>
            <p:cNvPr id="32" name="箭头: 五边形 31"/>
            <p:cNvSpPr/>
            <p:nvPr/>
          </p:nvSpPr>
          <p:spPr bwMode="auto">
            <a:xfrm>
              <a:off x="998618" y="1311846"/>
              <a:ext cx="583001" cy="536426"/>
            </a:xfrm>
            <a:prstGeom prst="homePlate">
              <a:avLst>
                <a:gd name="adj" fmla="val 23365"/>
              </a:avLst>
            </a:prstGeom>
            <a:gradFill>
              <a:gsLst>
                <a:gs pos="0">
                  <a:srgbClr val="BC0000"/>
                </a:gs>
                <a:gs pos="48000">
                  <a:srgbClr val="BC0000">
                    <a:lumMod val="97000"/>
                    <a:lumOff val="3000"/>
                  </a:srgbClr>
                </a:gs>
                <a:gs pos="100000">
                  <a:srgbClr val="BC0000">
                    <a:lumMod val="60000"/>
                    <a:lumOff val="40000"/>
                  </a:srgbClr>
                </a:gs>
              </a:gsLst>
              <a:lin ang="16200000" scaled="1"/>
            </a:gradFill>
            <a:ln w="19050" cap="flat">
              <a:solidFill>
                <a:srgbClr val="FFFFFF"/>
              </a:solidFill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91404" tIns="45702" rIns="91404" bIns="45702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376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BC0000"/>
                </a:solidFill>
                <a:effectLst/>
                <a:uLnTx/>
                <a:uFillTx/>
                <a:latin typeface="+mj-ea"/>
                <a:ea typeface="+mj-ea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1041479" y="1384761"/>
              <a:ext cx="4683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ea"/>
                  <a:ea typeface="+mj-ea"/>
                  <a:sym typeface="微软雅黑" panose="020B0503020204020204" pitchFamily="34" charset="-122"/>
                </a:rPr>
                <a:t>1</a:t>
              </a:r>
              <a:endPara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endParaRPr>
            </a:p>
          </p:txBody>
        </p:sp>
      </p:grpSp>
      <p:sp>
        <p:nvSpPr>
          <p:cNvPr id="34" name="矩形 33"/>
          <p:cNvSpPr/>
          <p:nvPr/>
        </p:nvSpPr>
        <p:spPr>
          <a:xfrm>
            <a:off x="6497666" y="3827987"/>
            <a:ext cx="3345350" cy="36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3765" fontAlgn="base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b="1" spc="300" dirty="0">
                <a:solidFill>
                  <a:srgbClr val="C00000"/>
                </a:solidFill>
                <a:latin typeface="+mj-ea"/>
                <a:ea typeface="+mj-ea"/>
                <a:sym typeface="微软雅黑" panose="020B0503020204020204" pitchFamily="34" charset="-122"/>
              </a:rPr>
              <a:t>平常时候看得出来</a:t>
            </a:r>
            <a:endParaRPr kumimoji="0" lang="zh-CN" altLang="en-US" b="0" i="0" u="none" strike="noStrike" kern="1200" cap="none" spc="30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sp>
        <p:nvSpPr>
          <p:cNvPr id="35" name="矩形 34"/>
          <p:cNvSpPr/>
          <p:nvPr/>
        </p:nvSpPr>
        <p:spPr bwMode="auto">
          <a:xfrm>
            <a:off x="4975995" y="4458617"/>
            <a:ext cx="6388692" cy="536211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>
                <a:lumMod val="75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04" tIns="45702" rIns="91404" bIns="45702" numCol="1" rtlCol="0" anchor="t" anchorCtr="0" compatLnSpc="1"/>
          <a:lstStyle/>
          <a:p>
            <a:pPr marL="0" marR="0" lvl="0" indent="0" algn="l" defTabSz="9137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BC0000"/>
              </a:solidFill>
              <a:effectLst/>
              <a:uLnTx/>
              <a:uFillTx/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4656649" y="4458888"/>
            <a:ext cx="582773" cy="536217"/>
            <a:chOff x="998618" y="1311846"/>
            <a:chExt cx="583001" cy="536426"/>
          </a:xfrm>
        </p:grpSpPr>
        <p:sp>
          <p:nvSpPr>
            <p:cNvPr id="37" name="箭头: 五边形 36"/>
            <p:cNvSpPr/>
            <p:nvPr/>
          </p:nvSpPr>
          <p:spPr bwMode="auto">
            <a:xfrm>
              <a:off x="998618" y="1311846"/>
              <a:ext cx="583001" cy="536426"/>
            </a:xfrm>
            <a:prstGeom prst="homePlate">
              <a:avLst>
                <a:gd name="adj" fmla="val 23365"/>
              </a:avLst>
            </a:prstGeom>
            <a:gradFill>
              <a:gsLst>
                <a:gs pos="0">
                  <a:srgbClr val="BC0000"/>
                </a:gs>
                <a:gs pos="48000">
                  <a:srgbClr val="BC0000">
                    <a:lumMod val="97000"/>
                    <a:lumOff val="3000"/>
                  </a:srgbClr>
                </a:gs>
                <a:gs pos="100000">
                  <a:srgbClr val="BC0000">
                    <a:lumMod val="60000"/>
                    <a:lumOff val="40000"/>
                  </a:srgbClr>
                </a:gs>
              </a:gsLst>
              <a:lin ang="16200000" scaled="1"/>
            </a:gradFill>
            <a:ln w="19050" cap="flat">
              <a:solidFill>
                <a:srgbClr val="FFFFFF"/>
              </a:solidFill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91404" tIns="45702" rIns="91404" bIns="45702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376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BC0000"/>
                </a:solidFill>
                <a:effectLst/>
                <a:uLnTx/>
                <a:uFillTx/>
                <a:latin typeface="+mj-ea"/>
                <a:ea typeface="+mj-ea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1041479" y="1384761"/>
              <a:ext cx="4683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ea"/>
                  <a:ea typeface="+mj-ea"/>
                  <a:sym typeface="微软雅黑" panose="020B0503020204020204" pitchFamily="34" charset="-122"/>
                </a:rPr>
                <a:t>1</a:t>
              </a:r>
              <a:endPara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endParaRPr>
            </a:p>
          </p:txBody>
        </p:sp>
      </p:grpSp>
      <p:sp>
        <p:nvSpPr>
          <p:cNvPr id="39" name="矩形 38"/>
          <p:cNvSpPr/>
          <p:nvPr/>
        </p:nvSpPr>
        <p:spPr>
          <a:xfrm>
            <a:off x="6497666" y="4575518"/>
            <a:ext cx="3345350" cy="36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3765" fontAlgn="base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b="1" spc="300" dirty="0">
                <a:solidFill>
                  <a:srgbClr val="C00000"/>
                </a:solidFill>
                <a:latin typeface="+mj-ea"/>
                <a:ea typeface="+mj-ea"/>
                <a:sym typeface="微软雅黑" panose="020B0503020204020204" pitchFamily="34" charset="-122"/>
              </a:rPr>
              <a:t>关键时刻站得出来</a:t>
            </a:r>
            <a:endParaRPr kumimoji="0" lang="zh-CN" altLang="en-US" b="0" i="0" u="none" strike="noStrike" kern="1200" cap="none" spc="30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sp>
        <p:nvSpPr>
          <p:cNvPr id="40" name="矩形 39"/>
          <p:cNvSpPr/>
          <p:nvPr/>
        </p:nvSpPr>
        <p:spPr bwMode="auto">
          <a:xfrm>
            <a:off x="4975995" y="5164355"/>
            <a:ext cx="6388692" cy="536211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>
                <a:lumMod val="75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04" tIns="45702" rIns="91404" bIns="45702" numCol="1" rtlCol="0" anchor="t" anchorCtr="0" compatLnSpc="1"/>
          <a:lstStyle/>
          <a:p>
            <a:pPr marL="0" marR="0" lvl="0" indent="0" algn="l" defTabSz="9137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BC0000"/>
              </a:solidFill>
              <a:effectLst/>
              <a:uLnTx/>
              <a:uFillTx/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grpSp>
        <p:nvGrpSpPr>
          <p:cNvPr id="41" name="组合 40"/>
          <p:cNvGrpSpPr/>
          <p:nvPr/>
        </p:nvGrpSpPr>
        <p:grpSpPr>
          <a:xfrm>
            <a:off x="4656649" y="5164626"/>
            <a:ext cx="582773" cy="536217"/>
            <a:chOff x="998618" y="1311846"/>
            <a:chExt cx="583001" cy="536426"/>
          </a:xfrm>
        </p:grpSpPr>
        <p:sp>
          <p:nvSpPr>
            <p:cNvPr id="42" name="箭头: 五边形 41"/>
            <p:cNvSpPr/>
            <p:nvPr/>
          </p:nvSpPr>
          <p:spPr bwMode="auto">
            <a:xfrm>
              <a:off x="998618" y="1311846"/>
              <a:ext cx="583001" cy="536426"/>
            </a:xfrm>
            <a:prstGeom prst="homePlate">
              <a:avLst>
                <a:gd name="adj" fmla="val 23365"/>
              </a:avLst>
            </a:prstGeom>
            <a:gradFill>
              <a:gsLst>
                <a:gs pos="0">
                  <a:srgbClr val="BC0000"/>
                </a:gs>
                <a:gs pos="48000">
                  <a:srgbClr val="BC0000">
                    <a:lumMod val="97000"/>
                    <a:lumOff val="3000"/>
                  </a:srgbClr>
                </a:gs>
                <a:gs pos="100000">
                  <a:srgbClr val="BC0000">
                    <a:lumMod val="60000"/>
                    <a:lumOff val="40000"/>
                  </a:srgbClr>
                </a:gs>
              </a:gsLst>
              <a:lin ang="16200000" scaled="1"/>
            </a:gradFill>
            <a:ln w="19050" cap="flat">
              <a:solidFill>
                <a:srgbClr val="FFFFFF"/>
              </a:solidFill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91404" tIns="45702" rIns="91404" bIns="45702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376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BC0000"/>
                </a:solidFill>
                <a:effectLst/>
                <a:uLnTx/>
                <a:uFillTx/>
                <a:latin typeface="+mj-ea"/>
                <a:ea typeface="+mj-ea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1041479" y="1384761"/>
              <a:ext cx="4683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ea"/>
                  <a:ea typeface="+mj-ea"/>
                  <a:sym typeface="微软雅黑" panose="020B0503020204020204" pitchFamily="34" charset="-122"/>
                </a:rPr>
                <a:t>1</a:t>
              </a:r>
              <a:endPara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endParaRPr>
            </a:p>
          </p:txBody>
        </p:sp>
      </p:grpSp>
      <p:sp>
        <p:nvSpPr>
          <p:cNvPr id="44" name="矩形 43"/>
          <p:cNvSpPr/>
          <p:nvPr/>
        </p:nvSpPr>
        <p:spPr>
          <a:xfrm>
            <a:off x="6497666" y="5281256"/>
            <a:ext cx="3345350" cy="36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3765" fontAlgn="base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b="1" spc="300" dirty="0">
                <a:solidFill>
                  <a:srgbClr val="C00000"/>
                </a:solidFill>
                <a:latin typeface="+mj-ea"/>
                <a:ea typeface="+mj-ea"/>
                <a:sym typeface="微软雅黑" panose="020B0503020204020204" pitchFamily="34" charset="-122"/>
              </a:rPr>
              <a:t>危急关头豁得出来</a:t>
            </a:r>
            <a:endParaRPr kumimoji="0" lang="zh-CN" altLang="en-US" b="0" i="0" u="none" strike="noStrike" kern="1200" cap="none" spc="30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sp>
        <p:nvSpPr>
          <p:cNvPr id="45" name="Aitds1"/>
          <p:cNvSpPr txBox="1">
            <a:spLocks noChangeArrowheads="1"/>
          </p:cNvSpPr>
          <p:nvPr/>
        </p:nvSpPr>
        <p:spPr bwMode="auto">
          <a:xfrm>
            <a:off x="2082840" y="384881"/>
            <a:ext cx="665919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lvl="0"/>
            <a:r>
              <a:rPr lang="zh-CN" altLang="en-US" sz="2000" b="1" dirty="0">
                <a:solidFill>
                  <a:srgbClr val="C00000"/>
                </a:solidFill>
                <a:latin typeface="+mj-ea"/>
                <a:ea typeface="+mj-ea"/>
                <a:cs typeface="+mn-ea"/>
                <a:sym typeface="微软雅黑" panose="020B0503020204020204" pitchFamily="34" charset="-122"/>
              </a:rPr>
              <a:t>无追求不施作为，不树形象不做先锋模范</a:t>
            </a:r>
            <a:endParaRPr lang="zh-CN" altLang="en-US" sz="3600" b="1" dirty="0">
              <a:ln>
                <a:solidFill>
                  <a:srgbClr val="FFFFFF">
                    <a:alpha val="44000"/>
                  </a:srgbClr>
                </a:solidFill>
              </a:ln>
              <a:solidFill>
                <a:srgbClr val="C00000"/>
              </a:solidFill>
              <a:effectLst/>
              <a:latin typeface="+mj-ea"/>
              <a:ea typeface="+mj-ea"/>
              <a:cs typeface="+mn-ea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3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3" dur="3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 tmFilter="0,0; .5, 1; 1, 1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950"/>
                                </p:stCondLst>
                                <p:childTnLst>
                                  <p:par>
                                    <p:cTn id="27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450"/>
                                </p:stCondLst>
                                <p:childTnLst>
                                  <p:par>
                                    <p:cTn id="3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2950"/>
                                </p:stCondLst>
                                <p:childTnLst>
                                  <p:par>
                                    <p:cTn id="3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3450"/>
                                </p:stCondLst>
                                <p:childTnLst>
                                  <p:par>
                                    <p:cTn id="41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4450"/>
                                </p:stCondLst>
                                <p:childTnLst>
                                  <p:par>
                                    <p:cTn id="47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4950"/>
                                </p:stCondLst>
                                <p:childTnLst>
                                  <p:par>
                                    <p:cTn id="5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5450"/>
                                </p:stCondLst>
                                <p:childTnLst>
                                  <p:par>
                                    <p:cTn id="59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61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950"/>
                                </p:stCondLst>
                                <p:childTnLst>
                                  <p:par>
                                    <p:cTn id="6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6450"/>
                                </p:stCondLst>
                                <p:childTnLst>
                                  <p:par>
                                    <p:cTn id="71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73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6950"/>
                                </p:stCondLst>
                                <p:childTnLst>
                                  <p:par>
                                    <p:cTn id="7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7450"/>
                                </p:stCondLst>
                                <p:childTnLst>
                                  <p:par>
                                    <p:cTn id="83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85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2" dur="500" tmFilter="0,0; .5, 1; 1, 1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/>
          <p:bldP spid="6" grpId="0" animBg="1"/>
          <p:bldP spid="7" grpId="0" animBg="1"/>
          <p:bldP spid="27" grpId="0" animBg="1"/>
          <p:bldP spid="28" grpId="0" animBg="1"/>
          <p:bldP spid="29" grpId="0"/>
          <p:bldP spid="30" grpId="0" animBg="1"/>
          <p:bldP spid="34" grpId="0"/>
          <p:bldP spid="35" grpId="0" animBg="1"/>
          <p:bldP spid="39" grpId="0"/>
          <p:bldP spid="40" grpId="0" animBg="1"/>
          <p:bldP spid="44" grpId="0"/>
          <p:bldP spid="45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3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3" dur="3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 tmFilter="0,0; .5, 1; 1, 1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950"/>
                                </p:stCondLst>
                                <p:childTnLst>
                                  <p:par>
                                    <p:cTn id="27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450"/>
                                </p:stCondLst>
                                <p:childTnLst>
                                  <p:par>
                                    <p:cTn id="3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2950"/>
                                </p:stCondLst>
                                <p:childTnLst>
                                  <p:par>
                                    <p:cTn id="3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3450"/>
                                </p:stCondLst>
                                <p:childTnLst>
                                  <p:par>
                                    <p:cTn id="41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4450"/>
                                </p:stCondLst>
                                <p:childTnLst>
                                  <p:par>
                                    <p:cTn id="47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4950"/>
                                </p:stCondLst>
                                <p:childTnLst>
                                  <p:par>
                                    <p:cTn id="5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5450"/>
                                </p:stCondLst>
                                <p:childTnLst>
                                  <p:par>
                                    <p:cTn id="59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61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950"/>
                                </p:stCondLst>
                                <p:childTnLst>
                                  <p:par>
                                    <p:cTn id="6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6450"/>
                                </p:stCondLst>
                                <p:childTnLst>
                                  <p:par>
                                    <p:cTn id="71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73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6950"/>
                                </p:stCondLst>
                                <p:childTnLst>
                                  <p:par>
                                    <p:cTn id="7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7450"/>
                                </p:stCondLst>
                                <p:childTnLst>
                                  <p:par>
                                    <p:cTn id="83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85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2" dur="500" tmFilter="0,0; .5, 1; 1, 1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/>
          <p:bldP spid="6" grpId="0" animBg="1"/>
          <p:bldP spid="7" grpId="0" animBg="1"/>
          <p:bldP spid="27" grpId="0" animBg="1"/>
          <p:bldP spid="28" grpId="0" animBg="1"/>
          <p:bldP spid="29" grpId="0"/>
          <p:bldP spid="30" grpId="0" animBg="1"/>
          <p:bldP spid="34" grpId="0"/>
          <p:bldP spid="35" grpId="0" animBg="1"/>
          <p:bldP spid="39" grpId="0"/>
          <p:bldP spid="40" grpId="0" animBg="1"/>
          <p:bldP spid="44" grpId="0"/>
          <p:bldP spid="45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平行四边形 3"/>
          <p:cNvSpPr/>
          <p:nvPr/>
        </p:nvSpPr>
        <p:spPr>
          <a:xfrm>
            <a:off x="1963380" y="1598344"/>
            <a:ext cx="6576576" cy="683344"/>
          </a:xfrm>
          <a:prstGeom prst="parallelogram">
            <a:avLst/>
          </a:prstGeom>
          <a:gradFill flip="none" rotWithShape="1">
            <a:gsLst>
              <a:gs pos="0">
                <a:srgbClr val="F6C381"/>
              </a:gs>
              <a:gs pos="100000">
                <a:srgbClr val="F6C381">
                  <a:alpha val="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474245" y="1625923"/>
            <a:ext cx="8890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defRPr/>
            </a:pPr>
            <a:r>
              <a:rPr lang="zh-CN" altLang="en-US" sz="3200" dirty="0">
                <a:ln w="19050">
                  <a:noFill/>
                </a:ln>
                <a:solidFill>
                  <a:srgbClr val="CE1421"/>
                </a:solidFill>
                <a:latin typeface="+mj-ea"/>
                <a:ea typeface="+mj-ea"/>
                <a:sym typeface="微软雅黑" panose="020B0503020204020204" pitchFamily="34" charset="-122"/>
              </a:rPr>
              <a:t>树形象就要保持信仰理想的高度</a:t>
            </a:r>
            <a:endParaRPr kumimoji="0" lang="zh-CN" altLang="en-US" sz="3200" i="0" u="none" strike="noStrike" kern="1200" cap="none" spc="0" normalizeH="0" baseline="0" noProof="0" dirty="0">
              <a:ln w="19050">
                <a:noFill/>
              </a:ln>
              <a:solidFill>
                <a:srgbClr val="CE1421"/>
              </a:solidFill>
              <a:effectLst/>
              <a:uLnTx/>
              <a:uFillTx/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sp>
        <p:nvSpPr>
          <p:cNvPr id="6" name="Freeform 9"/>
          <p:cNvSpPr/>
          <p:nvPr/>
        </p:nvSpPr>
        <p:spPr bwMode="auto">
          <a:xfrm>
            <a:off x="2394563" y="1852987"/>
            <a:ext cx="158750" cy="182562"/>
          </a:xfrm>
          <a:custGeom>
            <a:avLst/>
            <a:gdLst>
              <a:gd name="T0" fmla="*/ 2147483647 w 205"/>
              <a:gd name="T1" fmla="*/ 2147483647 h 234"/>
              <a:gd name="T2" fmla="*/ 2147483647 w 205"/>
              <a:gd name="T3" fmla="*/ 2147483647 h 234"/>
              <a:gd name="T4" fmla="*/ 2147483647 w 205"/>
              <a:gd name="T5" fmla="*/ 2147483647 h 234"/>
              <a:gd name="T6" fmla="*/ 0 w 205"/>
              <a:gd name="T7" fmla="*/ 2147483647 h 234"/>
              <a:gd name="T8" fmla="*/ 0 w 205"/>
              <a:gd name="T9" fmla="*/ 2147483647 h 234"/>
              <a:gd name="T10" fmla="*/ 0 w 205"/>
              <a:gd name="T11" fmla="*/ 2147483647 h 234"/>
              <a:gd name="T12" fmla="*/ 2147483647 w 205"/>
              <a:gd name="T13" fmla="*/ 2147483647 h 234"/>
              <a:gd name="T14" fmla="*/ 2147483647 w 205"/>
              <a:gd name="T15" fmla="*/ 2147483647 h 234"/>
              <a:gd name="T16" fmla="*/ 2147483647 w 205"/>
              <a:gd name="T17" fmla="*/ 2147483647 h 234"/>
              <a:gd name="T18" fmla="*/ 2147483647 w 205"/>
              <a:gd name="T19" fmla="*/ 2147483647 h 23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05" h="234">
                <a:moveTo>
                  <a:pt x="194" y="127"/>
                </a:moveTo>
                <a:lnTo>
                  <a:pt x="106" y="178"/>
                </a:lnTo>
                <a:cubicBezTo>
                  <a:pt x="78" y="194"/>
                  <a:pt x="50" y="210"/>
                  <a:pt x="23" y="226"/>
                </a:cubicBezTo>
                <a:cubicBezTo>
                  <a:pt x="9" y="234"/>
                  <a:pt x="2" y="232"/>
                  <a:pt x="0" y="219"/>
                </a:cubicBezTo>
                <a:lnTo>
                  <a:pt x="0" y="117"/>
                </a:lnTo>
                <a:cubicBezTo>
                  <a:pt x="0" y="85"/>
                  <a:pt x="0" y="53"/>
                  <a:pt x="0" y="21"/>
                </a:cubicBezTo>
                <a:cubicBezTo>
                  <a:pt x="0" y="5"/>
                  <a:pt x="6" y="0"/>
                  <a:pt x="18" y="5"/>
                </a:cubicBezTo>
                <a:lnTo>
                  <a:pt x="106" y="56"/>
                </a:lnTo>
                <a:cubicBezTo>
                  <a:pt x="134" y="72"/>
                  <a:pt x="161" y="88"/>
                  <a:pt x="189" y="104"/>
                </a:cubicBezTo>
                <a:cubicBezTo>
                  <a:pt x="203" y="111"/>
                  <a:pt x="205" y="119"/>
                  <a:pt x="194" y="127"/>
                </a:cubicBezTo>
                <a:close/>
              </a:path>
            </a:pathLst>
          </a:cu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sp>
        <p:nvSpPr>
          <p:cNvPr id="7" name="矩形: 圆角 6"/>
          <p:cNvSpPr/>
          <p:nvPr/>
        </p:nvSpPr>
        <p:spPr>
          <a:xfrm>
            <a:off x="967722" y="1759313"/>
            <a:ext cx="1387000" cy="384186"/>
          </a:xfrm>
          <a:prstGeom prst="roundRect">
            <a:avLst>
              <a:gd name="adj" fmla="val 50000"/>
            </a:avLst>
          </a:prstGeom>
          <a:solidFill>
            <a:srgbClr val="B500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rPr>
              <a:t>第二 </a:t>
            </a:r>
            <a:endParaRPr kumimoji="0" lang="zh-CN" altLang="en-US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279814" y="2883381"/>
            <a:ext cx="1218922" cy="1219364"/>
            <a:chOff x="304800" y="673100"/>
            <a:chExt cx="4000500" cy="4000500"/>
          </a:xfrm>
          <a:effectLst/>
        </p:grpSpPr>
        <p:sp>
          <p:nvSpPr>
            <p:cNvPr id="9" name="同心圆 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392111" y="760412"/>
              <a:ext cx="3825875" cy="3825874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endParaRPr>
            </a:p>
          </p:txBody>
        </p:sp>
      </p:grpSp>
      <p:sp>
        <p:nvSpPr>
          <p:cNvPr id="11" name="矩形 10"/>
          <p:cNvSpPr/>
          <p:nvPr/>
        </p:nvSpPr>
        <p:spPr>
          <a:xfrm>
            <a:off x="1040778" y="3054801"/>
            <a:ext cx="1662313" cy="861651"/>
          </a:xfrm>
          <a:prstGeom prst="rect">
            <a:avLst/>
          </a:prstGeom>
        </p:spPr>
        <p:txBody>
          <a:bodyPr wrap="square" lIns="121798" tIns="60899" rIns="121798" bIns="60899">
            <a:spAutoFit/>
          </a:bodyPr>
          <a:lstStyle/>
          <a:p>
            <a:pPr lvl="0" algn="ctr">
              <a:defRPr/>
            </a:pPr>
            <a:r>
              <a:rPr lang="zh-CN" altLang="en-US" sz="2400" b="1" dirty="0">
                <a:solidFill>
                  <a:srgbClr val="FFFF00"/>
                </a:solidFill>
                <a:latin typeface="+mj-ea"/>
                <a:ea typeface="+mj-ea"/>
                <a:sym typeface="微软雅黑" panose="020B0503020204020204" pitchFamily="34" charset="-122"/>
              </a:rPr>
              <a:t>政治</a:t>
            </a:r>
            <a:endParaRPr lang="en-US" altLang="zh-CN" sz="2400" b="1" dirty="0">
              <a:solidFill>
                <a:srgbClr val="FFFF00"/>
              </a:solidFill>
              <a:latin typeface="+mj-ea"/>
              <a:ea typeface="+mj-ea"/>
              <a:sym typeface="微软雅黑" panose="020B0503020204020204" pitchFamily="34" charset="-122"/>
            </a:endParaRPr>
          </a:p>
          <a:p>
            <a:pPr lvl="0" algn="ctr">
              <a:defRPr/>
            </a:pPr>
            <a:r>
              <a:rPr lang="zh-CN" altLang="en-US" sz="2400" b="1" dirty="0">
                <a:solidFill>
                  <a:srgbClr val="FFFF00"/>
                </a:solidFill>
                <a:latin typeface="+mj-ea"/>
                <a:ea typeface="+mj-ea"/>
                <a:sym typeface="微软雅黑" panose="020B0503020204020204" pitchFamily="34" charset="-122"/>
              </a:rPr>
              <a:t>意识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sp>
        <p:nvSpPr>
          <p:cNvPr id="12" name="椭圆 12"/>
          <p:cNvSpPr>
            <a:spLocks noChangeArrowheads="1"/>
          </p:cNvSpPr>
          <p:nvPr/>
        </p:nvSpPr>
        <p:spPr bwMode="auto">
          <a:xfrm>
            <a:off x="1164657" y="2779363"/>
            <a:ext cx="1430491" cy="1430491"/>
          </a:xfrm>
          <a:prstGeom prst="ellipse">
            <a:avLst/>
          </a:prstGeom>
          <a:noFill/>
          <a:ln w="9525" cmpd="sng">
            <a:solidFill>
              <a:srgbClr val="C00000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17" tIns="45709" rIns="91417" bIns="45709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2909698" y="2883381"/>
            <a:ext cx="1218922" cy="1219364"/>
            <a:chOff x="304800" y="673100"/>
            <a:chExt cx="4000500" cy="4000500"/>
          </a:xfrm>
          <a:effectLst/>
        </p:grpSpPr>
        <p:sp>
          <p:nvSpPr>
            <p:cNvPr id="14" name="同心圆 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392111" y="760412"/>
              <a:ext cx="3825875" cy="3825874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endParaRPr>
            </a:p>
          </p:txBody>
        </p:sp>
      </p:grpSp>
      <p:sp>
        <p:nvSpPr>
          <p:cNvPr id="16" name="矩形 15"/>
          <p:cNvSpPr/>
          <p:nvPr/>
        </p:nvSpPr>
        <p:spPr>
          <a:xfrm>
            <a:off x="2722923" y="3062487"/>
            <a:ext cx="1662313" cy="861651"/>
          </a:xfrm>
          <a:prstGeom prst="rect">
            <a:avLst/>
          </a:prstGeom>
        </p:spPr>
        <p:txBody>
          <a:bodyPr wrap="square" lIns="121798" tIns="60899" rIns="121798" bIns="60899">
            <a:spAutoFit/>
          </a:bodyPr>
          <a:lstStyle/>
          <a:p>
            <a:pPr algn="ctr"/>
            <a:r>
              <a:rPr lang="zh-CN" altLang="zh-CN" sz="2400" b="1" dirty="0">
                <a:solidFill>
                  <a:srgbClr val="FFFF00"/>
                </a:solidFill>
                <a:latin typeface="+mj-ea"/>
                <a:ea typeface="+mj-ea"/>
                <a:sym typeface="微软雅黑" panose="020B0503020204020204" pitchFamily="34" charset="-122"/>
              </a:rPr>
              <a:t>大局</a:t>
            </a:r>
            <a:endParaRPr lang="en-US" altLang="zh-CN" sz="2400" b="1" dirty="0">
              <a:solidFill>
                <a:srgbClr val="FFFF00"/>
              </a:solidFill>
              <a:latin typeface="+mj-ea"/>
              <a:ea typeface="+mj-ea"/>
              <a:sym typeface="微软雅黑" panose="020B0503020204020204" pitchFamily="34" charset="-122"/>
            </a:endParaRPr>
          </a:p>
          <a:p>
            <a:pPr algn="ctr"/>
            <a:r>
              <a:rPr lang="zh-CN" altLang="zh-CN" sz="2400" b="1" dirty="0">
                <a:solidFill>
                  <a:srgbClr val="FFFF00"/>
                </a:solidFill>
                <a:latin typeface="+mj-ea"/>
                <a:ea typeface="+mj-ea"/>
                <a:sym typeface="微软雅黑" panose="020B0503020204020204" pitchFamily="34" charset="-122"/>
              </a:rPr>
              <a:t>意识</a:t>
            </a:r>
            <a:endParaRPr lang="zh-CN" altLang="en-US" sz="2400" b="1" dirty="0">
              <a:solidFill>
                <a:srgbClr val="FFFF00"/>
              </a:solidFill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sp>
        <p:nvSpPr>
          <p:cNvPr id="17" name="椭圆 12"/>
          <p:cNvSpPr>
            <a:spLocks noChangeArrowheads="1"/>
          </p:cNvSpPr>
          <p:nvPr/>
        </p:nvSpPr>
        <p:spPr bwMode="auto">
          <a:xfrm>
            <a:off x="2794541" y="2779363"/>
            <a:ext cx="1430491" cy="1430491"/>
          </a:xfrm>
          <a:prstGeom prst="ellipse">
            <a:avLst/>
          </a:prstGeom>
          <a:noFill/>
          <a:ln w="9525" cmpd="sng">
            <a:solidFill>
              <a:srgbClr val="C00000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17" tIns="45709" rIns="91417" bIns="45709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4471566" y="2883381"/>
            <a:ext cx="1218922" cy="1219364"/>
            <a:chOff x="304800" y="673100"/>
            <a:chExt cx="4000500" cy="4000500"/>
          </a:xfrm>
          <a:effectLst/>
        </p:grpSpPr>
        <p:sp>
          <p:nvSpPr>
            <p:cNvPr id="19" name="同心圆 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392111" y="760412"/>
              <a:ext cx="3825875" cy="3825874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endParaRPr>
            </a:p>
          </p:txBody>
        </p:sp>
      </p:grpSp>
      <p:sp>
        <p:nvSpPr>
          <p:cNvPr id="21" name="矩形 20"/>
          <p:cNvSpPr/>
          <p:nvPr/>
        </p:nvSpPr>
        <p:spPr>
          <a:xfrm>
            <a:off x="4231108" y="3036752"/>
            <a:ext cx="1662313" cy="861651"/>
          </a:xfrm>
          <a:prstGeom prst="rect">
            <a:avLst/>
          </a:prstGeom>
        </p:spPr>
        <p:txBody>
          <a:bodyPr wrap="square" lIns="121798" tIns="60899" rIns="121798" bIns="60899">
            <a:spAutoFit/>
          </a:bodyPr>
          <a:lstStyle/>
          <a:p>
            <a:pPr algn="ctr"/>
            <a:r>
              <a:rPr lang="zh-CN" altLang="zh-CN" sz="2400" b="1" dirty="0">
                <a:solidFill>
                  <a:srgbClr val="FFFF00"/>
                </a:solidFill>
                <a:latin typeface="+mj-ea"/>
                <a:ea typeface="+mj-ea"/>
                <a:sym typeface="微软雅黑" panose="020B0503020204020204" pitchFamily="34" charset="-122"/>
              </a:rPr>
              <a:t>核心</a:t>
            </a:r>
            <a:endParaRPr lang="en-US" altLang="zh-CN" sz="2400" b="1" dirty="0">
              <a:solidFill>
                <a:srgbClr val="FFFF00"/>
              </a:solidFill>
              <a:latin typeface="+mj-ea"/>
              <a:ea typeface="+mj-ea"/>
              <a:sym typeface="微软雅黑" panose="020B0503020204020204" pitchFamily="34" charset="-122"/>
            </a:endParaRPr>
          </a:p>
          <a:p>
            <a:pPr algn="ctr"/>
            <a:r>
              <a:rPr lang="zh-CN" altLang="zh-CN" sz="2400" b="1" dirty="0">
                <a:solidFill>
                  <a:srgbClr val="FFFF00"/>
                </a:solidFill>
                <a:latin typeface="+mj-ea"/>
                <a:ea typeface="+mj-ea"/>
                <a:sym typeface="微软雅黑" panose="020B0503020204020204" pitchFamily="34" charset="-122"/>
              </a:rPr>
              <a:t>意识</a:t>
            </a:r>
            <a:endParaRPr lang="zh-CN" altLang="en-US" sz="2400" b="1" dirty="0">
              <a:solidFill>
                <a:srgbClr val="FFFF00"/>
              </a:solidFill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sp>
        <p:nvSpPr>
          <p:cNvPr id="22" name="椭圆 12"/>
          <p:cNvSpPr>
            <a:spLocks noChangeArrowheads="1"/>
          </p:cNvSpPr>
          <p:nvPr/>
        </p:nvSpPr>
        <p:spPr bwMode="auto">
          <a:xfrm>
            <a:off x="4356409" y="2779363"/>
            <a:ext cx="1430491" cy="1430491"/>
          </a:xfrm>
          <a:prstGeom prst="ellipse">
            <a:avLst/>
          </a:prstGeom>
          <a:noFill/>
          <a:ln w="9525" cmpd="sng">
            <a:solidFill>
              <a:srgbClr val="C00000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17" tIns="45709" rIns="91417" bIns="45709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6115099" y="2883381"/>
            <a:ext cx="1218922" cy="1219364"/>
            <a:chOff x="304800" y="673100"/>
            <a:chExt cx="4000500" cy="4000500"/>
          </a:xfrm>
          <a:effectLst/>
        </p:grpSpPr>
        <p:sp>
          <p:nvSpPr>
            <p:cNvPr id="24" name="同心圆 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endParaRPr>
            </a:p>
          </p:txBody>
        </p:sp>
        <p:sp>
          <p:nvSpPr>
            <p:cNvPr id="25" name="椭圆 24"/>
            <p:cNvSpPr/>
            <p:nvPr/>
          </p:nvSpPr>
          <p:spPr>
            <a:xfrm>
              <a:off x="392111" y="760412"/>
              <a:ext cx="3825875" cy="3825874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endParaRPr>
            </a:p>
          </p:txBody>
        </p:sp>
      </p:grpSp>
      <p:sp>
        <p:nvSpPr>
          <p:cNvPr id="26" name="矩形 25"/>
          <p:cNvSpPr/>
          <p:nvPr/>
        </p:nvSpPr>
        <p:spPr>
          <a:xfrm>
            <a:off x="5912201" y="3062487"/>
            <a:ext cx="1662313" cy="861651"/>
          </a:xfrm>
          <a:prstGeom prst="rect">
            <a:avLst/>
          </a:prstGeom>
        </p:spPr>
        <p:txBody>
          <a:bodyPr wrap="square" lIns="121798" tIns="60899" rIns="121798" bIns="60899">
            <a:spAutoFit/>
          </a:bodyPr>
          <a:lstStyle/>
          <a:p>
            <a:pPr algn="ctr"/>
            <a:r>
              <a:rPr lang="zh-CN" altLang="zh-CN" sz="2400" b="1" dirty="0">
                <a:solidFill>
                  <a:srgbClr val="FFFF00"/>
                </a:solidFill>
                <a:latin typeface="+mj-ea"/>
                <a:ea typeface="+mj-ea"/>
                <a:sym typeface="微软雅黑" panose="020B0503020204020204" pitchFamily="34" charset="-122"/>
              </a:rPr>
              <a:t>看齐</a:t>
            </a:r>
            <a:endParaRPr lang="en-US" altLang="zh-CN" sz="2400" b="1" dirty="0">
              <a:solidFill>
                <a:srgbClr val="FFFF00"/>
              </a:solidFill>
              <a:latin typeface="+mj-ea"/>
              <a:ea typeface="+mj-ea"/>
              <a:sym typeface="微软雅黑" panose="020B0503020204020204" pitchFamily="34" charset="-122"/>
            </a:endParaRPr>
          </a:p>
          <a:p>
            <a:pPr algn="ctr"/>
            <a:r>
              <a:rPr lang="zh-CN" altLang="zh-CN" sz="2400" b="1" dirty="0">
                <a:solidFill>
                  <a:srgbClr val="FFFF00"/>
                </a:solidFill>
                <a:latin typeface="+mj-ea"/>
                <a:ea typeface="+mj-ea"/>
                <a:sym typeface="微软雅黑" panose="020B0503020204020204" pitchFamily="34" charset="-122"/>
              </a:rPr>
              <a:t>意识</a:t>
            </a:r>
            <a:endParaRPr lang="zh-CN" altLang="en-US" sz="2400" b="1" dirty="0">
              <a:solidFill>
                <a:srgbClr val="FFFF00"/>
              </a:solidFill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sp>
        <p:nvSpPr>
          <p:cNvPr id="27" name="椭圆 12"/>
          <p:cNvSpPr>
            <a:spLocks noChangeArrowheads="1"/>
          </p:cNvSpPr>
          <p:nvPr/>
        </p:nvSpPr>
        <p:spPr bwMode="auto">
          <a:xfrm>
            <a:off x="5999942" y="2779363"/>
            <a:ext cx="1430491" cy="1430491"/>
          </a:xfrm>
          <a:prstGeom prst="ellipse">
            <a:avLst/>
          </a:prstGeom>
          <a:noFill/>
          <a:ln w="9525" cmpd="sng">
            <a:solidFill>
              <a:srgbClr val="C00000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17" tIns="45709" rIns="91417" bIns="45709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1279814" y="4421671"/>
            <a:ext cx="1291201" cy="369283"/>
            <a:chOff x="2648148" y="1948818"/>
            <a:chExt cx="1565037" cy="538234"/>
          </a:xfrm>
        </p:grpSpPr>
        <p:sp>
          <p:nvSpPr>
            <p:cNvPr id="32" name="圆角矩形 6"/>
            <p:cNvSpPr/>
            <p:nvPr/>
          </p:nvSpPr>
          <p:spPr bwMode="auto">
            <a:xfrm>
              <a:off x="2648148" y="1970182"/>
              <a:ext cx="1565037" cy="459095"/>
            </a:xfrm>
            <a:prstGeom prst="roundRect">
              <a:avLst>
                <a:gd name="adj" fmla="val 50000"/>
              </a:avLst>
            </a:prstGeom>
            <a:solidFill>
              <a:srgbClr val="C00000"/>
            </a:solidFill>
            <a:ln w="34925" cap="flat" cmpd="sng" algn="ctr">
              <a:solidFill>
                <a:schemeClr val="bg1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123136" tIns="61568" rIns="123136" bIns="61568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Arial" panose="020B0604020202020204"/>
                <a:sym typeface="微软雅黑" panose="020B0503020204020204" pitchFamily="34" charset="-122"/>
              </a:endParaRPr>
            </a:p>
          </p:txBody>
        </p:sp>
        <p:sp>
          <p:nvSpPr>
            <p:cNvPr id="33" name="文本框 8"/>
            <p:cNvSpPr txBox="1"/>
            <p:nvPr/>
          </p:nvSpPr>
          <p:spPr>
            <a:xfrm>
              <a:off x="2669778" y="1948818"/>
              <a:ext cx="1521777" cy="538234"/>
            </a:xfrm>
            <a:prstGeom prst="rect">
              <a:avLst/>
            </a:prstGeom>
            <a:noFill/>
          </p:spPr>
          <p:txBody>
            <a:bodyPr wrap="square" lIns="121873" tIns="60936" rIns="121873" bIns="60936">
              <a:spAutoFit/>
            </a:bodyPr>
            <a:lstStyle/>
            <a:p>
              <a:pPr lvl="0" algn="ctr">
                <a:defRPr/>
              </a:pPr>
              <a:r>
                <a:rPr lang="zh-CN" altLang="en-US" sz="1600" b="1" kern="0" dirty="0">
                  <a:solidFill>
                    <a:prstClr val="white"/>
                  </a:solidFill>
                  <a:latin typeface="+mj-ea"/>
                  <a:ea typeface="+mj-ea"/>
                  <a:cs typeface="Arial" panose="020B0604020202020204"/>
                  <a:sym typeface="微软雅黑" panose="020B0503020204020204" pitchFamily="34" charset="-122"/>
                </a:rPr>
                <a:t>道路自信</a:t>
              </a:r>
              <a:endPara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Arial" panose="020B0604020202020204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2861856" y="4421669"/>
            <a:ext cx="1291201" cy="369283"/>
            <a:chOff x="2648148" y="1948816"/>
            <a:chExt cx="1565037" cy="538235"/>
          </a:xfrm>
        </p:grpSpPr>
        <p:sp>
          <p:nvSpPr>
            <p:cNvPr id="35" name="圆角矩形 6"/>
            <p:cNvSpPr/>
            <p:nvPr/>
          </p:nvSpPr>
          <p:spPr bwMode="auto">
            <a:xfrm>
              <a:off x="2648148" y="1970182"/>
              <a:ext cx="1565037" cy="459095"/>
            </a:xfrm>
            <a:prstGeom prst="roundRect">
              <a:avLst>
                <a:gd name="adj" fmla="val 50000"/>
              </a:avLst>
            </a:prstGeom>
            <a:solidFill>
              <a:srgbClr val="C00000"/>
            </a:solidFill>
            <a:ln w="34925" cap="flat" cmpd="sng" algn="ctr">
              <a:solidFill>
                <a:schemeClr val="bg1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123136" tIns="61568" rIns="123136" bIns="61568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Arial" panose="020B0604020202020204"/>
                <a:sym typeface="微软雅黑" panose="020B0503020204020204" pitchFamily="34" charset="-122"/>
              </a:endParaRPr>
            </a:p>
          </p:txBody>
        </p:sp>
        <p:sp>
          <p:nvSpPr>
            <p:cNvPr id="36" name="文本框 8"/>
            <p:cNvSpPr txBox="1"/>
            <p:nvPr/>
          </p:nvSpPr>
          <p:spPr>
            <a:xfrm>
              <a:off x="2669778" y="1948816"/>
              <a:ext cx="1521777" cy="538235"/>
            </a:xfrm>
            <a:prstGeom prst="rect">
              <a:avLst/>
            </a:prstGeom>
            <a:noFill/>
          </p:spPr>
          <p:txBody>
            <a:bodyPr wrap="square" lIns="121873" tIns="60936" rIns="121873" bIns="60936">
              <a:spAutoFit/>
            </a:bodyPr>
            <a:lstStyle/>
            <a:p>
              <a:pPr lvl="0" algn="ctr">
                <a:defRPr/>
              </a:pPr>
              <a:r>
                <a:rPr lang="zh-CN" altLang="en-US" sz="1600" b="1" kern="0" dirty="0">
                  <a:solidFill>
                    <a:prstClr val="white"/>
                  </a:solidFill>
                  <a:latin typeface="+mj-ea"/>
                  <a:ea typeface="+mj-ea"/>
                  <a:cs typeface="Arial" panose="020B0604020202020204"/>
                  <a:sym typeface="微软雅黑" panose="020B0503020204020204" pitchFamily="34" charset="-122"/>
                </a:rPr>
                <a:t>理论自信</a:t>
              </a:r>
              <a:endPara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Arial" panose="020B0604020202020204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4356409" y="4421669"/>
            <a:ext cx="1291201" cy="369283"/>
            <a:chOff x="2648148" y="1948816"/>
            <a:chExt cx="1565037" cy="538235"/>
          </a:xfrm>
        </p:grpSpPr>
        <p:sp>
          <p:nvSpPr>
            <p:cNvPr id="38" name="圆角矩形 6"/>
            <p:cNvSpPr/>
            <p:nvPr/>
          </p:nvSpPr>
          <p:spPr bwMode="auto">
            <a:xfrm>
              <a:off x="2648148" y="1970182"/>
              <a:ext cx="1565037" cy="459095"/>
            </a:xfrm>
            <a:prstGeom prst="roundRect">
              <a:avLst>
                <a:gd name="adj" fmla="val 50000"/>
              </a:avLst>
            </a:prstGeom>
            <a:solidFill>
              <a:srgbClr val="C00000"/>
            </a:solidFill>
            <a:ln w="34925" cap="flat" cmpd="sng" algn="ctr">
              <a:solidFill>
                <a:schemeClr val="bg1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123136" tIns="61568" rIns="123136" bIns="61568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Arial" panose="020B0604020202020204"/>
                <a:sym typeface="微软雅黑" panose="020B0503020204020204" pitchFamily="34" charset="-122"/>
              </a:endParaRPr>
            </a:p>
          </p:txBody>
        </p:sp>
        <p:sp>
          <p:nvSpPr>
            <p:cNvPr id="39" name="文本框 8"/>
            <p:cNvSpPr txBox="1"/>
            <p:nvPr/>
          </p:nvSpPr>
          <p:spPr>
            <a:xfrm>
              <a:off x="2669778" y="1948816"/>
              <a:ext cx="1521777" cy="538235"/>
            </a:xfrm>
            <a:prstGeom prst="rect">
              <a:avLst/>
            </a:prstGeom>
            <a:noFill/>
          </p:spPr>
          <p:txBody>
            <a:bodyPr wrap="square" lIns="121873" tIns="60936" rIns="121873" bIns="60936">
              <a:spAutoFit/>
            </a:bodyPr>
            <a:lstStyle/>
            <a:p>
              <a:pPr lvl="0" algn="ctr">
                <a:defRPr/>
              </a:pPr>
              <a:r>
                <a:rPr lang="zh-CN" altLang="en-US" sz="1600" b="1" kern="0" dirty="0">
                  <a:solidFill>
                    <a:prstClr val="white"/>
                  </a:solidFill>
                  <a:latin typeface="+mj-ea"/>
                  <a:ea typeface="+mj-ea"/>
                  <a:cs typeface="Arial" panose="020B0604020202020204"/>
                  <a:sym typeface="微软雅黑" panose="020B0503020204020204" pitchFamily="34" charset="-122"/>
                </a:rPr>
                <a:t>制度自信</a:t>
              </a:r>
              <a:endPara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Arial" panose="020B0604020202020204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6007519" y="4421669"/>
            <a:ext cx="1291201" cy="369283"/>
            <a:chOff x="2648148" y="1948816"/>
            <a:chExt cx="1565037" cy="538235"/>
          </a:xfrm>
        </p:grpSpPr>
        <p:sp>
          <p:nvSpPr>
            <p:cNvPr id="41" name="圆角矩形 6"/>
            <p:cNvSpPr/>
            <p:nvPr/>
          </p:nvSpPr>
          <p:spPr bwMode="auto">
            <a:xfrm>
              <a:off x="2648148" y="1970182"/>
              <a:ext cx="1565037" cy="459095"/>
            </a:xfrm>
            <a:prstGeom prst="roundRect">
              <a:avLst>
                <a:gd name="adj" fmla="val 50000"/>
              </a:avLst>
            </a:prstGeom>
            <a:solidFill>
              <a:srgbClr val="C00000"/>
            </a:solidFill>
            <a:ln w="34925" cap="flat" cmpd="sng" algn="ctr">
              <a:solidFill>
                <a:schemeClr val="bg1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123136" tIns="61568" rIns="123136" bIns="61568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Arial" panose="020B0604020202020204"/>
                <a:sym typeface="微软雅黑" panose="020B0503020204020204" pitchFamily="34" charset="-122"/>
              </a:endParaRPr>
            </a:p>
          </p:txBody>
        </p:sp>
        <p:sp>
          <p:nvSpPr>
            <p:cNvPr id="42" name="文本框 8"/>
            <p:cNvSpPr txBox="1"/>
            <p:nvPr/>
          </p:nvSpPr>
          <p:spPr>
            <a:xfrm>
              <a:off x="2669778" y="1948816"/>
              <a:ext cx="1521777" cy="538235"/>
            </a:xfrm>
            <a:prstGeom prst="rect">
              <a:avLst/>
            </a:prstGeom>
            <a:noFill/>
          </p:spPr>
          <p:txBody>
            <a:bodyPr wrap="square" lIns="121873" tIns="60936" rIns="121873" bIns="60936">
              <a:spAutoFit/>
            </a:bodyPr>
            <a:lstStyle/>
            <a:p>
              <a:pPr lvl="0" algn="ctr">
                <a:defRPr/>
              </a:pPr>
              <a:r>
                <a:rPr lang="zh-CN" altLang="en-US" sz="1600" b="1" kern="0" dirty="0">
                  <a:solidFill>
                    <a:prstClr val="white"/>
                  </a:solidFill>
                  <a:latin typeface="+mj-ea"/>
                  <a:ea typeface="+mj-ea"/>
                  <a:cs typeface="Arial" panose="020B0604020202020204"/>
                  <a:sym typeface="微软雅黑" panose="020B0503020204020204" pitchFamily="34" charset="-122"/>
                </a:rPr>
                <a:t>文化自信</a:t>
              </a:r>
              <a:endPara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Arial" panose="020B0604020202020204"/>
                <a:sym typeface="微软雅黑" panose="020B0503020204020204" pitchFamily="34" charset="-122"/>
              </a:endParaRPr>
            </a:p>
          </p:txBody>
        </p:sp>
      </p:grpSp>
      <p:sp>
        <p:nvSpPr>
          <p:cNvPr id="43" name="矩形 42"/>
          <p:cNvSpPr>
            <a:spLocks noChangeArrowheads="1"/>
          </p:cNvSpPr>
          <p:nvPr/>
        </p:nvSpPr>
        <p:spPr bwMode="auto">
          <a:xfrm>
            <a:off x="1173698" y="4949066"/>
            <a:ext cx="6141502" cy="10156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1431" tIns="45716" rIns="91431" bIns="45716">
            <a:spAutoFit/>
          </a:bodyPr>
          <a:lstStyle/>
          <a:p>
            <a:pPr lvl="0" defTabSz="913130" fontAlgn="base">
              <a:lnSpc>
                <a:spcPts val="2400"/>
              </a:lnSpc>
              <a:spcBef>
                <a:spcPct val="0"/>
              </a:spcBef>
              <a:spcAft>
                <a:spcPts val="500"/>
              </a:spcAft>
              <a:defRPr/>
            </a:pPr>
            <a:r>
              <a:rPr lang="zh-CN" altLang="en-US" kern="0" dirty="0">
                <a:gradFill>
                  <a:gsLst>
                    <a:gs pos="0">
                      <a:srgbClr val="000000">
                        <a:lumMod val="75000"/>
                        <a:lumOff val="25000"/>
                      </a:srgbClr>
                    </a:gs>
                    <a:gs pos="100000">
                      <a:srgbClr val="000000">
                        <a:lumMod val="85000"/>
                        <a:lumOff val="15000"/>
                      </a:srgbClr>
                    </a:gs>
                  </a:gsLst>
                  <a:lin ang="18900000" scaled="1"/>
                </a:gradFill>
                <a:latin typeface="+mj-ea"/>
                <a:ea typeface="+mj-ea"/>
                <a:cs typeface="+mn-ea"/>
                <a:sym typeface="微软雅黑" panose="020B0503020204020204" pitchFamily="34" charset="-122"/>
              </a:rPr>
              <a:t>党员同志的形象高度，取决于他对我们党所持有的信仰高度以及理想高度。无疑，爱党信党兴党正是这番意味深长话语的真谛所在。</a:t>
            </a:r>
            <a:endParaRPr kumimoji="0" lang="zh-CN" altLang="en-US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000000">
                      <a:lumMod val="75000"/>
                      <a:lumOff val="25000"/>
                    </a:srgbClr>
                  </a:gs>
                  <a:gs pos="100000">
                    <a:srgbClr val="000000">
                      <a:lumMod val="85000"/>
                      <a:lumOff val="15000"/>
                    </a:srgbClr>
                  </a:gs>
                </a:gsLst>
                <a:lin ang="18900000" scaled="1"/>
              </a:gradFill>
              <a:effectLst/>
              <a:uLnTx/>
              <a:uFillTx/>
              <a:latin typeface="+mj-ea"/>
              <a:ea typeface="+mj-ea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44" name="Aitds1"/>
          <p:cNvSpPr txBox="1">
            <a:spLocks noChangeArrowheads="1"/>
          </p:cNvSpPr>
          <p:nvPr/>
        </p:nvSpPr>
        <p:spPr bwMode="auto">
          <a:xfrm>
            <a:off x="2082840" y="384881"/>
            <a:ext cx="665919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lvl="0"/>
            <a:r>
              <a:rPr lang="zh-CN" altLang="en-US" sz="2000" b="1" dirty="0">
                <a:solidFill>
                  <a:srgbClr val="C00000"/>
                </a:solidFill>
                <a:latin typeface="+mj-ea"/>
                <a:ea typeface="+mj-ea"/>
                <a:cs typeface="+mn-ea"/>
                <a:sym typeface="微软雅黑" panose="020B0503020204020204" pitchFamily="34" charset="-122"/>
              </a:rPr>
              <a:t>无追求不施作为，不树形象不做先锋模范</a:t>
            </a:r>
            <a:endParaRPr lang="zh-CN" altLang="en-US" sz="3600" b="1" dirty="0">
              <a:ln>
                <a:solidFill>
                  <a:srgbClr val="FFFFFF">
                    <a:alpha val="44000"/>
                  </a:srgbClr>
                </a:solidFill>
              </a:ln>
              <a:solidFill>
                <a:srgbClr val="C00000"/>
              </a:solidFill>
              <a:effectLst/>
              <a:latin typeface="+mj-ea"/>
              <a:ea typeface="+mj-ea"/>
              <a:cs typeface="+mn-ea"/>
              <a:sym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3704" y="998052"/>
            <a:ext cx="3291847" cy="58521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3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3" dur="3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 tmFilter="0,0; .5, 1; 1, 1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950"/>
                                </p:stCondLst>
                                <p:childTnLst>
                                  <p:par>
                                    <p:cTn id="27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1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8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2450"/>
                                </p:stCondLst>
                                <p:childTnLst>
                                  <p:par>
                                    <p:cTn id="40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8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21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51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2950"/>
                                </p:stCondLst>
                                <p:childTnLst>
                                  <p:par>
                                    <p:cTn id="53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6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21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64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3450"/>
                                </p:stCondLst>
                                <p:childTnLst>
                                  <p:par>
                                    <p:cTn id="66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4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21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77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1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" dur="5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81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2" presetID="1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4" dur="50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8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1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8" dur="500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89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0" presetID="1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2" dur="5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93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4" fill="hold">
                                <p:stCondLst>
                                  <p:cond delay="3950"/>
                                </p:stCondLst>
                                <p:childTnLst>
                                  <p:par>
                                    <p:cTn id="95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7" dur="75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4" dur="500" tmFilter="0,0; .5, 1; 1, 1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/>
          <p:bldP spid="6" grpId="0" animBg="1"/>
          <p:bldP spid="7" grpId="0" animBg="1"/>
          <p:bldP spid="11" grpId="0"/>
          <p:bldP spid="12" grpId="0" animBg="1" autoUpdateAnimBg="0"/>
          <p:bldP spid="16" grpId="0"/>
          <p:bldP spid="17" grpId="0" animBg="1" autoUpdateAnimBg="0"/>
          <p:bldP spid="21" grpId="0"/>
          <p:bldP spid="22" grpId="0" animBg="1" autoUpdateAnimBg="0"/>
          <p:bldP spid="26" grpId="0"/>
          <p:bldP spid="27" grpId="0" animBg="1" autoUpdateAnimBg="0"/>
          <p:bldP spid="43" grpId="0"/>
          <p:bldP spid="44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3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3" dur="3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 tmFilter="0,0; .5, 1; 1, 1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950"/>
                                </p:stCondLst>
                                <p:childTnLst>
                                  <p:par>
                                    <p:cTn id="27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1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8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2450"/>
                                </p:stCondLst>
                                <p:childTnLst>
                                  <p:par>
                                    <p:cTn id="40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8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21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51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2950"/>
                                </p:stCondLst>
                                <p:childTnLst>
                                  <p:par>
                                    <p:cTn id="53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6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21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64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3450"/>
                                </p:stCondLst>
                                <p:childTnLst>
                                  <p:par>
                                    <p:cTn id="66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4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21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77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1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" dur="5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81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2" presetID="1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4" dur="50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8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1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8" dur="500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89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0" presetID="1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2" dur="5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93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4" fill="hold">
                                <p:stCondLst>
                                  <p:cond delay="3950"/>
                                </p:stCondLst>
                                <p:childTnLst>
                                  <p:par>
                                    <p:cTn id="95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7" dur="75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4" dur="500" tmFilter="0,0; .5, 1; 1, 1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/>
          <p:bldP spid="6" grpId="0" animBg="1"/>
          <p:bldP spid="7" grpId="0" animBg="1"/>
          <p:bldP spid="11" grpId="0"/>
          <p:bldP spid="12" grpId="0" animBg="1" autoUpdateAnimBg="0"/>
          <p:bldP spid="16" grpId="0"/>
          <p:bldP spid="17" grpId="0" animBg="1" autoUpdateAnimBg="0"/>
          <p:bldP spid="21" grpId="0"/>
          <p:bldP spid="22" grpId="0" animBg="1" autoUpdateAnimBg="0"/>
          <p:bldP spid="26" grpId="0"/>
          <p:bldP spid="27" grpId="0" animBg="1" autoUpdateAnimBg="0"/>
          <p:bldP spid="43" grpId="0"/>
          <p:bldP spid="44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3"/>
          <p:cNvSpPr>
            <a:spLocks noChangeArrowheads="1"/>
          </p:cNvSpPr>
          <p:nvPr/>
        </p:nvSpPr>
        <p:spPr bwMode="auto">
          <a:xfrm>
            <a:off x="7464715" y="2340195"/>
            <a:ext cx="4054854" cy="3491775"/>
          </a:xfrm>
          <a:prstGeom prst="roundRect">
            <a:avLst>
              <a:gd name="adj" fmla="val 5783"/>
            </a:avLst>
          </a:prstGeom>
          <a:solidFill>
            <a:srgbClr val="F2F2F2">
              <a:alpha val="60000"/>
            </a:srgbClr>
          </a:solidFill>
          <a:ln w="9525">
            <a:solidFill>
              <a:srgbClr val="B8B8B8"/>
            </a:solidFill>
            <a:miter lim="800000"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000">
                <a:solidFill>
                  <a:srgbClr val="4D4D4D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4D4D4D"/>
                </a:solidFill>
                <a:latin typeface="Arial" panose="020B0604020202020204" pitchFamily="34" charset="0"/>
                <a:ea typeface="仿宋_GB2312" panose="02010609030101010101" pitchFamily="49" charset="-122"/>
                <a:cs typeface="仿宋_GB2312" panose="02010609030101010101" pitchFamily="49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仿宋_GB2312" panose="02010609030101010101" pitchFamily="49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仿宋_GB2312" panose="02010609030101010101" pitchFamily="49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仿宋_GB2312" panose="0201060903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仿宋_GB2312" panose="0201060903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仿宋_GB2312" panose="0201060903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仿宋_GB2312" panose="0201060903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仿宋_GB2312" panose="02010609030101010101" pitchFamily="49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743080" y="3867097"/>
            <a:ext cx="3529124" cy="1453121"/>
          </a:xfrm>
          <a:prstGeom prst="rect">
            <a:avLst/>
          </a:prstGeom>
        </p:spPr>
        <p:txBody>
          <a:bodyPr wrap="square" lIns="105571" tIns="52784" rIns="105571" bIns="52784">
            <a:spAutoFit/>
          </a:bodyPr>
          <a:lstStyle/>
          <a:p>
            <a:pPr lvl="0">
              <a:lnSpc>
                <a:spcPts val="2100"/>
              </a:lnSpc>
              <a:buClr>
                <a:srgbClr val="C00000"/>
              </a:buClr>
              <a:defRPr/>
            </a:pPr>
            <a:r>
              <a:rPr lang="zh-CN" altLang="en-US" sz="1600" b="1" dirty="0">
                <a:solidFill>
                  <a:prstClr val="black">
                    <a:lumMod val="95000"/>
                    <a:lumOff val="5000"/>
                  </a:prstClr>
                </a:solidFill>
                <a:latin typeface="+mj-ea"/>
                <a:ea typeface="+mj-ea"/>
                <a:sym typeface="微软雅黑" panose="020B0503020204020204" pitchFamily="34" charset="-122"/>
              </a:rPr>
              <a:t>我们应该对党无限信赖，永不动摇对党的立场信念。更重要的是，我们要对党报以无限的信服，在一生当中都不可改变初衷。另外，我们要学会从党的角度思索难题。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8373887" y="3193467"/>
            <a:ext cx="22365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rPr>
              <a:t>时刻牢记忠诚于党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8699700" y="2397083"/>
            <a:ext cx="1402627" cy="770066"/>
            <a:chOff x="6205199" y="-1470443"/>
            <a:chExt cx="2475118" cy="1323336"/>
          </a:xfrm>
        </p:grpSpPr>
        <p:sp>
          <p:nvSpPr>
            <p:cNvPr id="8" name="Freeform 7"/>
            <p:cNvSpPr/>
            <p:nvPr/>
          </p:nvSpPr>
          <p:spPr bwMode="auto">
            <a:xfrm>
              <a:off x="6684737" y="-1470443"/>
              <a:ext cx="1995580" cy="1117732"/>
            </a:xfrm>
            <a:custGeom>
              <a:avLst/>
              <a:gdLst>
                <a:gd name="T0" fmla="*/ 649 w 16560"/>
                <a:gd name="T1" fmla="*/ 1791 h 8890"/>
                <a:gd name="T2" fmla="*/ 3583 w 16560"/>
                <a:gd name="T3" fmla="*/ 8882 h 8890"/>
                <a:gd name="T4" fmla="*/ 3686 w 16560"/>
                <a:gd name="T5" fmla="*/ 8827 h 8890"/>
                <a:gd name="T6" fmla="*/ 3825 w 16560"/>
                <a:gd name="T7" fmla="*/ 8759 h 8890"/>
                <a:gd name="T8" fmla="*/ 4016 w 16560"/>
                <a:gd name="T9" fmla="*/ 8676 h 8890"/>
                <a:gd name="T10" fmla="*/ 4254 w 16560"/>
                <a:gd name="T11" fmla="*/ 8586 h 8890"/>
                <a:gd name="T12" fmla="*/ 4538 w 16560"/>
                <a:gd name="T13" fmla="*/ 8497 h 8890"/>
                <a:gd name="T14" fmla="*/ 4867 w 16560"/>
                <a:gd name="T15" fmla="*/ 8416 h 8890"/>
                <a:gd name="T16" fmla="*/ 5234 w 16560"/>
                <a:gd name="T17" fmla="*/ 8351 h 8890"/>
                <a:gd name="T18" fmla="*/ 5639 w 16560"/>
                <a:gd name="T19" fmla="*/ 8309 h 8890"/>
                <a:gd name="T20" fmla="*/ 6079 w 16560"/>
                <a:gd name="T21" fmla="*/ 8297 h 8890"/>
                <a:gd name="T22" fmla="*/ 7176 w 16560"/>
                <a:gd name="T23" fmla="*/ 8367 h 8890"/>
                <a:gd name="T24" fmla="*/ 8664 w 16560"/>
                <a:gd name="T25" fmla="*/ 8468 h 8890"/>
                <a:gd name="T26" fmla="*/ 9716 w 16560"/>
                <a:gd name="T27" fmla="*/ 8523 h 8890"/>
                <a:gd name="T28" fmla="*/ 10717 w 16560"/>
                <a:gd name="T29" fmla="*/ 8550 h 8890"/>
                <a:gd name="T30" fmla="*/ 11676 w 16560"/>
                <a:gd name="T31" fmla="*/ 8537 h 8890"/>
                <a:gd name="T32" fmla="*/ 12596 w 16560"/>
                <a:gd name="T33" fmla="*/ 8476 h 8890"/>
                <a:gd name="T34" fmla="*/ 13484 w 16560"/>
                <a:gd name="T35" fmla="*/ 8355 h 8890"/>
                <a:gd name="T36" fmla="*/ 14346 w 16560"/>
                <a:gd name="T37" fmla="*/ 8165 h 8890"/>
                <a:gd name="T38" fmla="*/ 15188 w 16560"/>
                <a:gd name="T39" fmla="*/ 7894 h 8890"/>
                <a:gd name="T40" fmla="*/ 16015 w 16560"/>
                <a:gd name="T41" fmla="*/ 7534 h 8890"/>
                <a:gd name="T42" fmla="*/ 16544 w 16560"/>
                <a:gd name="T43" fmla="*/ 7225 h 8890"/>
                <a:gd name="T44" fmla="*/ 16436 w 16560"/>
                <a:gd name="T45" fmla="*/ 7122 h 8890"/>
                <a:gd name="T46" fmla="*/ 16299 w 16560"/>
                <a:gd name="T47" fmla="*/ 6977 h 8890"/>
                <a:gd name="T48" fmla="*/ 16129 w 16560"/>
                <a:gd name="T49" fmla="*/ 6772 h 8890"/>
                <a:gd name="T50" fmla="*/ 15941 w 16560"/>
                <a:gd name="T51" fmla="*/ 6509 h 8890"/>
                <a:gd name="T52" fmla="*/ 15744 w 16560"/>
                <a:gd name="T53" fmla="*/ 6188 h 8890"/>
                <a:gd name="T54" fmla="*/ 15553 w 16560"/>
                <a:gd name="T55" fmla="*/ 5807 h 8890"/>
                <a:gd name="T56" fmla="*/ 15379 w 16560"/>
                <a:gd name="T57" fmla="*/ 5366 h 8890"/>
                <a:gd name="T58" fmla="*/ 15236 w 16560"/>
                <a:gd name="T59" fmla="*/ 4867 h 8890"/>
                <a:gd name="T60" fmla="*/ 15137 w 16560"/>
                <a:gd name="T61" fmla="*/ 4307 h 8890"/>
                <a:gd name="T62" fmla="*/ 15090 w 16560"/>
                <a:gd name="T63" fmla="*/ 3695 h 8890"/>
                <a:gd name="T64" fmla="*/ 15069 w 16560"/>
                <a:gd name="T65" fmla="*/ 3136 h 8890"/>
                <a:gd name="T66" fmla="*/ 15060 w 16560"/>
                <a:gd name="T67" fmla="*/ 2654 h 8890"/>
                <a:gd name="T68" fmla="*/ 15061 w 16560"/>
                <a:gd name="T69" fmla="*/ 2246 h 8890"/>
                <a:gd name="T70" fmla="*/ 15071 w 16560"/>
                <a:gd name="T71" fmla="*/ 1908 h 8890"/>
                <a:gd name="T72" fmla="*/ 15085 w 16560"/>
                <a:gd name="T73" fmla="*/ 1633 h 8890"/>
                <a:gd name="T74" fmla="*/ 15104 w 16560"/>
                <a:gd name="T75" fmla="*/ 1417 h 8890"/>
                <a:gd name="T76" fmla="*/ 15122 w 16560"/>
                <a:gd name="T77" fmla="*/ 1255 h 8890"/>
                <a:gd name="T78" fmla="*/ 15145 w 16560"/>
                <a:gd name="T79" fmla="*/ 1115 h 8890"/>
                <a:gd name="T80" fmla="*/ 15161 w 16560"/>
                <a:gd name="T81" fmla="*/ 1043 h 8890"/>
                <a:gd name="T82" fmla="*/ 14715 w 16560"/>
                <a:gd name="T83" fmla="*/ 1310 h 8890"/>
                <a:gd name="T84" fmla="*/ 14093 w 16560"/>
                <a:gd name="T85" fmla="*/ 1523 h 8890"/>
                <a:gd name="T86" fmla="*/ 13332 w 16560"/>
                <a:gd name="T87" fmla="*/ 1686 h 8890"/>
                <a:gd name="T88" fmla="*/ 12471 w 16560"/>
                <a:gd name="T89" fmla="*/ 1801 h 8890"/>
                <a:gd name="T90" fmla="*/ 11550 w 16560"/>
                <a:gd name="T91" fmla="*/ 1872 h 8890"/>
                <a:gd name="T92" fmla="*/ 10606 w 16560"/>
                <a:gd name="T93" fmla="*/ 1898 h 8890"/>
                <a:gd name="T94" fmla="*/ 9677 w 16560"/>
                <a:gd name="T95" fmla="*/ 1884 h 8890"/>
                <a:gd name="T96" fmla="*/ 8805 w 16560"/>
                <a:gd name="T97" fmla="*/ 1832 h 8890"/>
                <a:gd name="T98" fmla="*/ 8026 w 16560"/>
                <a:gd name="T99" fmla="*/ 1744 h 8890"/>
                <a:gd name="T100" fmla="*/ 7380 w 16560"/>
                <a:gd name="T101" fmla="*/ 1622 h 8890"/>
                <a:gd name="T102" fmla="*/ 6827 w 16560"/>
                <a:gd name="T103" fmla="*/ 1448 h 8890"/>
                <a:gd name="T104" fmla="*/ 6196 w 16560"/>
                <a:gd name="T105" fmla="*/ 1244 h 8890"/>
                <a:gd name="T106" fmla="*/ 5583 w 16560"/>
                <a:gd name="T107" fmla="*/ 1072 h 8890"/>
                <a:gd name="T108" fmla="*/ 4984 w 16560"/>
                <a:gd name="T109" fmla="*/ 940 h 8890"/>
                <a:gd name="T110" fmla="*/ 4397 w 16560"/>
                <a:gd name="T111" fmla="*/ 852 h 8890"/>
                <a:gd name="T112" fmla="*/ 3820 w 16560"/>
                <a:gd name="T113" fmla="*/ 814 h 8890"/>
                <a:gd name="T114" fmla="*/ 3250 w 16560"/>
                <a:gd name="T115" fmla="*/ 832 h 8890"/>
                <a:gd name="T116" fmla="*/ 2685 w 16560"/>
                <a:gd name="T117" fmla="*/ 909 h 8890"/>
                <a:gd name="T118" fmla="*/ 2122 w 16560"/>
                <a:gd name="T119" fmla="*/ 1053 h 8890"/>
                <a:gd name="T120" fmla="*/ 1558 w 16560"/>
                <a:gd name="T121" fmla="*/ 1267 h 8890"/>
                <a:gd name="T122" fmla="*/ 990 w 16560"/>
                <a:gd name="T123" fmla="*/ 1559 h 8890"/>
                <a:gd name="T124" fmla="*/ 0 w 16560"/>
                <a:gd name="T125" fmla="*/ 0 h 88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560" h="8890">
                  <a:moveTo>
                    <a:pt x="0" y="0"/>
                  </a:moveTo>
                  <a:lnTo>
                    <a:pt x="167" y="1163"/>
                  </a:lnTo>
                  <a:lnTo>
                    <a:pt x="649" y="1791"/>
                  </a:lnTo>
                  <a:lnTo>
                    <a:pt x="649" y="1791"/>
                  </a:lnTo>
                  <a:lnTo>
                    <a:pt x="3571" y="8890"/>
                  </a:lnTo>
                  <a:lnTo>
                    <a:pt x="3583" y="8882"/>
                  </a:lnTo>
                  <a:lnTo>
                    <a:pt x="3623" y="8860"/>
                  </a:lnTo>
                  <a:lnTo>
                    <a:pt x="3650" y="8844"/>
                  </a:lnTo>
                  <a:lnTo>
                    <a:pt x="3686" y="8827"/>
                  </a:lnTo>
                  <a:lnTo>
                    <a:pt x="3726" y="8806"/>
                  </a:lnTo>
                  <a:lnTo>
                    <a:pt x="3773" y="8782"/>
                  </a:lnTo>
                  <a:lnTo>
                    <a:pt x="3825" y="8759"/>
                  </a:lnTo>
                  <a:lnTo>
                    <a:pt x="3883" y="8732"/>
                  </a:lnTo>
                  <a:lnTo>
                    <a:pt x="3946" y="8704"/>
                  </a:lnTo>
                  <a:lnTo>
                    <a:pt x="4016" y="8676"/>
                  </a:lnTo>
                  <a:lnTo>
                    <a:pt x="4090" y="8646"/>
                  </a:lnTo>
                  <a:lnTo>
                    <a:pt x="4169" y="8616"/>
                  </a:lnTo>
                  <a:lnTo>
                    <a:pt x="4254" y="8586"/>
                  </a:lnTo>
                  <a:lnTo>
                    <a:pt x="4344" y="8556"/>
                  </a:lnTo>
                  <a:lnTo>
                    <a:pt x="4439" y="8526"/>
                  </a:lnTo>
                  <a:lnTo>
                    <a:pt x="4538" y="8497"/>
                  </a:lnTo>
                  <a:lnTo>
                    <a:pt x="4643" y="8469"/>
                  </a:lnTo>
                  <a:lnTo>
                    <a:pt x="4753" y="8442"/>
                  </a:lnTo>
                  <a:lnTo>
                    <a:pt x="4867" y="8416"/>
                  </a:lnTo>
                  <a:lnTo>
                    <a:pt x="4985" y="8392"/>
                  </a:lnTo>
                  <a:lnTo>
                    <a:pt x="5107" y="8371"/>
                  </a:lnTo>
                  <a:lnTo>
                    <a:pt x="5234" y="8351"/>
                  </a:lnTo>
                  <a:lnTo>
                    <a:pt x="5364" y="8334"/>
                  </a:lnTo>
                  <a:lnTo>
                    <a:pt x="5500" y="8320"/>
                  </a:lnTo>
                  <a:lnTo>
                    <a:pt x="5639" y="8309"/>
                  </a:lnTo>
                  <a:lnTo>
                    <a:pt x="5782" y="8301"/>
                  </a:lnTo>
                  <a:lnTo>
                    <a:pt x="5928" y="8297"/>
                  </a:lnTo>
                  <a:lnTo>
                    <a:pt x="6079" y="8297"/>
                  </a:lnTo>
                  <a:lnTo>
                    <a:pt x="6232" y="8301"/>
                  </a:lnTo>
                  <a:lnTo>
                    <a:pt x="6389" y="8311"/>
                  </a:lnTo>
                  <a:lnTo>
                    <a:pt x="7176" y="8367"/>
                  </a:lnTo>
                  <a:lnTo>
                    <a:pt x="7933" y="8419"/>
                  </a:lnTo>
                  <a:lnTo>
                    <a:pt x="8302" y="8444"/>
                  </a:lnTo>
                  <a:lnTo>
                    <a:pt x="8664" y="8468"/>
                  </a:lnTo>
                  <a:lnTo>
                    <a:pt x="9021" y="8489"/>
                  </a:lnTo>
                  <a:lnTo>
                    <a:pt x="9371" y="8507"/>
                  </a:lnTo>
                  <a:lnTo>
                    <a:pt x="9716" y="8523"/>
                  </a:lnTo>
                  <a:lnTo>
                    <a:pt x="10055" y="8536"/>
                  </a:lnTo>
                  <a:lnTo>
                    <a:pt x="10389" y="8544"/>
                  </a:lnTo>
                  <a:lnTo>
                    <a:pt x="10717" y="8550"/>
                  </a:lnTo>
                  <a:lnTo>
                    <a:pt x="11041" y="8551"/>
                  </a:lnTo>
                  <a:lnTo>
                    <a:pt x="11361" y="8547"/>
                  </a:lnTo>
                  <a:lnTo>
                    <a:pt x="11676" y="8537"/>
                  </a:lnTo>
                  <a:lnTo>
                    <a:pt x="11986" y="8523"/>
                  </a:lnTo>
                  <a:lnTo>
                    <a:pt x="12293" y="8503"/>
                  </a:lnTo>
                  <a:lnTo>
                    <a:pt x="12596" y="8476"/>
                  </a:lnTo>
                  <a:lnTo>
                    <a:pt x="12895" y="8443"/>
                  </a:lnTo>
                  <a:lnTo>
                    <a:pt x="13191" y="8403"/>
                  </a:lnTo>
                  <a:lnTo>
                    <a:pt x="13484" y="8355"/>
                  </a:lnTo>
                  <a:lnTo>
                    <a:pt x="13774" y="8300"/>
                  </a:lnTo>
                  <a:lnTo>
                    <a:pt x="14062" y="8236"/>
                  </a:lnTo>
                  <a:lnTo>
                    <a:pt x="14346" y="8165"/>
                  </a:lnTo>
                  <a:lnTo>
                    <a:pt x="14629" y="8084"/>
                  </a:lnTo>
                  <a:lnTo>
                    <a:pt x="14909" y="7994"/>
                  </a:lnTo>
                  <a:lnTo>
                    <a:pt x="15188" y="7894"/>
                  </a:lnTo>
                  <a:lnTo>
                    <a:pt x="15464" y="7785"/>
                  </a:lnTo>
                  <a:lnTo>
                    <a:pt x="15739" y="7665"/>
                  </a:lnTo>
                  <a:lnTo>
                    <a:pt x="16015" y="7534"/>
                  </a:lnTo>
                  <a:lnTo>
                    <a:pt x="16288" y="7392"/>
                  </a:lnTo>
                  <a:lnTo>
                    <a:pt x="16560" y="7239"/>
                  </a:lnTo>
                  <a:lnTo>
                    <a:pt x="16544" y="7225"/>
                  </a:lnTo>
                  <a:lnTo>
                    <a:pt x="16502" y="7187"/>
                  </a:lnTo>
                  <a:lnTo>
                    <a:pt x="16472" y="7158"/>
                  </a:lnTo>
                  <a:lnTo>
                    <a:pt x="16436" y="7122"/>
                  </a:lnTo>
                  <a:lnTo>
                    <a:pt x="16394" y="7081"/>
                  </a:lnTo>
                  <a:lnTo>
                    <a:pt x="16349" y="7032"/>
                  </a:lnTo>
                  <a:lnTo>
                    <a:pt x="16299" y="6977"/>
                  </a:lnTo>
                  <a:lnTo>
                    <a:pt x="16245" y="6915"/>
                  </a:lnTo>
                  <a:lnTo>
                    <a:pt x="16189" y="6847"/>
                  </a:lnTo>
                  <a:lnTo>
                    <a:pt x="16129" y="6772"/>
                  </a:lnTo>
                  <a:lnTo>
                    <a:pt x="16068" y="6692"/>
                  </a:lnTo>
                  <a:lnTo>
                    <a:pt x="16005" y="6604"/>
                  </a:lnTo>
                  <a:lnTo>
                    <a:pt x="15941" y="6509"/>
                  </a:lnTo>
                  <a:lnTo>
                    <a:pt x="15875" y="6409"/>
                  </a:lnTo>
                  <a:lnTo>
                    <a:pt x="15810" y="6302"/>
                  </a:lnTo>
                  <a:lnTo>
                    <a:pt x="15744" y="6188"/>
                  </a:lnTo>
                  <a:lnTo>
                    <a:pt x="15679" y="6068"/>
                  </a:lnTo>
                  <a:lnTo>
                    <a:pt x="15615" y="5940"/>
                  </a:lnTo>
                  <a:lnTo>
                    <a:pt x="15553" y="5807"/>
                  </a:lnTo>
                  <a:lnTo>
                    <a:pt x="15492" y="5667"/>
                  </a:lnTo>
                  <a:lnTo>
                    <a:pt x="15434" y="5520"/>
                  </a:lnTo>
                  <a:lnTo>
                    <a:pt x="15379" y="5366"/>
                  </a:lnTo>
                  <a:lnTo>
                    <a:pt x="15327" y="5207"/>
                  </a:lnTo>
                  <a:lnTo>
                    <a:pt x="15280" y="5040"/>
                  </a:lnTo>
                  <a:lnTo>
                    <a:pt x="15236" y="4867"/>
                  </a:lnTo>
                  <a:lnTo>
                    <a:pt x="15198" y="4687"/>
                  </a:lnTo>
                  <a:lnTo>
                    <a:pt x="15164" y="4500"/>
                  </a:lnTo>
                  <a:lnTo>
                    <a:pt x="15137" y="4307"/>
                  </a:lnTo>
                  <a:lnTo>
                    <a:pt x="15115" y="4107"/>
                  </a:lnTo>
                  <a:lnTo>
                    <a:pt x="15101" y="3901"/>
                  </a:lnTo>
                  <a:lnTo>
                    <a:pt x="15090" y="3695"/>
                  </a:lnTo>
                  <a:lnTo>
                    <a:pt x="15081" y="3500"/>
                  </a:lnTo>
                  <a:lnTo>
                    <a:pt x="15075" y="3314"/>
                  </a:lnTo>
                  <a:lnTo>
                    <a:pt x="15069" y="3136"/>
                  </a:lnTo>
                  <a:lnTo>
                    <a:pt x="15064" y="2966"/>
                  </a:lnTo>
                  <a:lnTo>
                    <a:pt x="15061" y="2806"/>
                  </a:lnTo>
                  <a:lnTo>
                    <a:pt x="15060" y="2654"/>
                  </a:lnTo>
                  <a:lnTo>
                    <a:pt x="15059" y="2510"/>
                  </a:lnTo>
                  <a:lnTo>
                    <a:pt x="15060" y="2374"/>
                  </a:lnTo>
                  <a:lnTo>
                    <a:pt x="15061" y="2246"/>
                  </a:lnTo>
                  <a:lnTo>
                    <a:pt x="15063" y="2126"/>
                  </a:lnTo>
                  <a:lnTo>
                    <a:pt x="15066" y="2013"/>
                  </a:lnTo>
                  <a:lnTo>
                    <a:pt x="15071" y="1908"/>
                  </a:lnTo>
                  <a:lnTo>
                    <a:pt x="15075" y="1809"/>
                  </a:lnTo>
                  <a:lnTo>
                    <a:pt x="15080" y="1717"/>
                  </a:lnTo>
                  <a:lnTo>
                    <a:pt x="15085" y="1633"/>
                  </a:lnTo>
                  <a:lnTo>
                    <a:pt x="15091" y="1554"/>
                  </a:lnTo>
                  <a:lnTo>
                    <a:pt x="15098" y="1483"/>
                  </a:lnTo>
                  <a:lnTo>
                    <a:pt x="15104" y="1417"/>
                  </a:lnTo>
                  <a:lnTo>
                    <a:pt x="15110" y="1357"/>
                  </a:lnTo>
                  <a:lnTo>
                    <a:pt x="15116" y="1304"/>
                  </a:lnTo>
                  <a:lnTo>
                    <a:pt x="15122" y="1255"/>
                  </a:lnTo>
                  <a:lnTo>
                    <a:pt x="15129" y="1213"/>
                  </a:lnTo>
                  <a:lnTo>
                    <a:pt x="15134" y="1175"/>
                  </a:lnTo>
                  <a:lnTo>
                    <a:pt x="15145" y="1115"/>
                  </a:lnTo>
                  <a:lnTo>
                    <a:pt x="15153" y="1074"/>
                  </a:lnTo>
                  <a:lnTo>
                    <a:pt x="15159" y="1051"/>
                  </a:lnTo>
                  <a:lnTo>
                    <a:pt x="15161" y="1043"/>
                  </a:lnTo>
                  <a:lnTo>
                    <a:pt x="15034" y="1138"/>
                  </a:lnTo>
                  <a:lnTo>
                    <a:pt x="14885" y="1227"/>
                  </a:lnTo>
                  <a:lnTo>
                    <a:pt x="14715" y="1310"/>
                  </a:lnTo>
                  <a:lnTo>
                    <a:pt x="14525" y="1386"/>
                  </a:lnTo>
                  <a:lnTo>
                    <a:pt x="14317" y="1458"/>
                  </a:lnTo>
                  <a:lnTo>
                    <a:pt x="14093" y="1523"/>
                  </a:lnTo>
                  <a:lnTo>
                    <a:pt x="13852" y="1583"/>
                  </a:lnTo>
                  <a:lnTo>
                    <a:pt x="13598" y="1638"/>
                  </a:lnTo>
                  <a:lnTo>
                    <a:pt x="13332" y="1686"/>
                  </a:lnTo>
                  <a:lnTo>
                    <a:pt x="13053" y="1730"/>
                  </a:lnTo>
                  <a:lnTo>
                    <a:pt x="12767" y="1768"/>
                  </a:lnTo>
                  <a:lnTo>
                    <a:pt x="12471" y="1801"/>
                  </a:lnTo>
                  <a:lnTo>
                    <a:pt x="12168" y="1830"/>
                  </a:lnTo>
                  <a:lnTo>
                    <a:pt x="11861" y="1853"/>
                  </a:lnTo>
                  <a:lnTo>
                    <a:pt x="11550" y="1872"/>
                  </a:lnTo>
                  <a:lnTo>
                    <a:pt x="11235" y="1885"/>
                  </a:lnTo>
                  <a:lnTo>
                    <a:pt x="10920" y="1894"/>
                  </a:lnTo>
                  <a:lnTo>
                    <a:pt x="10606" y="1898"/>
                  </a:lnTo>
                  <a:lnTo>
                    <a:pt x="10292" y="1898"/>
                  </a:lnTo>
                  <a:lnTo>
                    <a:pt x="9983" y="1893"/>
                  </a:lnTo>
                  <a:lnTo>
                    <a:pt x="9677" y="1884"/>
                  </a:lnTo>
                  <a:lnTo>
                    <a:pt x="9379" y="1872"/>
                  </a:lnTo>
                  <a:lnTo>
                    <a:pt x="9087" y="1854"/>
                  </a:lnTo>
                  <a:lnTo>
                    <a:pt x="8805" y="1832"/>
                  </a:lnTo>
                  <a:lnTo>
                    <a:pt x="8534" y="1806"/>
                  </a:lnTo>
                  <a:lnTo>
                    <a:pt x="8273" y="1777"/>
                  </a:lnTo>
                  <a:lnTo>
                    <a:pt x="8026" y="1744"/>
                  </a:lnTo>
                  <a:lnTo>
                    <a:pt x="7794" y="1707"/>
                  </a:lnTo>
                  <a:lnTo>
                    <a:pt x="7578" y="1667"/>
                  </a:lnTo>
                  <a:lnTo>
                    <a:pt x="7380" y="1622"/>
                  </a:lnTo>
                  <a:lnTo>
                    <a:pt x="7199" y="1575"/>
                  </a:lnTo>
                  <a:lnTo>
                    <a:pt x="7041" y="1524"/>
                  </a:lnTo>
                  <a:lnTo>
                    <a:pt x="6827" y="1448"/>
                  </a:lnTo>
                  <a:lnTo>
                    <a:pt x="6614" y="1377"/>
                  </a:lnTo>
                  <a:lnTo>
                    <a:pt x="6404" y="1309"/>
                  </a:lnTo>
                  <a:lnTo>
                    <a:pt x="6196" y="1244"/>
                  </a:lnTo>
                  <a:lnTo>
                    <a:pt x="5990" y="1183"/>
                  </a:lnTo>
                  <a:lnTo>
                    <a:pt x="5785" y="1125"/>
                  </a:lnTo>
                  <a:lnTo>
                    <a:pt x="5583" y="1072"/>
                  </a:lnTo>
                  <a:lnTo>
                    <a:pt x="5381" y="1023"/>
                  </a:lnTo>
                  <a:lnTo>
                    <a:pt x="5181" y="980"/>
                  </a:lnTo>
                  <a:lnTo>
                    <a:pt x="4984" y="940"/>
                  </a:lnTo>
                  <a:lnTo>
                    <a:pt x="4787" y="905"/>
                  </a:lnTo>
                  <a:lnTo>
                    <a:pt x="4591" y="876"/>
                  </a:lnTo>
                  <a:lnTo>
                    <a:pt x="4397" y="852"/>
                  </a:lnTo>
                  <a:lnTo>
                    <a:pt x="4203" y="834"/>
                  </a:lnTo>
                  <a:lnTo>
                    <a:pt x="4012" y="821"/>
                  </a:lnTo>
                  <a:lnTo>
                    <a:pt x="3820" y="814"/>
                  </a:lnTo>
                  <a:lnTo>
                    <a:pt x="3629" y="814"/>
                  </a:lnTo>
                  <a:lnTo>
                    <a:pt x="3439" y="819"/>
                  </a:lnTo>
                  <a:lnTo>
                    <a:pt x="3250" y="832"/>
                  </a:lnTo>
                  <a:lnTo>
                    <a:pt x="3062" y="850"/>
                  </a:lnTo>
                  <a:lnTo>
                    <a:pt x="2873" y="876"/>
                  </a:lnTo>
                  <a:lnTo>
                    <a:pt x="2685" y="909"/>
                  </a:lnTo>
                  <a:lnTo>
                    <a:pt x="2496" y="950"/>
                  </a:lnTo>
                  <a:lnTo>
                    <a:pt x="2309" y="997"/>
                  </a:lnTo>
                  <a:lnTo>
                    <a:pt x="2122" y="1053"/>
                  </a:lnTo>
                  <a:lnTo>
                    <a:pt x="1933" y="1116"/>
                  </a:lnTo>
                  <a:lnTo>
                    <a:pt x="1746" y="1188"/>
                  </a:lnTo>
                  <a:lnTo>
                    <a:pt x="1558" y="1267"/>
                  </a:lnTo>
                  <a:lnTo>
                    <a:pt x="1369" y="1356"/>
                  </a:lnTo>
                  <a:lnTo>
                    <a:pt x="1180" y="1453"/>
                  </a:lnTo>
                  <a:lnTo>
                    <a:pt x="990" y="1559"/>
                  </a:lnTo>
                  <a:lnTo>
                    <a:pt x="801" y="1674"/>
                  </a:lnTo>
                  <a:lnTo>
                    <a:pt x="702" y="8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0000">
                <a:alpha val="5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endParaRPr>
            </a:p>
          </p:txBody>
        </p:sp>
        <p:sp>
          <p:nvSpPr>
            <p:cNvPr id="9" name="Freeform 7"/>
            <p:cNvSpPr/>
            <p:nvPr/>
          </p:nvSpPr>
          <p:spPr bwMode="auto">
            <a:xfrm>
              <a:off x="6205199" y="-1343505"/>
              <a:ext cx="2232248" cy="1196398"/>
            </a:xfrm>
            <a:custGeom>
              <a:avLst/>
              <a:gdLst>
                <a:gd name="T0" fmla="*/ 649 w 16560"/>
                <a:gd name="T1" fmla="*/ 1791 h 8890"/>
                <a:gd name="T2" fmla="*/ 3583 w 16560"/>
                <a:gd name="T3" fmla="*/ 8882 h 8890"/>
                <a:gd name="T4" fmla="*/ 3686 w 16560"/>
                <a:gd name="T5" fmla="*/ 8827 h 8890"/>
                <a:gd name="T6" fmla="*/ 3825 w 16560"/>
                <a:gd name="T7" fmla="*/ 8759 h 8890"/>
                <a:gd name="T8" fmla="*/ 4016 w 16560"/>
                <a:gd name="T9" fmla="*/ 8676 h 8890"/>
                <a:gd name="T10" fmla="*/ 4254 w 16560"/>
                <a:gd name="T11" fmla="*/ 8586 h 8890"/>
                <a:gd name="T12" fmla="*/ 4538 w 16560"/>
                <a:gd name="T13" fmla="*/ 8497 h 8890"/>
                <a:gd name="T14" fmla="*/ 4867 w 16560"/>
                <a:gd name="T15" fmla="*/ 8416 h 8890"/>
                <a:gd name="T16" fmla="*/ 5234 w 16560"/>
                <a:gd name="T17" fmla="*/ 8351 h 8890"/>
                <a:gd name="T18" fmla="*/ 5639 w 16560"/>
                <a:gd name="T19" fmla="*/ 8309 h 8890"/>
                <a:gd name="T20" fmla="*/ 6079 w 16560"/>
                <a:gd name="T21" fmla="*/ 8297 h 8890"/>
                <a:gd name="T22" fmla="*/ 7176 w 16560"/>
                <a:gd name="T23" fmla="*/ 8367 h 8890"/>
                <a:gd name="T24" fmla="*/ 8664 w 16560"/>
                <a:gd name="T25" fmla="*/ 8468 h 8890"/>
                <a:gd name="T26" fmla="*/ 9716 w 16560"/>
                <a:gd name="T27" fmla="*/ 8523 h 8890"/>
                <a:gd name="T28" fmla="*/ 10717 w 16560"/>
                <a:gd name="T29" fmla="*/ 8550 h 8890"/>
                <a:gd name="T30" fmla="*/ 11676 w 16560"/>
                <a:gd name="T31" fmla="*/ 8537 h 8890"/>
                <a:gd name="T32" fmla="*/ 12596 w 16560"/>
                <a:gd name="T33" fmla="*/ 8476 h 8890"/>
                <a:gd name="T34" fmla="*/ 13484 w 16560"/>
                <a:gd name="T35" fmla="*/ 8355 h 8890"/>
                <a:gd name="T36" fmla="*/ 14346 w 16560"/>
                <a:gd name="T37" fmla="*/ 8165 h 8890"/>
                <a:gd name="T38" fmla="*/ 15188 w 16560"/>
                <a:gd name="T39" fmla="*/ 7894 h 8890"/>
                <a:gd name="T40" fmla="*/ 16015 w 16560"/>
                <a:gd name="T41" fmla="*/ 7534 h 8890"/>
                <a:gd name="T42" fmla="*/ 16544 w 16560"/>
                <a:gd name="T43" fmla="*/ 7225 h 8890"/>
                <a:gd name="T44" fmla="*/ 16436 w 16560"/>
                <a:gd name="T45" fmla="*/ 7122 h 8890"/>
                <a:gd name="T46" fmla="*/ 16299 w 16560"/>
                <a:gd name="T47" fmla="*/ 6977 h 8890"/>
                <a:gd name="T48" fmla="*/ 16129 w 16560"/>
                <a:gd name="T49" fmla="*/ 6772 h 8890"/>
                <a:gd name="T50" fmla="*/ 15941 w 16560"/>
                <a:gd name="T51" fmla="*/ 6509 h 8890"/>
                <a:gd name="T52" fmla="*/ 15744 w 16560"/>
                <a:gd name="T53" fmla="*/ 6188 h 8890"/>
                <a:gd name="T54" fmla="*/ 15553 w 16560"/>
                <a:gd name="T55" fmla="*/ 5807 h 8890"/>
                <a:gd name="T56" fmla="*/ 15379 w 16560"/>
                <a:gd name="T57" fmla="*/ 5366 h 8890"/>
                <a:gd name="T58" fmla="*/ 15236 w 16560"/>
                <a:gd name="T59" fmla="*/ 4867 h 8890"/>
                <a:gd name="T60" fmla="*/ 15137 w 16560"/>
                <a:gd name="T61" fmla="*/ 4307 h 8890"/>
                <a:gd name="T62" fmla="*/ 15090 w 16560"/>
                <a:gd name="T63" fmla="*/ 3695 h 8890"/>
                <a:gd name="T64" fmla="*/ 15069 w 16560"/>
                <a:gd name="T65" fmla="*/ 3136 h 8890"/>
                <a:gd name="T66" fmla="*/ 15060 w 16560"/>
                <a:gd name="T67" fmla="*/ 2654 h 8890"/>
                <a:gd name="T68" fmla="*/ 15061 w 16560"/>
                <a:gd name="T69" fmla="*/ 2246 h 8890"/>
                <a:gd name="T70" fmla="*/ 15071 w 16560"/>
                <a:gd name="T71" fmla="*/ 1908 h 8890"/>
                <a:gd name="T72" fmla="*/ 15085 w 16560"/>
                <a:gd name="T73" fmla="*/ 1633 h 8890"/>
                <a:gd name="T74" fmla="*/ 15104 w 16560"/>
                <a:gd name="T75" fmla="*/ 1417 h 8890"/>
                <a:gd name="T76" fmla="*/ 15122 w 16560"/>
                <a:gd name="T77" fmla="*/ 1255 h 8890"/>
                <a:gd name="T78" fmla="*/ 15145 w 16560"/>
                <a:gd name="T79" fmla="*/ 1115 h 8890"/>
                <a:gd name="T80" fmla="*/ 15161 w 16560"/>
                <a:gd name="T81" fmla="*/ 1043 h 8890"/>
                <a:gd name="T82" fmla="*/ 14715 w 16560"/>
                <a:gd name="T83" fmla="*/ 1310 h 8890"/>
                <a:gd name="T84" fmla="*/ 14093 w 16560"/>
                <a:gd name="T85" fmla="*/ 1523 h 8890"/>
                <a:gd name="T86" fmla="*/ 13332 w 16560"/>
                <a:gd name="T87" fmla="*/ 1686 h 8890"/>
                <a:gd name="T88" fmla="*/ 12471 w 16560"/>
                <a:gd name="T89" fmla="*/ 1801 h 8890"/>
                <a:gd name="T90" fmla="*/ 11550 w 16560"/>
                <a:gd name="T91" fmla="*/ 1872 h 8890"/>
                <a:gd name="T92" fmla="*/ 10606 w 16560"/>
                <a:gd name="T93" fmla="*/ 1898 h 8890"/>
                <a:gd name="T94" fmla="*/ 9677 w 16560"/>
                <a:gd name="T95" fmla="*/ 1884 h 8890"/>
                <a:gd name="T96" fmla="*/ 8805 w 16560"/>
                <a:gd name="T97" fmla="*/ 1832 h 8890"/>
                <a:gd name="T98" fmla="*/ 8026 w 16560"/>
                <a:gd name="T99" fmla="*/ 1744 h 8890"/>
                <a:gd name="T100" fmla="*/ 7380 w 16560"/>
                <a:gd name="T101" fmla="*/ 1622 h 8890"/>
                <a:gd name="T102" fmla="*/ 6827 w 16560"/>
                <a:gd name="T103" fmla="*/ 1448 h 8890"/>
                <a:gd name="T104" fmla="*/ 6196 w 16560"/>
                <a:gd name="T105" fmla="*/ 1244 h 8890"/>
                <a:gd name="T106" fmla="*/ 5583 w 16560"/>
                <a:gd name="T107" fmla="*/ 1072 h 8890"/>
                <a:gd name="T108" fmla="*/ 4984 w 16560"/>
                <a:gd name="T109" fmla="*/ 940 h 8890"/>
                <a:gd name="T110" fmla="*/ 4397 w 16560"/>
                <a:gd name="T111" fmla="*/ 852 h 8890"/>
                <a:gd name="T112" fmla="*/ 3820 w 16560"/>
                <a:gd name="T113" fmla="*/ 814 h 8890"/>
                <a:gd name="T114" fmla="*/ 3250 w 16560"/>
                <a:gd name="T115" fmla="*/ 832 h 8890"/>
                <a:gd name="T116" fmla="*/ 2685 w 16560"/>
                <a:gd name="T117" fmla="*/ 909 h 8890"/>
                <a:gd name="T118" fmla="*/ 2122 w 16560"/>
                <a:gd name="T119" fmla="*/ 1053 h 8890"/>
                <a:gd name="T120" fmla="*/ 1558 w 16560"/>
                <a:gd name="T121" fmla="*/ 1267 h 8890"/>
                <a:gd name="T122" fmla="*/ 990 w 16560"/>
                <a:gd name="T123" fmla="*/ 1559 h 8890"/>
                <a:gd name="T124" fmla="*/ 0 w 16560"/>
                <a:gd name="T125" fmla="*/ 0 h 88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560" h="8890">
                  <a:moveTo>
                    <a:pt x="0" y="0"/>
                  </a:moveTo>
                  <a:lnTo>
                    <a:pt x="167" y="1163"/>
                  </a:lnTo>
                  <a:lnTo>
                    <a:pt x="649" y="1791"/>
                  </a:lnTo>
                  <a:lnTo>
                    <a:pt x="649" y="1791"/>
                  </a:lnTo>
                  <a:lnTo>
                    <a:pt x="3571" y="8890"/>
                  </a:lnTo>
                  <a:lnTo>
                    <a:pt x="3583" y="8882"/>
                  </a:lnTo>
                  <a:lnTo>
                    <a:pt x="3623" y="8860"/>
                  </a:lnTo>
                  <a:lnTo>
                    <a:pt x="3650" y="8844"/>
                  </a:lnTo>
                  <a:lnTo>
                    <a:pt x="3686" y="8827"/>
                  </a:lnTo>
                  <a:lnTo>
                    <a:pt x="3726" y="8806"/>
                  </a:lnTo>
                  <a:lnTo>
                    <a:pt x="3773" y="8782"/>
                  </a:lnTo>
                  <a:lnTo>
                    <a:pt x="3825" y="8759"/>
                  </a:lnTo>
                  <a:lnTo>
                    <a:pt x="3883" y="8732"/>
                  </a:lnTo>
                  <a:lnTo>
                    <a:pt x="3946" y="8704"/>
                  </a:lnTo>
                  <a:lnTo>
                    <a:pt x="4016" y="8676"/>
                  </a:lnTo>
                  <a:lnTo>
                    <a:pt x="4090" y="8646"/>
                  </a:lnTo>
                  <a:lnTo>
                    <a:pt x="4169" y="8616"/>
                  </a:lnTo>
                  <a:lnTo>
                    <a:pt x="4254" y="8586"/>
                  </a:lnTo>
                  <a:lnTo>
                    <a:pt x="4344" y="8556"/>
                  </a:lnTo>
                  <a:lnTo>
                    <a:pt x="4439" y="8526"/>
                  </a:lnTo>
                  <a:lnTo>
                    <a:pt x="4538" y="8497"/>
                  </a:lnTo>
                  <a:lnTo>
                    <a:pt x="4643" y="8469"/>
                  </a:lnTo>
                  <a:lnTo>
                    <a:pt x="4753" y="8442"/>
                  </a:lnTo>
                  <a:lnTo>
                    <a:pt x="4867" y="8416"/>
                  </a:lnTo>
                  <a:lnTo>
                    <a:pt x="4985" y="8392"/>
                  </a:lnTo>
                  <a:lnTo>
                    <a:pt x="5107" y="8371"/>
                  </a:lnTo>
                  <a:lnTo>
                    <a:pt x="5234" y="8351"/>
                  </a:lnTo>
                  <a:lnTo>
                    <a:pt x="5364" y="8334"/>
                  </a:lnTo>
                  <a:lnTo>
                    <a:pt x="5500" y="8320"/>
                  </a:lnTo>
                  <a:lnTo>
                    <a:pt x="5639" y="8309"/>
                  </a:lnTo>
                  <a:lnTo>
                    <a:pt x="5782" y="8301"/>
                  </a:lnTo>
                  <a:lnTo>
                    <a:pt x="5928" y="8297"/>
                  </a:lnTo>
                  <a:lnTo>
                    <a:pt x="6079" y="8297"/>
                  </a:lnTo>
                  <a:lnTo>
                    <a:pt x="6232" y="8301"/>
                  </a:lnTo>
                  <a:lnTo>
                    <a:pt x="6389" y="8311"/>
                  </a:lnTo>
                  <a:lnTo>
                    <a:pt x="7176" y="8367"/>
                  </a:lnTo>
                  <a:lnTo>
                    <a:pt x="7933" y="8419"/>
                  </a:lnTo>
                  <a:lnTo>
                    <a:pt x="8302" y="8444"/>
                  </a:lnTo>
                  <a:lnTo>
                    <a:pt x="8664" y="8468"/>
                  </a:lnTo>
                  <a:lnTo>
                    <a:pt x="9021" y="8489"/>
                  </a:lnTo>
                  <a:lnTo>
                    <a:pt x="9371" y="8507"/>
                  </a:lnTo>
                  <a:lnTo>
                    <a:pt x="9716" y="8523"/>
                  </a:lnTo>
                  <a:lnTo>
                    <a:pt x="10055" y="8536"/>
                  </a:lnTo>
                  <a:lnTo>
                    <a:pt x="10389" y="8544"/>
                  </a:lnTo>
                  <a:lnTo>
                    <a:pt x="10717" y="8550"/>
                  </a:lnTo>
                  <a:lnTo>
                    <a:pt x="11041" y="8551"/>
                  </a:lnTo>
                  <a:lnTo>
                    <a:pt x="11361" y="8547"/>
                  </a:lnTo>
                  <a:lnTo>
                    <a:pt x="11676" y="8537"/>
                  </a:lnTo>
                  <a:lnTo>
                    <a:pt x="11986" y="8523"/>
                  </a:lnTo>
                  <a:lnTo>
                    <a:pt x="12293" y="8503"/>
                  </a:lnTo>
                  <a:lnTo>
                    <a:pt x="12596" y="8476"/>
                  </a:lnTo>
                  <a:lnTo>
                    <a:pt x="12895" y="8443"/>
                  </a:lnTo>
                  <a:lnTo>
                    <a:pt x="13191" y="8403"/>
                  </a:lnTo>
                  <a:lnTo>
                    <a:pt x="13484" y="8355"/>
                  </a:lnTo>
                  <a:lnTo>
                    <a:pt x="13774" y="8300"/>
                  </a:lnTo>
                  <a:lnTo>
                    <a:pt x="14062" y="8236"/>
                  </a:lnTo>
                  <a:lnTo>
                    <a:pt x="14346" y="8165"/>
                  </a:lnTo>
                  <a:lnTo>
                    <a:pt x="14629" y="8084"/>
                  </a:lnTo>
                  <a:lnTo>
                    <a:pt x="14909" y="7994"/>
                  </a:lnTo>
                  <a:lnTo>
                    <a:pt x="15188" y="7894"/>
                  </a:lnTo>
                  <a:lnTo>
                    <a:pt x="15464" y="7785"/>
                  </a:lnTo>
                  <a:lnTo>
                    <a:pt x="15739" y="7665"/>
                  </a:lnTo>
                  <a:lnTo>
                    <a:pt x="16015" y="7534"/>
                  </a:lnTo>
                  <a:lnTo>
                    <a:pt x="16288" y="7392"/>
                  </a:lnTo>
                  <a:lnTo>
                    <a:pt x="16560" y="7239"/>
                  </a:lnTo>
                  <a:lnTo>
                    <a:pt x="16544" y="7225"/>
                  </a:lnTo>
                  <a:lnTo>
                    <a:pt x="16502" y="7187"/>
                  </a:lnTo>
                  <a:lnTo>
                    <a:pt x="16472" y="7158"/>
                  </a:lnTo>
                  <a:lnTo>
                    <a:pt x="16436" y="7122"/>
                  </a:lnTo>
                  <a:lnTo>
                    <a:pt x="16394" y="7081"/>
                  </a:lnTo>
                  <a:lnTo>
                    <a:pt x="16349" y="7032"/>
                  </a:lnTo>
                  <a:lnTo>
                    <a:pt x="16299" y="6977"/>
                  </a:lnTo>
                  <a:lnTo>
                    <a:pt x="16245" y="6915"/>
                  </a:lnTo>
                  <a:lnTo>
                    <a:pt x="16189" y="6847"/>
                  </a:lnTo>
                  <a:lnTo>
                    <a:pt x="16129" y="6772"/>
                  </a:lnTo>
                  <a:lnTo>
                    <a:pt x="16068" y="6692"/>
                  </a:lnTo>
                  <a:lnTo>
                    <a:pt x="16005" y="6604"/>
                  </a:lnTo>
                  <a:lnTo>
                    <a:pt x="15941" y="6509"/>
                  </a:lnTo>
                  <a:lnTo>
                    <a:pt x="15875" y="6409"/>
                  </a:lnTo>
                  <a:lnTo>
                    <a:pt x="15810" y="6302"/>
                  </a:lnTo>
                  <a:lnTo>
                    <a:pt x="15744" y="6188"/>
                  </a:lnTo>
                  <a:lnTo>
                    <a:pt x="15679" y="6068"/>
                  </a:lnTo>
                  <a:lnTo>
                    <a:pt x="15615" y="5940"/>
                  </a:lnTo>
                  <a:lnTo>
                    <a:pt x="15553" y="5807"/>
                  </a:lnTo>
                  <a:lnTo>
                    <a:pt x="15492" y="5667"/>
                  </a:lnTo>
                  <a:lnTo>
                    <a:pt x="15434" y="5520"/>
                  </a:lnTo>
                  <a:lnTo>
                    <a:pt x="15379" y="5366"/>
                  </a:lnTo>
                  <a:lnTo>
                    <a:pt x="15327" y="5207"/>
                  </a:lnTo>
                  <a:lnTo>
                    <a:pt x="15280" y="5040"/>
                  </a:lnTo>
                  <a:lnTo>
                    <a:pt x="15236" y="4867"/>
                  </a:lnTo>
                  <a:lnTo>
                    <a:pt x="15198" y="4687"/>
                  </a:lnTo>
                  <a:lnTo>
                    <a:pt x="15164" y="4500"/>
                  </a:lnTo>
                  <a:lnTo>
                    <a:pt x="15137" y="4307"/>
                  </a:lnTo>
                  <a:lnTo>
                    <a:pt x="15115" y="4107"/>
                  </a:lnTo>
                  <a:lnTo>
                    <a:pt x="15101" y="3901"/>
                  </a:lnTo>
                  <a:lnTo>
                    <a:pt x="15090" y="3695"/>
                  </a:lnTo>
                  <a:lnTo>
                    <a:pt x="15081" y="3500"/>
                  </a:lnTo>
                  <a:lnTo>
                    <a:pt x="15075" y="3314"/>
                  </a:lnTo>
                  <a:lnTo>
                    <a:pt x="15069" y="3136"/>
                  </a:lnTo>
                  <a:lnTo>
                    <a:pt x="15064" y="2966"/>
                  </a:lnTo>
                  <a:lnTo>
                    <a:pt x="15061" y="2806"/>
                  </a:lnTo>
                  <a:lnTo>
                    <a:pt x="15060" y="2654"/>
                  </a:lnTo>
                  <a:lnTo>
                    <a:pt x="15059" y="2510"/>
                  </a:lnTo>
                  <a:lnTo>
                    <a:pt x="15060" y="2374"/>
                  </a:lnTo>
                  <a:lnTo>
                    <a:pt x="15061" y="2246"/>
                  </a:lnTo>
                  <a:lnTo>
                    <a:pt x="15063" y="2126"/>
                  </a:lnTo>
                  <a:lnTo>
                    <a:pt x="15066" y="2013"/>
                  </a:lnTo>
                  <a:lnTo>
                    <a:pt x="15071" y="1908"/>
                  </a:lnTo>
                  <a:lnTo>
                    <a:pt x="15075" y="1809"/>
                  </a:lnTo>
                  <a:lnTo>
                    <a:pt x="15080" y="1717"/>
                  </a:lnTo>
                  <a:lnTo>
                    <a:pt x="15085" y="1633"/>
                  </a:lnTo>
                  <a:lnTo>
                    <a:pt x="15091" y="1554"/>
                  </a:lnTo>
                  <a:lnTo>
                    <a:pt x="15098" y="1483"/>
                  </a:lnTo>
                  <a:lnTo>
                    <a:pt x="15104" y="1417"/>
                  </a:lnTo>
                  <a:lnTo>
                    <a:pt x="15110" y="1357"/>
                  </a:lnTo>
                  <a:lnTo>
                    <a:pt x="15116" y="1304"/>
                  </a:lnTo>
                  <a:lnTo>
                    <a:pt x="15122" y="1255"/>
                  </a:lnTo>
                  <a:lnTo>
                    <a:pt x="15129" y="1213"/>
                  </a:lnTo>
                  <a:lnTo>
                    <a:pt x="15134" y="1175"/>
                  </a:lnTo>
                  <a:lnTo>
                    <a:pt x="15145" y="1115"/>
                  </a:lnTo>
                  <a:lnTo>
                    <a:pt x="15153" y="1074"/>
                  </a:lnTo>
                  <a:lnTo>
                    <a:pt x="15159" y="1051"/>
                  </a:lnTo>
                  <a:lnTo>
                    <a:pt x="15161" y="1043"/>
                  </a:lnTo>
                  <a:lnTo>
                    <a:pt x="15034" y="1138"/>
                  </a:lnTo>
                  <a:lnTo>
                    <a:pt x="14885" y="1227"/>
                  </a:lnTo>
                  <a:lnTo>
                    <a:pt x="14715" y="1310"/>
                  </a:lnTo>
                  <a:lnTo>
                    <a:pt x="14525" y="1386"/>
                  </a:lnTo>
                  <a:lnTo>
                    <a:pt x="14317" y="1458"/>
                  </a:lnTo>
                  <a:lnTo>
                    <a:pt x="14093" y="1523"/>
                  </a:lnTo>
                  <a:lnTo>
                    <a:pt x="13852" y="1583"/>
                  </a:lnTo>
                  <a:lnTo>
                    <a:pt x="13598" y="1638"/>
                  </a:lnTo>
                  <a:lnTo>
                    <a:pt x="13332" y="1686"/>
                  </a:lnTo>
                  <a:lnTo>
                    <a:pt x="13053" y="1730"/>
                  </a:lnTo>
                  <a:lnTo>
                    <a:pt x="12767" y="1768"/>
                  </a:lnTo>
                  <a:lnTo>
                    <a:pt x="12471" y="1801"/>
                  </a:lnTo>
                  <a:lnTo>
                    <a:pt x="12168" y="1830"/>
                  </a:lnTo>
                  <a:lnTo>
                    <a:pt x="11861" y="1853"/>
                  </a:lnTo>
                  <a:lnTo>
                    <a:pt x="11550" y="1872"/>
                  </a:lnTo>
                  <a:lnTo>
                    <a:pt x="11235" y="1885"/>
                  </a:lnTo>
                  <a:lnTo>
                    <a:pt x="10920" y="1894"/>
                  </a:lnTo>
                  <a:lnTo>
                    <a:pt x="10606" y="1898"/>
                  </a:lnTo>
                  <a:lnTo>
                    <a:pt x="10292" y="1898"/>
                  </a:lnTo>
                  <a:lnTo>
                    <a:pt x="9983" y="1893"/>
                  </a:lnTo>
                  <a:lnTo>
                    <a:pt x="9677" y="1884"/>
                  </a:lnTo>
                  <a:lnTo>
                    <a:pt x="9379" y="1872"/>
                  </a:lnTo>
                  <a:lnTo>
                    <a:pt x="9087" y="1854"/>
                  </a:lnTo>
                  <a:lnTo>
                    <a:pt x="8805" y="1832"/>
                  </a:lnTo>
                  <a:lnTo>
                    <a:pt x="8534" y="1806"/>
                  </a:lnTo>
                  <a:lnTo>
                    <a:pt x="8273" y="1777"/>
                  </a:lnTo>
                  <a:lnTo>
                    <a:pt x="8026" y="1744"/>
                  </a:lnTo>
                  <a:lnTo>
                    <a:pt x="7794" y="1707"/>
                  </a:lnTo>
                  <a:lnTo>
                    <a:pt x="7578" y="1667"/>
                  </a:lnTo>
                  <a:lnTo>
                    <a:pt x="7380" y="1622"/>
                  </a:lnTo>
                  <a:lnTo>
                    <a:pt x="7199" y="1575"/>
                  </a:lnTo>
                  <a:lnTo>
                    <a:pt x="7041" y="1524"/>
                  </a:lnTo>
                  <a:lnTo>
                    <a:pt x="6827" y="1448"/>
                  </a:lnTo>
                  <a:lnTo>
                    <a:pt x="6614" y="1377"/>
                  </a:lnTo>
                  <a:lnTo>
                    <a:pt x="6404" y="1309"/>
                  </a:lnTo>
                  <a:lnTo>
                    <a:pt x="6196" y="1244"/>
                  </a:lnTo>
                  <a:lnTo>
                    <a:pt x="5990" y="1183"/>
                  </a:lnTo>
                  <a:lnTo>
                    <a:pt x="5785" y="1125"/>
                  </a:lnTo>
                  <a:lnTo>
                    <a:pt x="5583" y="1072"/>
                  </a:lnTo>
                  <a:lnTo>
                    <a:pt x="5381" y="1023"/>
                  </a:lnTo>
                  <a:lnTo>
                    <a:pt x="5181" y="980"/>
                  </a:lnTo>
                  <a:lnTo>
                    <a:pt x="4984" y="940"/>
                  </a:lnTo>
                  <a:lnTo>
                    <a:pt x="4787" y="905"/>
                  </a:lnTo>
                  <a:lnTo>
                    <a:pt x="4591" y="876"/>
                  </a:lnTo>
                  <a:lnTo>
                    <a:pt x="4397" y="852"/>
                  </a:lnTo>
                  <a:lnTo>
                    <a:pt x="4203" y="834"/>
                  </a:lnTo>
                  <a:lnTo>
                    <a:pt x="4012" y="821"/>
                  </a:lnTo>
                  <a:lnTo>
                    <a:pt x="3820" y="814"/>
                  </a:lnTo>
                  <a:lnTo>
                    <a:pt x="3629" y="814"/>
                  </a:lnTo>
                  <a:lnTo>
                    <a:pt x="3439" y="819"/>
                  </a:lnTo>
                  <a:lnTo>
                    <a:pt x="3250" y="832"/>
                  </a:lnTo>
                  <a:lnTo>
                    <a:pt x="3062" y="850"/>
                  </a:lnTo>
                  <a:lnTo>
                    <a:pt x="2873" y="876"/>
                  </a:lnTo>
                  <a:lnTo>
                    <a:pt x="2685" y="909"/>
                  </a:lnTo>
                  <a:lnTo>
                    <a:pt x="2496" y="950"/>
                  </a:lnTo>
                  <a:lnTo>
                    <a:pt x="2309" y="997"/>
                  </a:lnTo>
                  <a:lnTo>
                    <a:pt x="2122" y="1053"/>
                  </a:lnTo>
                  <a:lnTo>
                    <a:pt x="1933" y="1116"/>
                  </a:lnTo>
                  <a:lnTo>
                    <a:pt x="1746" y="1188"/>
                  </a:lnTo>
                  <a:lnTo>
                    <a:pt x="1558" y="1267"/>
                  </a:lnTo>
                  <a:lnTo>
                    <a:pt x="1369" y="1356"/>
                  </a:lnTo>
                  <a:lnTo>
                    <a:pt x="1180" y="1453"/>
                  </a:lnTo>
                  <a:lnTo>
                    <a:pt x="990" y="1559"/>
                  </a:lnTo>
                  <a:lnTo>
                    <a:pt x="801" y="1674"/>
                  </a:lnTo>
                  <a:lnTo>
                    <a:pt x="702" y="8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endParaRPr>
            </a:p>
          </p:txBody>
        </p:sp>
        <p:sp>
          <p:nvSpPr>
            <p:cNvPr id="10" name="Freeform 5"/>
            <p:cNvSpPr/>
            <p:nvPr/>
          </p:nvSpPr>
          <p:spPr bwMode="auto">
            <a:xfrm>
              <a:off x="7070380" y="-962472"/>
              <a:ext cx="560539" cy="551881"/>
            </a:xfrm>
            <a:custGeom>
              <a:avLst/>
              <a:gdLst>
                <a:gd name="T0" fmla="*/ 2313 w 16074"/>
                <a:gd name="T1" fmla="*/ 11564 h 16128"/>
                <a:gd name="T2" fmla="*/ 3529 w 16074"/>
                <a:gd name="T3" fmla="*/ 12395 h 16128"/>
                <a:gd name="T4" fmla="*/ 4818 w 16074"/>
                <a:gd name="T5" fmla="*/ 13031 h 16128"/>
                <a:gd name="T6" fmla="*/ 6189 w 16074"/>
                <a:gd name="T7" fmla="*/ 13418 h 16128"/>
                <a:gd name="T8" fmla="*/ 7653 w 16074"/>
                <a:gd name="T9" fmla="*/ 13501 h 16128"/>
                <a:gd name="T10" fmla="*/ 9219 w 16074"/>
                <a:gd name="T11" fmla="*/ 13224 h 16128"/>
                <a:gd name="T12" fmla="*/ 5225 w 16074"/>
                <a:gd name="T13" fmla="*/ 7326 h 16128"/>
                <a:gd name="T14" fmla="*/ 5604 w 16074"/>
                <a:gd name="T15" fmla="*/ 2588 h 16128"/>
                <a:gd name="T16" fmla="*/ 5918 w 16074"/>
                <a:gd name="T17" fmla="*/ 2680 h 16128"/>
                <a:gd name="T18" fmla="*/ 6274 w 16074"/>
                <a:gd name="T19" fmla="*/ 2719 h 16128"/>
                <a:gd name="T20" fmla="*/ 6671 w 16074"/>
                <a:gd name="T21" fmla="*/ 2688 h 16128"/>
                <a:gd name="T22" fmla="*/ 7102 w 16074"/>
                <a:gd name="T23" fmla="*/ 2577 h 16128"/>
                <a:gd name="T24" fmla="*/ 7563 w 16074"/>
                <a:gd name="T25" fmla="*/ 2375 h 16128"/>
                <a:gd name="T26" fmla="*/ 8053 w 16074"/>
                <a:gd name="T27" fmla="*/ 2066 h 16128"/>
                <a:gd name="T28" fmla="*/ 12930 w 16074"/>
                <a:gd name="T29" fmla="*/ 10057 h 16128"/>
                <a:gd name="T30" fmla="*/ 13396 w 16074"/>
                <a:gd name="T31" fmla="*/ 8301 h 16128"/>
                <a:gd name="T32" fmla="*/ 13347 w 16074"/>
                <a:gd name="T33" fmla="*/ 6443 h 16128"/>
                <a:gd name="T34" fmla="*/ 12801 w 16074"/>
                <a:gd name="T35" fmla="*/ 4583 h 16128"/>
                <a:gd name="T36" fmla="*/ 11773 w 16074"/>
                <a:gd name="T37" fmla="*/ 2822 h 16128"/>
                <a:gd name="T38" fmla="*/ 10277 w 16074"/>
                <a:gd name="T39" fmla="*/ 1262 h 16128"/>
                <a:gd name="T40" fmla="*/ 8329 w 16074"/>
                <a:gd name="T41" fmla="*/ 0 h 16128"/>
                <a:gd name="T42" fmla="*/ 10526 w 16074"/>
                <a:gd name="T43" fmla="*/ 458 h 16128"/>
                <a:gd name="T44" fmla="*/ 12659 w 16074"/>
                <a:gd name="T45" fmla="*/ 1583 h 16128"/>
                <a:gd name="T46" fmla="*/ 14464 w 16074"/>
                <a:gd name="T47" fmla="*/ 3304 h 16128"/>
                <a:gd name="T48" fmla="*/ 15679 w 16074"/>
                <a:gd name="T49" fmla="*/ 5557 h 16128"/>
                <a:gd name="T50" fmla="*/ 16044 w 16074"/>
                <a:gd name="T51" fmla="*/ 8271 h 16128"/>
                <a:gd name="T52" fmla="*/ 15294 w 16074"/>
                <a:gd name="T53" fmla="*/ 11379 h 16128"/>
                <a:gd name="T54" fmla="*/ 12655 w 16074"/>
                <a:gd name="T55" fmla="*/ 14684 h 16128"/>
                <a:gd name="T56" fmla="*/ 10870 w 16074"/>
                <a:gd name="T57" fmla="*/ 15495 h 16128"/>
                <a:gd name="T58" fmla="*/ 9145 w 16074"/>
                <a:gd name="T59" fmla="*/ 15974 h 16128"/>
                <a:gd name="T60" fmla="*/ 7486 w 16074"/>
                <a:gd name="T61" fmla="*/ 16128 h 16128"/>
                <a:gd name="T62" fmla="*/ 5906 w 16074"/>
                <a:gd name="T63" fmla="*/ 15967 h 16128"/>
                <a:gd name="T64" fmla="*/ 4415 w 16074"/>
                <a:gd name="T65" fmla="*/ 15498 h 16128"/>
                <a:gd name="T66" fmla="*/ 3023 w 16074"/>
                <a:gd name="T67" fmla="*/ 14731 h 16128"/>
                <a:gd name="T68" fmla="*/ 2528 w 16074"/>
                <a:gd name="T69" fmla="*/ 14487 h 16128"/>
                <a:gd name="T70" fmla="*/ 2530 w 16074"/>
                <a:gd name="T71" fmla="*/ 14735 h 16128"/>
                <a:gd name="T72" fmla="*/ 2473 w 16074"/>
                <a:gd name="T73" fmla="*/ 14983 h 16128"/>
                <a:gd name="T74" fmla="*/ 2363 w 16074"/>
                <a:gd name="T75" fmla="*/ 15222 h 16128"/>
                <a:gd name="T76" fmla="*/ 2207 w 16074"/>
                <a:gd name="T77" fmla="*/ 15444 h 16128"/>
                <a:gd name="T78" fmla="*/ 2013 w 16074"/>
                <a:gd name="T79" fmla="*/ 15642 h 16128"/>
                <a:gd name="T80" fmla="*/ 1779 w 16074"/>
                <a:gd name="T81" fmla="*/ 15812 h 16128"/>
                <a:gd name="T82" fmla="*/ 1496 w 16074"/>
                <a:gd name="T83" fmla="*/ 15944 h 16128"/>
                <a:gd name="T84" fmla="*/ 1210 w 16074"/>
                <a:gd name="T85" fmla="*/ 16001 h 16128"/>
                <a:gd name="T86" fmla="*/ 933 w 16074"/>
                <a:gd name="T87" fmla="*/ 15986 h 16128"/>
                <a:gd name="T88" fmla="*/ 671 w 16074"/>
                <a:gd name="T89" fmla="*/ 15902 h 16128"/>
                <a:gd name="T90" fmla="*/ 436 w 16074"/>
                <a:gd name="T91" fmla="*/ 15751 h 16128"/>
                <a:gd name="T92" fmla="*/ 234 w 16074"/>
                <a:gd name="T93" fmla="*/ 15534 h 16128"/>
                <a:gd name="T94" fmla="*/ 33 w 16074"/>
                <a:gd name="T95" fmla="*/ 15112 h 16128"/>
                <a:gd name="T96" fmla="*/ 17 w 16074"/>
                <a:gd name="T97" fmla="*/ 14651 h 16128"/>
                <a:gd name="T98" fmla="*/ 179 w 16074"/>
                <a:gd name="T99" fmla="*/ 14226 h 16128"/>
                <a:gd name="T100" fmla="*/ 478 w 16074"/>
                <a:gd name="T101" fmla="*/ 13874 h 16128"/>
                <a:gd name="T102" fmla="*/ 878 w 16074"/>
                <a:gd name="T103" fmla="*/ 13632 h 16128"/>
                <a:gd name="T104" fmla="*/ 1339 w 16074"/>
                <a:gd name="T105" fmla="*/ 13536 h 16128"/>
                <a:gd name="T106" fmla="*/ 1477 w 16074"/>
                <a:gd name="T107" fmla="*/ 13406 h 16128"/>
                <a:gd name="T108" fmla="*/ 1100 w 16074"/>
                <a:gd name="T109" fmla="*/ 12990 h 16128"/>
                <a:gd name="T110" fmla="*/ 736 w 16074"/>
                <a:gd name="T111" fmla="*/ 12545 h 16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6074" h="16128">
                  <a:moveTo>
                    <a:pt x="454" y="12169"/>
                  </a:moveTo>
                  <a:lnTo>
                    <a:pt x="1614" y="10993"/>
                  </a:lnTo>
                  <a:lnTo>
                    <a:pt x="1844" y="11188"/>
                  </a:lnTo>
                  <a:lnTo>
                    <a:pt x="2077" y="11378"/>
                  </a:lnTo>
                  <a:lnTo>
                    <a:pt x="2313" y="11564"/>
                  </a:lnTo>
                  <a:lnTo>
                    <a:pt x="2550" y="11742"/>
                  </a:lnTo>
                  <a:lnTo>
                    <a:pt x="2792" y="11916"/>
                  </a:lnTo>
                  <a:lnTo>
                    <a:pt x="3035" y="12083"/>
                  </a:lnTo>
                  <a:lnTo>
                    <a:pt x="3280" y="12242"/>
                  </a:lnTo>
                  <a:lnTo>
                    <a:pt x="3529" y="12395"/>
                  </a:lnTo>
                  <a:lnTo>
                    <a:pt x="3781" y="12540"/>
                  </a:lnTo>
                  <a:lnTo>
                    <a:pt x="4035" y="12677"/>
                  </a:lnTo>
                  <a:lnTo>
                    <a:pt x="4293" y="12804"/>
                  </a:lnTo>
                  <a:lnTo>
                    <a:pt x="4554" y="12923"/>
                  </a:lnTo>
                  <a:lnTo>
                    <a:pt x="4818" y="13031"/>
                  </a:lnTo>
                  <a:lnTo>
                    <a:pt x="5086" y="13131"/>
                  </a:lnTo>
                  <a:lnTo>
                    <a:pt x="5356" y="13220"/>
                  </a:lnTo>
                  <a:lnTo>
                    <a:pt x="5630" y="13298"/>
                  </a:lnTo>
                  <a:lnTo>
                    <a:pt x="5908" y="13364"/>
                  </a:lnTo>
                  <a:lnTo>
                    <a:pt x="6189" y="13418"/>
                  </a:lnTo>
                  <a:lnTo>
                    <a:pt x="6474" y="13461"/>
                  </a:lnTo>
                  <a:lnTo>
                    <a:pt x="6763" y="13491"/>
                  </a:lnTo>
                  <a:lnTo>
                    <a:pt x="7056" y="13508"/>
                  </a:lnTo>
                  <a:lnTo>
                    <a:pt x="7352" y="13511"/>
                  </a:lnTo>
                  <a:lnTo>
                    <a:pt x="7653" y="13501"/>
                  </a:lnTo>
                  <a:lnTo>
                    <a:pt x="7958" y="13476"/>
                  </a:lnTo>
                  <a:lnTo>
                    <a:pt x="8267" y="13437"/>
                  </a:lnTo>
                  <a:lnTo>
                    <a:pt x="8579" y="13381"/>
                  </a:lnTo>
                  <a:lnTo>
                    <a:pt x="8897" y="13311"/>
                  </a:lnTo>
                  <a:lnTo>
                    <a:pt x="9219" y="13224"/>
                  </a:lnTo>
                  <a:lnTo>
                    <a:pt x="9546" y="13121"/>
                  </a:lnTo>
                  <a:lnTo>
                    <a:pt x="9877" y="13001"/>
                  </a:lnTo>
                  <a:lnTo>
                    <a:pt x="10212" y="12863"/>
                  </a:lnTo>
                  <a:lnTo>
                    <a:pt x="10554" y="12708"/>
                  </a:lnTo>
                  <a:lnTo>
                    <a:pt x="5225" y="7326"/>
                  </a:lnTo>
                  <a:lnTo>
                    <a:pt x="3765" y="8813"/>
                  </a:lnTo>
                  <a:lnTo>
                    <a:pt x="1503" y="6582"/>
                  </a:lnTo>
                  <a:lnTo>
                    <a:pt x="5491" y="2537"/>
                  </a:lnTo>
                  <a:lnTo>
                    <a:pt x="5547" y="2563"/>
                  </a:lnTo>
                  <a:lnTo>
                    <a:pt x="5604" y="2588"/>
                  </a:lnTo>
                  <a:lnTo>
                    <a:pt x="5663" y="2610"/>
                  </a:lnTo>
                  <a:lnTo>
                    <a:pt x="5724" y="2631"/>
                  </a:lnTo>
                  <a:lnTo>
                    <a:pt x="5787" y="2649"/>
                  </a:lnTo>
                  <a:lnTo>
                    <a:pt x="5852" y="2666"/>
                  </a:lnTo>
                  <a:lnTo>
                    <a:pt x="5918" y="2680"/>
                  </a:lnTo>
                  <a:lnTo>
                    <a:pt x="5986" y="2693"/>
                  </a:lnTo>
                  <a:lnTo>
                    <a:pt x="6055" y="2703"/>
                  </a:lnTo>
                  <a:lnTo>
                    <a:pt x="6127" y="2711"/>
                  </a:lnTo>
                  <a:lnTo>
                    <a:pt x="6200" y="2716"/>
                  </a:lnTo>
                  <a:lnTo>
                    <a:pt x="6274" y="2719"/>
                  </a:lnTo>
                  <a:lnTo>
                    <a:pt x="6351" y="2719"/>
                  </a:lnTo>
                  <a:lnTo>
                    <a:pt x="6429" y="2716"/>
                  </a:lnTo>
                  <a:lnTo>
                    <a:pt x="6508" y="2710"/>
                  </a:lnTo>
                  <a:lnTo>
                    <a:pt x="6588" y="2700"/>
                  </a:lnTo>
                  <a:lnTo>
                    <a:pt x="6671" y="2688"/>
                  </a:lnTo>
                  <a:lnTo>
                    <a:pt x="6755" y="2673"/>
                  </a:lnTo>
                  <a:lnTo>
                    <a:pt x="6840" y="2654"/>
                  </a:lnTo>
                  <a:lnTo>
                    <a:pt x="6925" y="2632"/>
                  </a:lnTo>
                  <a:lnTo>
                    <a:pt x="7013" y="2607"/>
                  </a:lnTo>
                  <a:lnTo>
                    <a:pt x="7102" y="2577"/>
                  </a:lnTo>
                  <a:lnTo>
                    <a:pt x="7192" y="2545"/>
                  </a:lnTo>
                  <a:lnTo>
                    <a:pt x="7283" y="2508"/>
                  </a:lnTo>
                  <a:lnTo>
                    <a:pt x="7375" y="2468"/>
                  </a:lnTo>
                  <a:lnTo>
                    <a:pt x="7469" y="2423"/>
                  </a:lnTo>
                  <a:lnTo>
                    <a:pt x="7563" y="2375"/>
                  </a:lnTo>
                  <a:lnTo>
                    <a:pt x="7659" y="2321"/>
                  </a:lnTo>
                  <a:lnTo>
                    <a:pt x="7756" y="2265"/>
                  </a:lnTo>
                  <a:lnTo>
                    <a:pt x="7854" y="2203"/>
                  </a:lnTo>
                  <a:lnTo>
                    <a:pt x="7953" y="2137"/>
                  </a:lnTo>
                  <a:lnTo>
                    <a:pt x="8053" y="2066"/>
                  </a:lnTo>
                  <a:lnTo>
                    <a:pt x="9204" y="3243"/>
                  </a:lnTo>
                  <a:lnTo>
                    <a:pt x="7220" y="5296"/>
                  </a:lnTo>
                  <a:lnTo>
                    <a:pt x="12597" y="10708"/>
                  </a:lnTo>
                  <a:lnTo>
                    <a:pt x="12775" y="10387"/>
                  </a:lnTo>
                  <a:lnTo>
                    <a:pt x="12930" y="10057"/>
                  </a:lnTo>
                  <a:lnTo>
                    <a:pt x="13065" y="9719"/>
                  </a:lnTo>
                  <a:lnTo>
                    <a:pt x="13179" y="9373"/>
                  </a:lnTo>
                  <a:lnTo>
                    <a:pt x="13271" y="9022"/>
                  </a:lnTo>
                  <a:lnTo>
                    <a:pt x="13344" y="8664"/>
                  </a:lnTo>
                  <a:lnTo>
                    <a:pt x="13396" y="8301"/>
                  </a:lnTo>
                  <a:lnTo>
                    <a:pt x="13426" y="7934"/>
                  </a:lnTo>
                  <a:lnTo>
                    <a:pt x="13437" y="7564"/>
                  </a:lnTo>
                  <a:lnTo>
                    <a:pt x="13427" y="7192"/>
                  </a:lnTo>
                  <a:lnTo>
                    <a:pt x="13398" y="6818"/>
                  </a:lnTo>
                  <a:lnTo>
                    <a:pt x="13347" y="6443"/>
                  </a:lnTo>
                  <a:lnTo>
                    <a:pt x="13277" y="6068"/>
                  </a:lnTo>
                  <a:lnTo>
                    <a:pt x="13188" y="5694"/>
                  </a:lnTo>
                  <a:lnTo>
                    <a:pt x="13079" y="5321"/>
                  </a:lnTo>
                  <a:lnTo>
                    <a:pt x="12949" y="4950"/>
                  </a:lnTo>
                  <a:lnTo>
                    <a:pt x="12801" y="4583"/>
                  </a:lnTo>
                  <a:lnTo>
                    <a:pt x="12634" y="4220"/>
                  </a:lnTo>
                  <a:lnTo>
                    <a:pt x="12447" y="3862"/>
                  </a:lnTo>
                  <a:lnTo>
                    <a:pt x="12241" y="3509"/>
                  </a:lnTo>
                  <a:lnTo>
                    <a:pt x="12017" y="3162"/>
                  </a:lnTo>
                  <a:lnTo>
                    <a:pt x="11773" y="2822"/>
                  </a:lnTo>
                  <a:lnTo>
                    <a:pt x="11511" y="2492"/>
                  </a:lnTo>
                  <a:lnTo>
                    <a:pt x="11230" y="2169"/>
                  </a:lnTo>
                  <a:lnTo>
                    <a:pt x="10931" y="1856"/>
                  </a:lnTo>
                  <a:lnTo>
                    <a:pt x="10613" y="1553"/>
                  </a:lnTo>
                  <a:lnTo>
                    <a:pt x="10277" y="1262"/>
                  </a:lnTo>
                  <a:lnTo>
                    <a:pt x="9924" y="982"/>
                  </a:lnTo>
                  <a:lnTo>
                    <a:pt x="9551" y="716"/>
                  </a:lnTo>
                  <a:lnTo>
                    <a:pt x="9162" y="463"/>
                  </a:lnTo>
                  <a:lnTo>
                    <a:pt x="8754" y="224"/>
                  </a:lnTo>
                  <a:lnTo>
                    <a:pt x="8329" y="0"/>
                  </a:lnTo>
                  <a:lnTo>
                    <a:pt x="8761" y="35"/>
                  </a:lnTo>
                  <a:lnTo>
                    <a:pt x="9199" y="99"/>
                  </a:lnTo>
                  <a:lnTo>
                    <a:pt x="9641" y="192"/>
                  </a:lnTo>
                  <a:lnTo>
                    <a:pt x="10084" y="310"/>
                  </a:lnTo>
                  <a:lnTo>
                    <a:pt x="10526" y="458"/>
                  </a:lnTo>
                  <a:lnTo>
                    <a:pt x="10966" y="632"/>
                  </a:lnTo>
                  <a:lnTo>
                    <a:pt x="11402" y="832"/>
                  </a:lnTo>
                  <a:lnTo>
                    <a:pt x="11830" y="1057"/>
                  </a:lnTo>
                  <a:lnTo>
                    <a:pt x="12250" y="1307"/>
                  </a:lnTo>
                  <a:lnTo>
                    <a:pt x="12659" y="1583"/>
                  </a:lnTo>
                  <a:lnTo>
                    <a:pt x="13054" y="1881"/>
                  </a:lnTo>
                  <a:lnTo>
                    <a:pt x="13435" y="2203"/>
                  </a:lnTo>
                  <a:lnTo>
                    <a:pt x="13798" y="2548"/>
                  </a:lnTo>
                  <a:lnTo>
                    <a:pt x="14141" y="2915"/>
                  </a:lnTo>
                  <a:lnTo>
                    <a:pt x="14464" y="3304"/>
                  </a:lnTo>
                  <a:lnTo>
                    <a:pt x="14762" y="3714"/>
                  </a:lnTo>
                  <a:lnTo>
                    <a:pt x="15036" y="4146"/>
                  </a:lnTo>
                  <a:lnTo>
                    <a:pt x="15281" y="4596"/>
                  </a:lnTo>
                  <a:lnTo>
                    <a:pt x="15496" y="5067"/>
                  </a:lnTo>
                  <a:lnTo>
                    <a:pt x="15679" y="5557"/>
                  </a:lnTo>
                  <a:lnTo>
                    <a:pt x="15829" y="6065"/>
                  </a:lnTo>
                  <a:lnTo>
                    <a:pt x="15942" y="6591"/>
                  </a:lnTo>
                  <a:lnTo>
                    <a:pt x="16016" y="7135"/>
                  </a:lnTo>
                  <a:lnTo>
                    <a:pt x="16052" y="7695"/>
                  </a:lnTo>
                  <a:lnTo>
                    <a:pt x="16044" y="8271"/>
                  </a:lnTo>
                  <a:lnTo>
                    <a:pt x="15991" y="8863"/>
                  </a:lnTo>
                  <a:lnTo>
                    <a:pt x="15892" y="9471"/>
                  </a:lnTo>
                  <a:lnTo>
                    <a:pt x="15744" y="10093"/>
                  </a:lnTo>
                  <a:lnTo>
                    <a:pt x="15545" y="10729"/>
                  </a:lnTo>
                  <a:lnTo>
                    <a:pt x="15294" y="11379"/>
                  </a:lnTo>
                  <a:lnTo>
                    <a:pt x="14987" y="12042"/>
                  </a:lnTo>
                  <a:lnTo>
                    <a:pt x="14623" y="12717"/>
                  </a:lnTo>
                  <a:lnTo>
                    <a:pt x="16074" y="14218"/>
                  </a:lnTo>
                  <a:lnTo>
                    <a:pt x="14156" y="16081"/>
                  </a:lnTo>
                  <a:lnTo>
                    <a:pt x="12655" y="14684"/>
                  </a:lnTo>
                  <a:lnTo>
                    <a:pt x="12293" y="14873"/>
                  </a:lnTo>
                  <a:lnTo>
                    <a:pt x="11934" y="15048"/>
                  </a:lnTo>
                  <a:lnTo>
                    <a:pt x="11578" y="15211"/>
                  </a:lnTo>
                  <a:lnTo>
                    <a:pt x="11223" y="15360"/>
                  </a:lnTo>
                  <a:lnTo>
                    <a:pt x="10870" y="15495"/>
                  </a:lnTo>
                  <a:lnTo>
                    <a:pt x="10520" y="15617"/>
                  </a:lnTo>
                  <a:lnTo>
                    <a:pt x="10173" y="15726"/>
                  </a:lnTo>
                  <a:lnTo>
                    <a:pt x="9828" y="15822"/>
                  </a:lnTo>
                  <a:lnTo>
                    <a:pt x="9485" y="15904"/>
                  </a:lnTo>
                  <a:lnTo>
                    <a:pt x="9145" y="15974"/>
                  </a:lnTo>
                  <a:lnTo>
                    <a:pt x="8808" y="16030"/>
                  </a:lnTo>
                  <a:lnTo>
                    <a:pt x="8472" y="16074"/>
                  </a:lnTo>
                  <a:lnTo>
                    <a:pt x="8140" y="16105"/>
                  </a:lnTo>
                  <a:lnTo>
                    <a:pt x="7812" y="16123"/>
                  </a:lnTo>
                  <a:lnTo>
                    <a:pt x="7486" y="16128"/>
                  </a:lnTo>
                  <a:lnTo>
                    <a:pt x="7164" y="16121"/>
                  </a:lnTo>
                  <a:lnTo>
                    <a:pt x="6845" y="16101"/>
                  </a:lnTo>
                  <a:lnTo>
                    <a:pt x="6529" y="16069"/>
                  </a:lnTo>
                  <a:lnTo>
                    <a:pt x="6216" y="16024"/>
                  </a:lnTo>
                  <a:lnTo>
                    <a:pt x="5906" y="15967"/>
                  </a:lnTo>
                  <a:lnTo>
                    <a:pt x="5601" y="15897"/>
                  </a:lnTo>
                  <a:lnTo>
                    <a:pt x="5298" y="15816"/>
                  </a:lnTo>
                  <a:lnTo>
                    <a:pt x="5001" y="15722"/>
                  </a:lnTo>
                  <a:lnTo>
                    <a:pt x="4706" y="15616"/>
                  </a:lnTo>
                  <a:lnTo>
                    <a:pt x="4415" y="15498"/>
                  </a:lnTo>
                  <a:lnTo>
                    <a:pt x="4129" y="15368"/>
                  </a:lnTo>
                  <a:lnTo>
                    <a:pt x="3846" y="15227"/>
                  </a:lnTo>
                  <a:lnTo>
                    <a:pt x="3568" y="15073"/>
                  </a:lnTo>
                  <a:lnTo>
                    <a:pt x="3293" y="14907"/>
                  </a:lnTo>
                  <a:lnTo>
                    <a:pt x="3023" y="14731"/>
                  </a:lnTo>
                  <a:lnTo>
                    <a:pt x="2757" y="14542"/>
                  </a:lnTo>
                  <a:lnTo>
                    <a:pt x="2496" y="14342"/>
                  </a:lnTo>
                  <a:lnTo>
                    <a:pt x="2509" y="14390"/>
                  </a:lnTo>
                  <a:lnTo>
                    <a:pt x="2520" y="14439"/>
                  </a:lnTo>
                  <a:lnTo>
                    <a:pt x="2528" y="14487"/>
                  </a:lnTo>
                  <a:lnTo>
                    <a:pt x="2533" y="14536"/>
                  </a:lnTo>
                  <a:lnTo>
                    <a:pt x="2536" y="14586"/>
                  </a:lnTo>
                  <a:lnTo>
                    <a:pt x="2537" y="14635"/>
                  </a:lnTo>
                  <a:lnTo>
                    <a:pt x="2534" y="14686"/>
                  </a:lnTo>
                  <a:lnTo>
                    <a:pt x="2530" y="14735"/>
                  </a:lnTo>
                  <a:lnTo>
                    <a:pt x="2523" y="14785"/>
                  </a:lnTo>
                  <a:lnTo>
                    <a:pt x="2514" y="14835"/>
                  </a:lnTo>
                  <a:lnTo>
                    <a:pt x="2502" y="14884"/>
                  </a:lnTo>
                  <a:lnTo>
                    <a:pt x="2489" y="14934"/>
                  </a:lnTo>
                  <a:lnTo>
                    <a:pt x="2473" y="14983"/>
                  </a:lnTo>
                  <a:lnTo>
                    <a:pt x="2454" y="15031"/>
                  </a:lnTo>
                  <a:lnTo>
                    <a:pt x="2434" y="15080"/>
                  </a:lnTo>
                  <a:lnTo>
                    <a:pt x="2412" y="15127"/>
                  </a:lnTo>
                  <a:lnTo>
                    <a:pt x="2388" y="15174"/>
                  </a:lnTo>
                  <a:lnTo>
                    <a:pt x="2363" y="15222"/>
                  </a:lnTo>
                  <a:lnTo>
                    <a:pt x="2334" y="15267"/>
                  </a:lnTo>
                  <a:lnTo>
                    <a:pt x="2305" y="15313"/>
                  </a:lnTo>
                  <a:lnTo>
                    <a:pt x="2275" y="15358"/>
                  </a:lnTo>
                  <a:lnTo>
                    <a:pt x="2241" y="15401"/>
                  </a:lnTo>
                  <a:lnTo>
                    <a:pt x="2207" y="15444"/>
                  </a:lnTo>
                  <a:lnTo>
                    <a:pt x="2171" y="15486"/>
                  </a:lnTo>
                  <a:lnTo>
                    <a:pt x="2134" y="15526"/>
                  </a:lnTo>
                  <a:lnTo>
                    <a:pt x="2095" y="15567"/>
                  </a:lnTo>
                  <a:lnTo>
                    <a:pt x="2055" y="15605"/>
                  </a:lnTo>
                  <a:lnTo>
                    <a:pt x="2013" y="15642"/>
                  </a:lnTo>
                  <a:lnTo>
                    <a:pt x="1971" y="15677"/>
                  </a:lnTo>
                  <a:lnTo>
                    <a:pt x="1927" y="15713"/>
                  </a:lnTo>
                  <a:lnTo>
                    <a:pt x="1881" y="15745"/>
                  </a:lnTo>
                  <a:lnTo>
                    <a:pt x="1836" y="15777"/>
                  </a:lnTo>
                  <a:lnTo>
                    <a:pt x="1779" y="15812"/>
                  </a:lnTo>
                  <a:lnTo>
                    <a:pt x="1723" y="15845"/>
                  </a:lnTo>
                  <a:lnTo>
                    <a:pt x="1666" y="15874"/>
                  </a:lnTo>
                  <a:lnTo>
                    <a:pt x="1610" y="15900"/>
                  </a:lnTo>
                  <a:lnTo>
                    <a:pt x="1552" y="15923"/>
                  </a:lnTo>
                  <a:lnTo>
                    <a:pt x="1496" y="15944"/>
                  </a:lnTo>
                  <a:lnTo>
                    <a:pt x="1438" y="15961"/>
                  </a:lnTo>
                  <a:lnTo>
                    <a:pt x="1381" y="15975"/>
                  </a:lnTo>
                  <a:lnTo>
                    <a:pt x="1324" y="15987"/>
                  </a:lnTo>
                  <a:lnTo>
                    <a:pt x="1267" y="15995"/>
                  </a:lnTo>
                  <a:lnTo>
                    <a:pt x="1210" y="16001"/>
                  </a:lnTo>
                  <a:lnTo>
                    <a:pt x="1154" y="16003"/>
                  </a:lnTo>
                  <a:lnTo>
                    <a:pt x="1098" y="16003"/>
                  </a:lnTo>
                  <a:lnTo>
                    <a:pt x="1043" y="16000"/>
                  </a:lnTo>
                  <a:lnTo>
                    <a:pt x="987" y="15995"/>
                  </a:lnTo>
                  <a:lnTo>
                    <a:pt x="933" y="15986"/>
                  </a:lnTo>
                  <a:lnTo>
                    <a:pt x="879" y="15975"/>
                  </a:lnTo>
                  <a:lnTo>
                    <a:pt x="826" y="15961"/>
                  </a:lnTo>
                  <a:lnTo>
                    <a:pt x="773" y="15944"/>
                  </a:lnTo>
                  <a:lnTo>
                    <a:pt x="722" y="15924"/>
                  </a:lnTo>
                  <a:lnTo>
                    <a:pt x="671" y="15902"/>
                  </a:lnTo>
                  <a:lnTo>
                    <a:pt x="622" y="15877"/>
                  </a:lnTo>
                  <a:lnTo>
                    <a:pt x="573" y="15849"/>
                  </a:lnTo>
                  <a:lnTo>
                    <a:pt x="527" y="15819"/>
                  </a:lnTo>
                  <a:lnTo>
                    <a:pt x="480" y="15786"/>
                  </a:lnTo>
                  <a:lnTo>
                    <a:pt x="436" y="15751"/>
                  </a:lnTo>
                  <a:lnTo>
                    <a:pt x="393" y="15713"/>
                  </a:lnTo>
                  <a:lnTo>
                    <a:pt x="350" y="15671"/>
                  </a:lnTo>
                  <a:lnTo>
                    <a:pt x="310" y="15628"/>
                  </a:lnTo>
                  <a:lnTo>
                    <a:pt x="271" y="15583"/>
                  </a:lnTo>
                  <a:lnTo>
                    <a:pt x="234" y="15534"/>
                  </a:lnTo>
                  <a:lnTo>
                    <a:pt x="199" y="15483"/>
                  </a:lnTo>
                  <a:lnTo>
                    <a:pt x="143" y="15391"/>
                  </a:lnTo>
                  <a:lnTo>
                    <a:pt x="98" y="15299"/>
                  </a:lnTo>
                  <a:lnTo>
                    <a:pt x="61" y="15206"/>
                  </a:lnTo>
                  <a:lnTo>
                    <a:pt x="33" y="15112"/>
                  </a:lnTo>
                  <a:lnTo>
                    <a:pt x="14" y="15019"/>
                  </a:lnTo>
                  <a:lnTo>
                    <a:pt x="3" y="14925"/>
                  </a:lnTo>
                  <a:lnTo>
                    <a:pt x="0" y="14833"/>
                  </a:lnTo>
                  <a:lnTo>
                    <a:pt x="5" y="14741"/>
                  </a:lnTo>
                  <a:lnTo>
                    <a:pt x="17" y="14651"/>
                  </a:lnTo>
                  <a:lnTo>
                    <a:pt x="36" y="14562"/>
                  </a:lnTo>
                  <a:lnTo>
                    <a:pt x="63" y="14475"/>
                  </a:lnTo>
                  <a:lnTo>
                    <a:pt x="95" y="14389"/>
                  </a:lnTo>
                  <a:lnTo>
                    <a:pt x="133" y="14307"/>
                  </a:lnTo>
                  <a:lnTo>
                    <a:pt x="179" y="14226"/>
                  </a:lnTo>
                  <a:lnTo>
                    <a:pt x="228" y="14148"/>
                  </a:lnTo>
                  <a:lnTo>
                    <a:pt x="284" y="14075"/>
                  </a:lnTo>
                  <a:lnTo>
                    <a:pt x="344" y="14004"/>
                  </a:lnTo>
                  <a:lnTo>
                    <a:pt x="409" y="13938"/>
                  </a:lnTo>
                  <a:lnTo>
                    <a:pt x="478" y="13874"/>
                  </a:lnTo>
                  <a:lnTo>
                    <a:pt x="551" y="13816"/>
                  </a:lnTo>
                  <a:lnTo>
                    <a:pt x="628" y="13762"/>
                  </a:lnTo>
                  <a:lnTo>
                    <a:pt x="708" y="13714"/>
                  </a:lnTo>
                  <a:lnTo>
                    <a:pt x="791" y="13670"/>
                  </a:lnTo>
                  <a:lnTo>
                    <a:pt x="878" y="13632"/>
                  </a:lnTo>
                  <a:lnTo>
                    <a:pt x="967" y="13601"/>
                  </a:lnTo>
                  <a:lnTo>
                    <a:pt x="1057" y="13575"/>
                  </a:lnTo>
                  <a:lnTo>
                    <a:pt x="1150" y="13556"/>
                  </a:lnTo>
                  <a:lnTo>
                    <a:pt x="1244" y="13542"/>
                  </a:lnTo>
                  <a:lnTo>
                    <a:pt x="1339" y="13536"/>
                  </a:lnTo>
                  <a:lnTo>
                    <a:pt x="1436" y="13538"/>
                  </a:lnTo>
                  <a:lnTo>
                    <a:pt x="1533" y="13548"/>
                  </a:lnTo>
                  <a:lnTo>
                    <a:pt x="1630" y="13565"/>
                  </a:lnTo>
                  <a:lnTo>
                    <a:pt x="1553" y="13486"/>
                  </a:lnTo>
                  <a:lnTo>
                    <a:pt x="1477" y="13406"/>
                  </a:lnTo>
                  <a:lnTo>
                    <a:pt x="1400" y="13325"/>
                  </a:lnTo>
                  <a:lnTo>
                    <a:pt x="1324" y="13243"/>
                  </a:lnTo>
                  <a:lnTo>
                    <a:pt x="1248" y="13159"/>
                  </a:lnTo>
                  <a:lnTo>
                    <a:pt x="1174" y="13075"/>
                  </a:lnTo>
                  <a:lnTo>
                    <a:pt x="1100" y="12990"/>
                  </a:lnTo>
                  <a:lnTo>
                    <a:pt x="1026" y="12903"/>
                  </a:lnTo>
                  <a:lnTo>
                    <a:pt x="953" y="12815"/>
                  </a:lnTo>
                  <a:lnTo>
                    <a:pt x="880" y="12726"/>
                  </a:lnTo>
                  <a:lnTo>
                    <a:pt x="807" y="12636"/>
                  </a:lnTo>
                  <a:lnTo>
                    <a:pt x="736" y="12545"/>
                  </a:lnTo>
                  <a:lnTo>
                    <a:pt x="665" y="12453"/>
                  </a:lnTo>
                  <a:lnTo>
                    <a:pt x="594" y="12359"/>
                  </a:lnTo>
                  <a:lnTo>
                    <a:pt x="524" y="12264"/>
                  </a:lnTo>
                  <a:lnTo>
                    <a:pt x="454" y="12169"/>
                  </a:lnTo>
                  <a:close/>
                </a:path>
              </a:pathLst>
            </a:custGeom>
            <a:solidFill>
              <a:srgbClr val="F8F0DC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endParaRPr>
            </a:p>
          </p:txBody>
        </p:sp>
      </p:grpSp>
      <p:sp>
        <p:nvSpPr>
          <p:cNvPr id="50" name="TextBox 40"/>
          <p:cNvSpPr txBox="1"/>
          <p:nvPr/>
        </p:nvSpPr>
        <p:spPr>
          <a:xfrm>
            <a:off x="3322603" y="4540843"/>
            <a:ext cx="6879897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3000"/>
              </a:lnSpc>
              <a:buFont typeface="Wingdings" panose="05000000000000000000" pitchFamily="2" charset="2"/>
              <a:buChar char="l"/>
            </a:pPr>
            <a:r>
              <a:rPr lang="zh-CN" altLang="en-US" sz="2400" dirty="0">
                <a:solidFill>
                  <a:srgbClr val="C00000"/>
                </a:solidFill>
                <a:latin typeface="+mj-ea"/>
                <a:ea typeface="+mj-ea"/>
                <a:sym typeface="微软雅黑" panose="020B0503020204020204" pitchFamily="34" charset="-122"/>
              </a:rPr>
              <a:t>永远和党想一起</a:t>
            </a:r>
            <a:endParaRPr lang="en-US" altLang="zh-CN" sz="2400" dirty="0">
              <a:solidFill>
                <a:srgbClr val="C00000"/>
              </a:solidFill>
              <a:latin typeface="+mj-ea"/>
              <a:ea typeface="+mj-ea"/>
              <a:sym typeface="微软雅黑" panose="020B0503020204020204" pitchFamily="34" charset="-122"/>
            </a:endParaRPr>
          </a:p>
          <a:p>
            <a:pPr marL="342900" indent="-342900">
              <a:lnSpc>
                <a:spcPts val="3000"/>
              </a:lnSpc>
              <a:buFont typeface="Wingdings" panose="05000000000000000000" pitchFamily="2" charset="2"/>
              <a:buChar char="l"/>
            </a:pPr>
            <a:r>
              <a:rPr lang="zh-CN" altLang="en-US" sz="2400" dirty="0">
                <a:solidFill>
                  <a:srgbClr val="C00000"/>
                </a:solidFill>
                <a:latin typeface="+mj-ea"/>
                <a:ea typeface="+mj-ea"/>
                <a:sym typeface="微软雅黑" panose="020B0503020204020204" pitchFamily="34" charset="-122"/>
              </a:rPr>
              <a:t>永远跟党一条心</a:t>
            </a:r>
            <a:endParaRPr lang="en-US" altLang="zh-CN" sz="2400" dirty="0">
              <a:solidFill>
                <a:srgbClr val="C00000"/>
              </a:solidFill>
              <a:latin typeface="+mj-ea"/>
              <a:ea typeface="+mj-ea"/>
              <a:sym typeface="微软雅黑" panose="020B0503020204020204" pitchFamily="34" charset="-122"/>
            </a:endParaRPr>
          </a:p>
          <a:p>
            <a:pPr marL="342900" indent="-342900">
              <a:lnSpc>
                <a:spcPts val="3000"/>
              </a:lnSpc>
              <a:buFont typeface="Wingdings" panose="05000000000000000000" pitchFamily="2" charset="2"/>
              <a:buChar char="l"/>
            </a:pPr>
            <a:r>
              <a:rPr lang="zh-CN" altLang="en-US" sz="2400" dirty="0">
                <a:solidFill>
                  <a:srgbClr val="C00000"/>
                </a:solidFill>
                <a:latin typeface="+mj-ea"/>
                <a:ea typeface="+mj-ea"/>
                <a:sym typeface="微软雅黑" panose="020B0503020204020204" pitchFamily="34" charset="-122"/>
              </a:rPr>
              <a:t>永远坚定跟党走</a:t>
            </a:r>
            <a:endParaRPr lang="zh-CN" altLang="zh-CN" sz="1600" dirty="0">
              <a:solidFill>
                <a:schemeClr val="bg2">
                  <a:lumMod val="25000"/>
                </a:schemeClr>
              </a:solidFill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grpSp>
        <p:nvGrpSpPr>
          <p:cNvPr id="56" name="组合 7"/>
          <p:cNvGrpSpPr/>
          <p:nvPr/>
        </p:nvGrpSpPr>
        <p:grpSpPr bwMode="auto">
          <a:xfrm>
            <a:off x="2774748" y="2687143"/>
            <a:ext cx="4232914" cy="360362"/>
            <a:chOff x="6516216" y="2211710"/>
            <a:chExt cx="3294919" cy="360000"/>
          </a:xfrm>
        </p:grpSpPr>
        <p:sp>
          <p:nvSpPr>
            <p:cNvPr id="57" name="圆角矩形 21"/>
            <p:cNvSpPr/>
            <p:nvPr/>
          </p:nvSpPr>
          <p:spPr>
            <a:xfrm>
              <a:off x="6516216" y="2211710"/>
              <a:ext cx="3294919" cy="360000"/>
            </a:xfrm>
            <a:prstGeom prst="roundRect">
              <a:avLst/>
            </a:prstGeom>
            <a:solidFill>
              <a:srgbClr val="C00000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b="1" dirty="0">
                  <a:solidFill>
                    <a:prstClr val="white"/>
                  </a:solidFill>
                  <a:latin typeface="+mj-ea"/>
                  <a:ea typeface="+mj-ea"/>
                  <a:cs typeface="+mn-ea"/>
                  <a:sym typeface="微软雅黑" panose="020B0503020204020204" pitchFamily="34" charset="-122"/>
                </a:rPr>
                <a:t>每位同志都需自愿投身党的事业</a:t>
              </a:r>
              <a:endParaRPr lang="zh-CN" altLang="en-US" b="1" dirty="0">
                <a:solidFill>
                  <a:prstClr val="white"/>
                </a:solidFill>
                <a:latin typeface="+mj-ea"/>
                <a:ea typeface="+mj-ea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58" name="八角星 24"/>
            <p:cNvSpPr/>
            <p:nvPr/>
          </p:nvSpPr>
          <p:spPr>
            <a:xfrm flipH="1">
              <a:off x="6660704" y="2319552"/>
              <a:ext cx="107969" cy="107842"/>
            </a:xfrm>
            <a:prstGeom prst="star8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j-ea"/>
                <a:ea typeface="+mj-ea"/>
                <a:sym typeface="微软雅黑" panose="020B0503020204020204" pitchFamily="34" charset="-122"/>
              </a:endParaRPr>
            </a:p>
          </p:txBody>
        </p:sp>
        <p:sp>
          <p:nvSpPr>
            <p:cNvPr id="59" name="八角星 27"/>
            <p:cNvSpPr/>
            <p:nvPr/>
          </p:nvSpPr>
          <p:spPr>
            <a:xfrm flipH="1">
              <a:off x="9620340" y="2319552"/>
              <a:ext cx="107969" cy="107842"/>
            </a:xfrm>
            <a:prstGeom prst="star8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j-ea"/>
                <a:ea typeface="+mj-ea"/>
                <a:sym typeface="微软雅黑" panose="020B0503020204020204" pitchFamily="34" charset="-122"/>
              </a:endParaRPr>
            </a:p>
          </p:txBody>
        </p:sp>
      </p:grpSp>
      <p:sp>
        <p:nvSpPr>
          <p:cNvPr id="60" name="平行四边形 59"/>
          <p:cNvSpPr/>
          <p:nvPr/>
        </p:nvSpPr>
        <p:spPr>
          <a:xfrm>
            <a:off x="1963380" y="1598344"/>
            <a:ext cx="6576576" cy="683344"/>
          </a:xfrm>
          <a:prstGeom prst="parallelogram">
            <a:avLst/>
          </a:prstGeom>
          <a:gradFill flip="none" rotWithShape="1">
            <a:gsLst>
              <a:gs pos="0">
                <a:srgbClr val="F6C381"/>
              </a:gs>
              <a:gs pos="100000">
                <a:srgbClr val="F6C381">
                  <a:alpha val="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sp>
        <p:nvSpPr>
          <p:cNvPr id="61" name="文本框 60"/>
          <p:cNvSpPr txBox="1"/>
          <p:nvPr/>
        </p:nvSpPr>
        <p:spPr>
          <a:xfrm>
            <a:off x="2474245" y="1625923"/>
            <a:ext cx="8890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defRPr/>
            </a:pPr>
            <a:r>
              <a:rPr lang="zh-CN" altLang="en-US" sz="3200" dirty="0">
                <a:ln w="19050">
                  <a:noFill/>
                </a:ln>
                <a:solidFill>
                  <a:srgbClr val="CE1421"/>
                </a:solidFill>
                <a:latin typeface="+mj-ea"/>
                <a:ea typeface="+mj-ea"/>
                <a:sym typeface="微软雅黑" panose="020B0503020204020204" pitchFamily="34" charset="-122"/>
              </a:rPr>
              <a:t>树形象就要保持信仰理想的高度</a:t>
            </a:r>
            <a:endParaRPr kumimoji="0" lang="zh-CN" altLang="en-US" sz="3200" i="0" u="none" strike="noStrike" kern="1200" cap="none" spc="0" normalizeH="0" baseline="0" noProof="0" dirty="0">
              <a:ln w="19050">
                <a:noFill/>
              </a:ln>
              <a:solidFill>
                <a:srgbClr val="CE1421"/>
              </a:solidFill>
              <a:effectLst/>
              <a:uLnTx/>
              <a:uFillTx/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sp>
        <p:nvSpPr>
          <p:cNvPr id="62" name="Freeform 9"/>
          <p:cNvSpPr/>
          <p:nvPr/>
        </p:nvSpPr>
        <p:spPr bwMode="auto">
          <a:xfrm>
            <a:off x="2394563" y="1852987"/>
            <a:ext cx="158750" cy="182562"/>
          </a:xfrm>
          <a:custGeom>
            <a:avLst/>
            <a:gdLst>
              <a:gd name="T0" fmla="*/ 2147483647 w 205"/>
              <a:gd name="T1" fmla="*/ 2147483647 h 234"/>
              <a:gd name="T2" fmla="*/ 2147483647 w 205"/>
              <a:gd name="T3" fmla="*/ 2147483647 h 234"/>
              <a:gd name="T4" fmla="*/ 2147483647 w 205"/>
              <a:gd name="T5" fmla="*/ 2147483647 h 234"/>
              <a:gd name="T6" fmla="*/ 0 w 205"/>
              <a:gd name="T7" fmla="*/ 2147483647 h 234"/>
              <a:gd name="T8" fmla="*/ 0 w 205"/>
              <a:gd name="T9" fmla="*/ 2147483647 h 234"/>
              <a:gd name="T10" fmla="*/ 0 w 205"/>
              <a:gd name="T11" fmla="*/ 2147483647 h 234"/>
              <a:gd name="T12" fmla="*/ 2147483647 w 205"/>
              <a:gd name="T13" fmla="*/ 2147483647 h 234"/>
              <a:gd name="T14" fmla="*/ 2147483647 w 205"/>
              <a:gd name="T15" fmla="*/ 2147483647 h 234"/>
              <a:gd name="T16" fmla="*/ 2147483647 w 205"/>
              <a:gd name="T17" fmla="*/ 2147483647 h 234"/>
              <a:gd name="T18" fmla="*/ 2147483647 w 205"/>
              <a:gd name="T19" fmla="*/ 2147483647 h 23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05" h="234">
                <a:moveTo>
                  <a:pt x="194" y="127"/>
                </a:moveTo>
                <a:lnTo>
                  <a:pt x="106" y="178"/>
                </a:lnTo>
                <a:cubicBezTo>
                  <a:pt x="78" y="194"/>
                  <a:pt x="50" y="210"/>
                  <a:pt x="23" y="226"/>
                </a:cubicBezTo>
                <a:cubicBezTo>
                  <a:pt x="9" y="234"/>
                  <a:pt x="2" y="232"/>
                  <a:pt x="0" y="219"/>
                </a:cubicBezTo>
                <a:lnTo>
                  <a:pt x="0" y="117"/>
                </a:lnTo>
                <a:cubicBezTo>
                  <a:pt x="0" y="85"/>
                  <a:pt x="0" y="53"/>
                  <a:pt x="0" y="21"/>
                </a:cubicBezTo>
                <a:cubicBezTo>
                  <a:pt x="0" y="5"/>
                  <a:pt x="6" y="0"/>
                  <a:pt x="18" y="5"/>
                </a:cubicBezTo>
                <a:lnTo>
                  <a:pt x="106" y="56"/>
                </a:lnTo>
                <a:cubicBezTo>
                  <a:pt x="134" y="72"/>
                  <a:pt x="161" y="88"/>
                  <a:pt x="189" y="104"/>
                </a:cubicBezTo>
                <a:cubicBezTo>
                  <a:pt x="203" y="111"/>
                  <a:pt x="205" y="119"/>
                  <a:pt x="194" y="127"/>
                </a:cubicBezTo>
                <a:close/>
              </a:path>
            </a:pathLst>
          </a:cu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sp>
        <p:nvSpPr>
          <p:cNvPr id="63" name="矩形: 圆角 62"/>
          <p:cNvSpPr/>
          <p:nvPr/>
        </p:nvSpPr>
        <p:spPr>
          <a:xfrm>
            <a:off x="967722" y="1759313"/>
            <a:ext cx="1387000" cy="384186"/>
          </a:xfrm>
          <a:prstGeom prst="roundRect">
            <a:avLst>
              <a:gd name="adj" fmla="val 50000"/>
            </a:avLst>
          </a:prstGeom>
          <a:solidFill>
            <a:srgbClr val="B500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rPr>
              <a:t>第二 </a:t>
            </a:r>
            <a:endParaRPr kumimoji="0" lang="zh-CN" altLang="en-US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sp>
        <p:nvSpPr>
          <p:cNvPr id="64" name="文本占位符 1"/>
          <p:cNvSpPr txBox="1"/>
          <p:nvPr/>
        </p:nvSpPr>
        <p:spPr>
          <a:xfrm>
            <a:off x="2889031" y="3271249"/>
            <a:ext cx="4118275" cy="97824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200"/>
              </a:lnSpc>
              <a:buNone/>
              <a:defRPr/>
            </a:pPr>
            <a:r>
              <a:rPr lang="zh-CN" altLang="en-US" sz="1600" dirty="0">
                <a:solidFill>
                  <a:srgbClr val="E7E6E6">
                    <a:lumMod val="10000"/>
                  </a:srgbClr>
                </a:solidFill>
                <a:latin typeface="+mj-ea"/>
                <a:ea typeface="+mj-ea"/>
                <a:sym typeface="微软雅黑" panose="020B0503020204020204" pitchFamily="34" charset="-122"/>
              </a:rPr>
              <a:t>献出一己之力，维护党的利益，心甘情愿地付出。而且，还要始终做到忠诚党的事业，坚定理想信念，践行党的宗旨和使命，</a:t>
            </a:r>
            <a:endParaRPr lang="zh-CN" altLang="en-US" sz="1600" dirty="0">
              <a:solidFill>
                <a:srgbClr val="E7E6E6">
                  <a:lumMod val="10000"/>
                </a:srgbClr>
              </a:solidFill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sp>
        <p:nvSpPr>
          <p:cNvPr id="65" name="Aitds1"/>
          <p:cNvSpPr txBox="1">
            <a:spLocks noChangeArrowheads="1"/>
          </p:cNvSpPr>
          <p:nvPr/>
        </p:nvSpPr>
        <p:spPr bwMode="auto">
          <a:xfrm>
            <a:off x="2082840" y="384881"/>
            <a:ext cx="665919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lvl="0"/>
            <a:r>
              <a:rPr lang="zh-CN" altLang="en-US" sz="2000" b="1" dirty="0">
                <a:solidFill>
                  <a:srgbClr val="C00000"/>
                </a:solidFill>
                <a:latin typeface="+mj-ea"/>
                <a:ea typeface="+mj-ea"/>
                <a:cs typeface="+mn-ea"/>
                <a:sym typeface="微软雅黑" panose="020B0503020204020204" pitchFamily="34" charset="-122"/>
              </a:rPr>
              <a:t>无追求不施作为，不树形象不做先锋模范</a:t>
            </a:r>
            <a:endParaRPr lang="zh-CN" altLang="en-US" sz="3600" b="1" dirty="0">
              <a:ln>
                <a:solidFill>
                  <a:srgbClr val="FFFFFF">
                    <a:alpha val="44000"/>
                  </a:srgbClr>
                </a:solidFill>
              </a:ln>
              <a:solidFill>
                <a:srgbClr val="C00000"/>
              </a:solidFill>
              <a:effectLst/>
              <a:latin typeface="+mj-ea"/>
              <a:ea typeface="+mj-ea"/>
              <a:cs typeface="+mn-ea"/>
              <a:sym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51" y="3452960"/>
            <a:ext cx="3099652" cy="30996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 tmFilter="0,0; .5, 1; 1, 1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50" grpId="0"/>
      <p:bldP spid="64" grpId="0"/>
      <p:bldP spid="6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文本框 8"/>
          <p:cNvSpPr txBox="1">
            <a:spLocks noChangeArrowheads="1"/>
          </p:cNvSpPr>
          <p:nvPr/>
        </p:nvSpPr>
        <p:spPr bwMode="auto">
          <a:xfrm>
            <a:off x="2230540" y="952639"/>
            <a:ext cx="8351444" cy="492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73" tIns="60936" rIns="121873" bIns="60936">
            <a:spAutoFit/>
          </a:bodyPr>
          <a:lstStyle>
            <a:lvl1pPr defTabSz="121793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21793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21793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21793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21793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21793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21793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21793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21793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1217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rPr>
              <a:t> 第一段话：我们都是共产党员，我们都有两个名字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1738147" y="971025"/>
            <a:ext cx="492394" cy="492394"/>
            <a:chOff x="4447646" y="1939466"/>
            <a:chExt cx="492394" cy="492394"/>
          </a:xfrm>
        </p:grpSpPr>
        <p:sp>
          <p:nvSpPr>
            <p:cNvPr id="18" name="椭圆 17"/>
            <p:cNvSpPr/>
            <p:nvPr/>
          </p:nvSpPr>
          <p:spPr>
            <a:xfrm>
              <a:off x="4447646" y="1939466"/>
              <a:ext cx="492394" cy="492394"/>
            </a:xfrm>
            <a:prstGeom prst="ellipse">
              <a:avLst/>
            </a:prstGeom>
            <a:solidFill>
              <a:srgbClr val="C00000"/>
            </a:solidFill>
            <a:ln w="190500" cap="flat" cmpd="sng" algn="ctr">
              <a:solidFill>
                <a:schemeClr val="accent2">
                  <a:lumMod val="75000"/>
                  <a:alpha val="30000"/>
                </a:schemeClr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ea"/>
                  <a:ea typeface="+mj-ea"/>
                  <a:sym typeface="微软雅黑" panose="020B0503020204020204" pitchFamily="34" charset="-122"/>
                </a:rPr>
                <a:t> </a:t>
              </a:r>
              <a:endPara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endParaRPr>
            </a:p>
          </p:txBody>
        </p:sp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0565" y="2067545"/>
              <a:ext cx="226555" cy="226555"/>
            </a:xfrm>
            <a:prstGeom prst="rect">
              <a:avLst/>
            </a:prstGeom>
          </p:spPr>
        </p:pic>
      </p:grpSp>
      <p:grpSp>
        <p:nvGrpSpPr>
          <p:cNvPr id="21" name="组合 20"/>
          <p:cNvGrpSpPr/>
          <p:nvPr/>
        </p:nvGrpSpPr>
        <p:grpSpPr>
          <a:xfrm>
            <a:off x="1583706" y="1848925"/>
            <a:ext cx="3119654" cy="2215925"/>
            <a:chOff x="773959" y="2395028"/>
            <a:chExt cx="3890638" cy="3008128"/>
          </a:xfrm>
        </p:grpSpPr>
        <p:sp>
          <p:nvSpPr>
            <p:cNvPr id="22" name="Rectangle 11"/>
            <p:cNvSpPr>
              <a:spLocks noChangeArrowheads="1"/>
            </p:cNvSpPr>
            <p:nvPr/>
          </p:nvSpPr>
          <p:spPr bwMode="auto">
            <a:xfrm>
              <a:off x="773959" y="2395028"/>
              <a:ext cx="3890638" cy="3008128"/>
            </a:xfrm>
            <a:prstGeom prst="rect">
              <a:avLst/>
            </a:prstGeom>
            <a:solidFill>
              <a:srgbClr val="C00000"/>
            </a:solidFill>
            <a:ln w="28575">
              <a:gradFill>
                <a:gsLst>
                  <a:gs pos="100000">
                    <a:schemeClr val="bg1"/>
                  </a:gs>
                  <a:gs pos="0">
                    <a:schemeClr val="bg1">
                      <a:lumMod val="85000"/>
                    </a:schemeClr>
                  </a:gs>
                </a:gsLst>
                <a:lin ang="5400000" scaled="0"/>
              </a:gradFill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ea"/>
                <a:ea typeface="+mj-ea"/>
                <a:cs typeface="Calibri" panose="020F0502020204030204" pitchFamily="34" charset="0"/>
                <a:sym typeface="微软雅黑" panose="020B0503020204020204" pitchFamily="34" charset="-122"/>
              </a:endParaRPr>
            </a:p>
          </p:txBody>
        </p:sp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6786" y="2656462"/>
              <a:ext cx="981538" cy="981538"/>
            </a:xfrm>
            <a:prstGeom prst="rect">
              <a:avLst/>
            </a:prstGeom>
          </p:spPr>
        </p:pic>
      </p:grpSp>
      <p:sp>
        <p:nvSpPr>
          <p:cNvPr id="24" name="圆角矩形 36"/>
          <p:cNvSpPr/>
          <p:nvPr/>
        </p:nvSpPr>
        <p:spPr>
          <a:xfrm>
            <a:off x="4661647" y="1916113"/>
            <a:ext cx="6241705" cy="2104701"/>
          </a:xfrm>
          <a:prstGeom prst="roundRect">
            <a:avLst>
              <a:gd name="adj" fmla="val 0"/>
            </a:avLst>
          </a:prstGeom>
          <a:noFill/>
          <a:ln w="1270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28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ea"/>
              <a:ea typeface="+mj-ea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5040226" y="2041509"/>
            <a:ext cx="5482149" cy="2158443"/>
          </a:xfrm>
          <a:prstGeom prst="rect">
            <a:avLst/>
          </a:prstGeom>
        </p:spPr>
        <p:txBody>
          <a:bodyPr wrap="square" lIns="105571" tIns="52784" rIns="105571" bIns="52784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Tx/>
              <a:buNone/>
              <a:defRPr/>
            </a:pPr>
            <a:r>
              <a:rPr kumimoji="0" lang="zh-CN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rPr>
              <a:t>第一个是父母取的，它带有自然属性；另一个名字是组织取的，它带有政治属性。有一首歌词中是这样写的：母亲生了我的身，党的光辉照我心。我想这正是两位母亲不同的角色定位和美好的寄托吧。</a:t>
            </a:r>
            <a:b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rPr>
            </a:b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+mj-ea"/>
              <a:ea typeface="+mj-ea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26" name="TextBox 6"/>
          <p:cNvSpPr txBox="1">
            <a:spLocks noChangeArrowheads="1"/>
          </p:cNvSpPr>
          <p:nvPr/>
        </p:nvSpPr>
        <p:spPr bwMode="auto">
          <a:xfrm>
            <a:off x="9172575" y="438255"/>
            <a:ext cx="933269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9600" b="0" i="1" u="none" strike="noStrike" kern="1200" cap="none" spc="0" normalizeH="0" baseline="0" noProof="0" dirty="0">
                <a:ln>
                  <a:noFill/>
                </a:ln>
                <a:solidFill>
                  <a:srgbClr val="CB533E">
                    <a:alpha val="29000"/>
                  </a:srgbClr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rPr>
              <a:t>1</a:t>
            </a:r>
            <a:endParaRPr kumimoji="0" lang="en-US" altLang="zh-CN" sz="9600" b="0" i="1" u="none" strike="noStrike" kern="1200" cap="none" spc="0" normalizeH="0" baseline="0" noProof="0" dirty="0">
              <a:ln>
                <a:noFill/>
              </a:ln>
              <a:solidFill>
                <a:srgbClr val="CB533E">
                  <a:alpha val="29000"/>
                </a:srgbClr>
              </a:solidFill>
              <a:effectLst/>
              <a:uLnTx/>
              <a:uFillTx/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sp>
        <p:nvSpPr>
          <p:cNvPr id="17" name="Aitds1"/>
          <p:cNvSpPr txBox="1">
            <a:spLocks noChangeArrowheads="1"/>
          </p:cNvSpPr>
          <p:nvPr/>
        </p:nvSpPr>
        <p:spPr bwMode="auto">
          <a:xfrm>
            <a:off x="2082840" y="384881"/>
            <a:ext cx="665919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lvl="0"/>
            <a:r>
              <a:rPr lang="zh-CN" altLang="en-US" sz="2000" b="1" dirty="0">
                <a:solidFill>
                  <a:srgbClr val="C00000"/>
                </a:solidFill>
                <a:latin typeface="+mj-ea"/>
                <a:ea typeface="+mj-ea"/>
                <a:cs typeface="+mn-ea"/>
                <a:sym typeface="微软雅黑" panose="020B0503020204020204" pitchFamily="34" charset="-122"/>
              </a:rPr>
              <a:t>无追求不施作为，不树形象不做先锋模范</a:t>
            </a:r>
            <a:endParaRPr lang="zh-CN" altLang="en-US" sz="3600" b="1" dirty="0">
              <a:ln>
                <a:solidFill>
                  <a:srgbClr val="FFFFFF">
                    <a:alpha val="44000"/>
                  </a:srgbClr>
                </a:solidFill>
              </a:ln>
              <a:solidFill>
                <a:srgbClr val="C00000"/>
              </a:solidFill>
              <a:effectLst/>
              <a:latin typeface="+mj-ea"/>
              <a:ea typeface="+mj-ea"/>
              <a:cs typeface="+mn-ea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3" presetClass="entr" presetSubtype="52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4" grpId="0" animBg="1"/>
      <p:bldP spid="25" grpId="0"/>
      <p:bldP spid="2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8"/>
          <p:cNvSpPr txBox="1">
            <a:spLocks noChangeArrowheads="1"/>
          </p:cNvSpPr>
          <p:nvPr/>
        </p:nvSpPr>
        <p:spPr bwMode="auto">
          <a:xfrm>
            <a:off x="2230540" y="952639"/>
            <a:ext cx="8351444" cy="492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73" tIns="60936" rIns="121873" bIns="60936">
            <a:spAutoFit/>
          </a:bodyPr>
          <a:lstStyle>
            <a:lvl1pPr defTabSz="121793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21793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21793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21793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21793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21793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21793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21793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21793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1217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rPr>
              <a:t> 第二段话：我们都是有组织的人，这个组织就是中国共产党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1738147" y="971025"/>
            <a:ext cx="492394" cy="492394"/>
            <a:chOff x="4447646" y="1939466"/>
            <a:chExt cx="492394" cy="492394"/>
          </a:xfrm>
        </p:grpSpPr>
        <p:sp>
          <p:nvSpPr>
            <p:cNvPr id="18" name="椭圆 17"/>
            <p:cNvSpPr/>
            <p:nvPr/>
          </p:nvSpPr>
          <p:spPr>
            <a:xfrm>
              <a:off x="4447646" y="1939466"/>
              <a:ext cx="492394" cy="492394"/>
            </a:xfrm>
            <a:prstGeom prst="ellipse">
              <a:avLst/>
            </a:prstGeom>
            <a:solidFill>
              <a:srgbClr val="C00000"/>
            </a:solidFill>
            <a:ln w="190500" cap="flat" cmpd="sng" algn="ctr">
              <a:solidFill>
                <a:schemeClr val="accent2">
                  <a:lumMod val="75000"/>
                  <a:alpha val="30000"/>
                </a:schemeClr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ea"/>
                  <a:ea typeface="+mj-ea"/>
                  <a:sym typeface="微软雅黑" panose="020B0503020204020204" pitchFamily="34" charset="-122"/>
                </a:rPr>
                <a:t> </a:t>
              </a:r>
              <a:endPara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endParaRPr>
            </a:p>
          </p:txBody>
        </p:sp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0565" y="2067545"/>
              <a:ext cx="226555" cy="226555"/>
            </a:xfrm>
            <a:prstGeom prst="rect">
              <a:avLst/>
            </a:prstGeom>
          </p:spPr>
        </p:pic>
      </p:grpSp>
      <p:grpSp>
        <p:nvGrpSpPr>
          <p:cNvPr id="21" name="组合 20"/>
          <p:cNvGrpSpPr/>
          <p:nvPr/>
        </p:nvGrpSpPr>
        <p:grpSpPr>
          <a:xfrm>
            <a:off x="1583706" y="1848925"/>
            <a:ext cx="3119654" cy="2215925"/>
            <a:chOff x="773959" y="2395028"/>
            <a:chExt cx="3890638" cy="3008128"/>
          </a:xfrm>
        </p:grpSpPr>
        <p:sp>
          <p:nvSpPr>
            <p:cNvPr id="22" name="Rectangle 11"/>
            <p:cNvSpPr>
              <a:spLocks noChangeArrowheads="1"/>
            </p:cNvSpPr>
            <p:nvPr/>
          </p:nvSpPr>
          <p:spPr bwMode="auto">
            <a:xfrm>
              <a:off x="773959" y="2395028"/>
              <a:ext cx="3890638" cy="3008128"/>
            </a:xfrm>
            <a:prstGeom prst="rect">
              <a:avLst/>
            </a:prstGeom>
            <a:solidFill>
              <a:srgbClr val="C00000"/>
            </a:solidFill>
            <a:ln w="28575">
              <a:gradFill>
                <a:gsLst>
                  <a:gs pos="100000">
                    <a:schemeClr val="bg1"/>
                  </a:gs>
                  <a:gs pos="0">
                    <a:schemeClr val="bg1">
                      <a:lumMod val="85000"/>
                    </a:schemeClr>
                  </a:gs>
                </a:gsLst>
                <a:lin ang="5400000" scaled="0"/>
              </a:gradFill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ea"/>
                <a:ea typeface="+mj-ea"/>
                <a:cs typeface="Calibri" panose="020F0502020204030204" pitchFamily="34" charset="0"/>
                <a:sym typeface="微软雅黑" panose="020B0503020204020204" pitchFamily="34" charset="-122"/>
              </a:endParaRPr>
            </a:p>
          </p:txBody>
        </p:sp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6786" y="2656462"/>
              <a:ext cx="981538" cy="981538"/>
            </a:xfrm>
            <a:prstGeom prst="rect">
              <a:avLst/>
            </a:prstGeom>
          </p:spPr>
        </p:pic>
      </p:grpSp>
      <p:sp>
        <p:nvSpPr>
          <p:cNvPr id="24" name="圆角矩形 36"/>
          <p:cNvSpPr/>
          <p:nvPr/>
        </p:nvSpPr>
        <p:spPr>
          <a:xfrm>
            <a:off x="4661647" y="1916113"/>
            <a:ext cx="6241705" cy="2104701"/>
          </a:xfrm>
          <a:prstGeom prst="roundRect">
            <a:avLst>
              <a:gd name="adj" fmla="val 0"/>
            </a:avLst>
          </a:prstGeom>
          <a:noFill/>
          <a:ln w="1270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28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ea"/>
              <a:ea typeface="+mj-ea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5040226" y="2193622"/>
            <a:ext cx="5482149" cy="1337705"/>
          </a:xfrm>
          <a:prstGeom prst="rect">
            <a:avLst/>
          </a:prstGeom>
        </p:spPr>
        <p:txBody>
          <a:bodyPr wrap="square" lIns="105571" tIns="52784" rIns="105571" bIns="52784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rPr>
              <a:t>这个组织就像妈妈一样培养我们，教给了我们知识，教会了我们做人，她让我们懂得如何在人生的道路上走得更稳。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+mj-ea"/>
              <a:ea typeface="+mj-ea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26" name="TextBox 6"/>
          <p:cNvSpPr txBox="1">
            <a:spLocks noChangeArrowheads="1"/>
          </p:cNvSpPr>
          <p:nvPr/>
        </p:nvSpPr>
        <p:spPr bwMode="auto">
          <a:xfrm>
            <a:off x="10320934" y="438255"/>
            <a:ext cx="933269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9600" b="0" i="1" u="none" strike="noStrike" kern="1200" cap="none" spc="0" normalizeH="0" baseline="0" noProof="0" dirty="0">
                <a:ln>
                  <a:noFill/>
                </a:ln>
                <a:solidFill>
                  <a:srgbClr val="CB533E">
                    <a:alpha val="29000"/>
                  </a:srgbClr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rPr>
              <a:t>2</a:t>
            </a:r>
            <a:endParaRPr kumimoji="0" lang="en-US" altLang="zh-CN" sz="9600" b="0" i="1" u="none" strike="noStrike" kern="1200" cap="none" spc="0" normalizeH="0" baseline="0" noProof="0" dirty="0">
              <a:ln>
                <a:noFill/>
              </a:ln>
              <a:solidFill>
                <a:srgbClr val="CB533E">
                  <a:alpha val="29000"/>
                </a:srgbClr>
              </a:solidFill>
              <a:effectLst/>
              <a:uLnTx/>
              <a:uFillTx/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69920"/>
            <a:ext cx="12192000" cy="36880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3" presetClass="entr" presetSubtype="52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4" grpId="0" animBg="1"/>
      <p:bldP spid="25" grpId="0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8"/>
          <p:cNvSpPr txBox="1">
            <a:spLocks noChangeArrowheads="1"/>
          </p:cNvSpPr>
          <p:nvPr/>
        </p:nvSpPr>
        <p:spPr bwMode="auto">
          <a:xfrm>
            <a:off x="2230540" y="952639"/>
            <a:ext cx="8351444" cy="492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73" tIns="60936" rIns="121873" bIns="60936">
            <a:spAutoFit/>
          </a:bodyPr>
          <a:lstStyle>
            <a:lvl1pPr defTabSz="121793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21793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21793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21793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21793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21793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21793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21793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21793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1217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rPr>
              <a:t> 第三段话：我们都是组织的人，离开了组织我们什么都不是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1738147" y="971025"/>
            <a:ext cx="492394" cy="492394"/>
            <a:chOff x="4447646" y="1939466"/>
            <a:chExt cx="492394" cy="492394"/>
          </a:xfrm>
        </p:grpSpPr>
        <p:sp>
          <p:nvSpPr>
            <p:cNvPr id="18" name="椭圆 17"/>
            <p:cNvSpPr/>
            <p:nvPr/>
          </p:nvSpPr>
          <p:spPr>
            <a:xfrm>
              <a:off x="4447646" y="1939466"/>
              <a:ext cx="492394" cy="492394"/>
            </a:xfrm>
            <a:prstGeom prst="ellipse">
              <a:avLst/>
            </a:prstGeom>
            <a:solidFill>
              <a:srgbClr val="C00000"/>
            </a:solidFill>
            <a:ln w="190500" cap="flat" cmpd="sng" algn="ctr">
              <a:solidFill>
                <a:schemeClr val="accent2">
                  <a:lumMod val="75000"/>
                  <a:alpha val="30000"/>
                </a:schemeClr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ea"/>
                  <a:ea typeface="+mj-ea"/>
                  <a:sym typeface="微软雅黑" panose="020B0503020204020204" pitchFamily="34" charset="-122"/>
                </a:rPr>
                <a:t> </a:t>
              </a:r>
              <a:endPara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endParaRPr>
            </a:p>
          </p:txBody>
        </p:sp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0565" y="2067545"/>
              <a:ext cx="226555" cy="226555"/>
            </a:xfrm>
            <a:prstGeom prst="rect">
              <a:avLst/>
            </a:prstGeom>
          </p:spPr>
        </p:pic>
      </p:grpSp>
      <p:grpSp>
        <p:nvGrpSpPr>
          <p:cNvPr id="21" name="组合 20"/>
          <p:cNvGrpSpPr/>
          <p:nvPr/>
        </p:nvGrpSpPr>
        <p:grpSpPr>
          <a:xfrm>
            <a:off x="1583706" y="1848925"/>
            <a:ext cx="3119654" cy="2215925"/>
            <a:chOff x="773959" y="2395028"/>
            <a:chExt cx="3890638" cy="3008128"/>
          </a:xfrm>
        </p:grpSpPr>
        <p:sp>
          <p:nvSpPr>
            <p:cNvPr id="22" name="Rectangle 11"/>
            <p:cNvSpPr>
              <a:spLocks noChangeArrowheads="1"/>
            </p:cNvSpPr>
            <p:nvPr/>
          </p:nvSpPr>
          <p:spPr bwMode="auto">
            <a:xfrm>
              <a:off x="773959" y="2395028"/>
              <a:ext cx="3890638" cy="3008128"/>
            </a:xfrm>
            <a:prstGeom prst="rect">
              <a:avLst/>
            </a:prstGeom>
            <a:solidFill>
              <a:srgbClr val="C00000"/>
            </a:solidFill>
            <a:ln w="28575">
              <a:gradFill>
                <a:gsLst>
                  <a:gs pos="100000">
                    <a:schemeClr val="bg1"/>
                  </a:gs>
                  <a:gs pos="0">
                    <a:schemeClr val="bg1">
                      <a:lumMod val="85000"/>
                    </a:schemeClr>
                  </a:gs>
                </a:gsLst>
                <a:lin ang="5400000" scaled="0"/>
              </a:gradFill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ea"/>
                <a:ea typeface="+mj-ea"/>
                <a:cs typeface="Calibri" panose="020F0502020204030204" pitchFamily="34" charset="0"/>
                <a:sym typeface="微软雅黑" panose="020B0503020204020204" pitchFamily="34" charset="-122"/>
              </a:endParaRPr>
            </a:p>
          </p:txBody>
        </p:sp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6786" y="2656462"/>
              <a:ext cx="981538" cy="981538"/>
            </a:xfrm>
            <a:prstGeom prst="rect">
              <a:avLst/>
            </a:prstGeom>
          </p:spPr>
        </p:pic>
      </p:grpSp>
      <p:sp>
        <p:nvSpPr>
          <p:cNvPr id="24" name="圆角矩形 36"/>
          <p:cNvSpPr/>
          <p:nvPr/>
        </p:nvSpPr>
        <p:spPr>
          <a:xfrm>
            <a:off x="4661647" y="1916113"/>
            <a:ext cx="6241705" cy="2104701"/>
          </a:xfrm>
          <a:prstGeom prst="roundRect">
            <a:avLst>
              <a:gd name="adj" fmla="val 0"/>
            </a:avLst>
          </a:prstGeom>
          <a:noFill/>
          <a:ln w="1270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28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ea"/>
              <a:ea typeface="+mj-ea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5040226" y="2193622"/>
            <a:ext cx="5482149" cy="1337705"/>
          </a:xfrm>
          <a:prstGeom prst="rect">
            <a:avLst/>
          </a:prstGeom>
        </p:spPr>
        <p:txBody>
          <a:bodyPr wrap="square" lIns="105571" tIns="52784" rIns="105571" bIns="52784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rPr>
              <a:t>离开了组织，就好像一个人丢掉了灵魂。所以我们不能忘恩，我们不能忘本，我们更不能得意就忘形。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+mj-ea"/>
              <a:ea typeface="+mj-ea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26" name="TextBox 6"/>
          <p:cNvSpPr txBox="1">
            <a:spLocks noChangeArrowheads="1"/>
          </p:cNvSpPr>
          <p:nvPr/>
        </p:nvSpPr>
        <p:spPr bwMode="auto">
          <a:xfrm>
            <a:off x="10320934" y="438255"/>
            <a:ext cx="933269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9600" b="0" i="1" u="none" strike="noStrike" kern="1200" cap="none" spc="0" normalizeH="0" baseline="0" noProof="0" dirty="0">
                <a:ln>
                  <a:noFill/>
                </a:ln>
                <a:solidFill>
                  <a:srgbClr val="CB533E">
                    <a:alpha val="29000"/>
                  </a:srgbClr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rPr>
              <a:t>3</a:t>
            </a:r>
            <a:endParaRPr kumimoji="0" lang="en-US" altLang="zh-CN" sz="9600" b="0" i="1" u="none" strike="noStrike" kern="1200" cap="none" spc="0" normalizeH="0" baseline="0" noProof="0" dirty="0">
              <a:ln>
                <a:noFill/>
              </a:ln>
              <a:solidFill>
                <a:srgbClr val="CB533E">
                  <a:alpha val="29000"/>
                </a:srgbClr>
              </a:solidFill>
              <a:effectLst/>
              <a:uLnTx/>
              <a:uFillTx/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39264"/>
            <a:ext cx="12192000" cy="27188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3" presetClass="entr" presetSubtype="52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4" grpId="0" animBg="1"/>
      <p:bldP spid="25" grpId="0"/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平行四边形 94"/>
          <p:cNvSpPr/>
          <p:nvPr/>
        </p:nvSpPr>
        <p:spPr>
          <a:xfrm>
            <a:off x="1489247" y="1598344"/>
            <a:ext cx="6576576" cy="683344"/>
          </a:xfrm>
          <a:prstGeom prst="parallelogram">
            <a:avLst/>
          </a:prstGeom>
          <a:gradFill flip="none" rotWithShape="1">
            <a:gsLst>
              <a:gs pos="0">
                <a:srgbClr val="F6C381"/>
              </a:gs>
              <a:gs pos="100000">
                <a:srgbClr val="F6C381">
                  <a:alpha val="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2000112" y="1625923"/>
            <a:ext cx="82283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defRPr/>
            </a:pPr>
            <a:r>
              <a:rPr lang="zh-CN" altLang="en-US" sz="3200" dirty="0">
                <a:ln w="19050">
                  <a:noFill/>
                </a:ln>
                <a:solidFill>
                  <a:srgbClr val="CE1421"/>
                </a:solidFill>
                <a:latin typeface="+mj-ea"/>
                <a:ea typeface="+mj-ea"/>
                <a:sym typeface="微软雅黑" panose="020B0503020204020204" pitchFamily="34" charset="-122"/>
              </a:rPr>
              <a:t>标尺就是衡量一名合格党员的标准</a:t>
            </a:r>
            <a:endParaRPr kumimoji="0" lang="zh-CN" altLang="en-US" sz="3200" i="0" u="none" strike="noStrike" kern="1200" cap="none" spc="0" normalizeH="0" baseline="0" noProof="0" dirty="0">
              <a:ln w="19050">
                <a:noFill/>
              </a:ln>
              <a:solidFill>
                <a:srgbClr val="CE1421"/>
              </a:solidFill>
              <a:effectLst/>
              <a:uLnTx/>
              <a:uFillTx/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sp>
        <p:nvSpPr>
          <p:cNvPr id="97" name="Freeform 9"/>
          <p:cNvSpPr/>
          <p:nvPr/>
        </p:nvSpPr>
        <p:spPr bwMode="auto">
          <a:xfrm>
            <a:off x="1920430" y="1852987"/>
            <a:ext cx="158750" cy="182562"/>
          </a:xfrm>
          <a:custGeom>
            <a:avLst/>
            <a:gdLst>
              <a:gd name="T0" fmla="*/ 2147483647 w 205"/>
              <a:gd name="T1" fmla="*/ 2147483647 h 234"/>
              <a:gd name="T2" fmla="*/ 2147483647 w 205"/>
              <a:gd name="T3" fmla="*/ 2147483647 h 234"/>
              <a:gd name="T4" fmla="*/ 2147483647 w 205"/>
              <a:gd name="T5" fmla="*/ 2147483647 h 234"/>
              <a:gd name="T6" fmla="*/ 0 w 205"/>
              <a:gd name="T7" fmla="*/ 2147483647 h 234"/>
              <a:gd name="T8" fmla="*/ 0 w 205"/>
              <a:gd name="T9" fmla="*/ 2147483647 h 234"/>
              <a:gd name="T10" fmla="*/ 0 w 205"/>
              <a:gd name="T11" fmla="*/ 2147483647 h 234"/>
              <a:gd name="T12" fmla="*/ 2147483647 w 205"/>
              <a:gd name="T13" fmla="*/ 2147483647 h 234"/>
              <a:gd name="T14" fmla="*/ 2147483647 w 205"/>
              <a:gd name="T15" fmla="*/ 2147483647 h 234"/>
              <a:gd name="T16" fmla="*/ 2147483647 w 205"/>
              <a:gd name="T17" fmla="*/ 2147483647 h 234"/>
              <a:gd name="T18" fmla="*/ 2147483647 w 205"/>
              <a:gd name="T19" fmla="*/ 2147483647 h 23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05" h="234">
                <a:moveTo>
                  <a:pt x="194" y="127"/>
                </a:moveTo>
                <a:lnTo>
                  <a:pt x="106" y="178"/>
                </a:lnTo>
                <a:cubicBezTo>
                  <a:pt x="78" y="194"/>
                  <a:pt x="50" y="210"/>
                  <a:pt x="23" y="226"/>
                </a:cubicBezTo>
                <a:cubicBezTo>
                  <a:pt x="9" y="234"/>
                  <a:pt x="2" y="232"/>
                  <a:pt x="0" y="219"/>
                </a:cubicBezTo>
                <a:lnTo>
                  <a:pt x="0" y="117"/>
                </a:lnTo>
                <a:cubicBezTo>
                  <a:pt x="0" y="85"/>
                  <a:pt x="0" y="53"/>
                  <a:pt x="0" y="21"/>
                </a:cubicBezTo>
                <a:cubicBezTo>
                  <a:pt x="0" y="5"/>
                  <a:pt x="6" y="0"/>
                  <a:pt x="18" y="5"/>
                </a:cubicBezTo>
                <a:lnTo>
                  <a:pt x="106" y="56"/>
                </a:lnTo>
                <a:cubicBezTo>
                  <a:pt x="134" y="72"/>
                  <a:pt x="161" y="88"/>
                  <a:pt x="189" y="104"/>
                </a:cubicBezTo>
                <a:cubicBezTo>
                  <a:pt x="203" y="111"/>
                  <a:pt x="205" y="119"/>
                  <a:pt x="194" y="127"/>
                </a:cubicBezTo>
                <a:close/>
              </a:path>
            </a:pathLst>
          </a:cu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sp>
        <p:nvSpPr>
          <p:cNvPr id="98" name="矩形: 圆角 97"/>
          <p:cNvSpPr/>
          <p:nvPr/>
        </p:nvSpPr>
        <p:spPr>
          <a:xfrm>
            <a:off x="493589" y="1759313"/>
            <a:ext cx="1387000" cy="384186"/>
          </a:xfrm>
          <a:prstGeom prst="roundRect">
            <a:avLst>
              <a:gd name="adj" fmla="val 50000"/>
            </a:avLst>
          </a:prstGeom>
          <a:solidFill>
            <a:srgbClr val="B500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rPr>
              <a:t>第一 </a:t>
            </a:r>
            <a:endParaRPr kumimoji="0" lang="zh-CN" altLang="en-US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sp>
        <p:nvSpPr>
          <p:cNvPr id="151" name="圆角矩形 36"/>
          <p:cNvSpPr/>
          <p:nvPr/>
        </p:nvSpPr>
        <p:spPr>
          <a:xfrm>
            <a:off x="1569155" y="2726588"/>
            <a:ext cx="5713929" cy="577967"/>
          </a:xfrm>
          <a:prstGeom prst="roundRect">
            <a:avLst>
              <a:gd name="adj" fmla="val 3955"/>
            </a:avLst>
          </a:prstGeom>
          <a:solidFill>
            <a:srgbClr val="C00000"/>
          </a:solidFill>
          <a:ln w="28575">
            <a:solidFill>
              <a:schemeClr val="accent1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28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sp>
        <p:nvSpPr>
          <p:cNvPr id="152" name="矩形 151"/>
          <p:cNvSpPr>
            <a:spLocks noChangeArrowheads="1"/>
          </p:cNvSpPr>
          <p:nvPr/>
        </p:nvSpPr>
        <p:spPr bwMode="auto">
          <a:xfrm>
            <a:off x="1877643" y="2851284"/>
            <a:ext cx="5374312" cy="34880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1431" tIns="45716" rIns="91431" bIns="45716">
            <a:spAutoFit/>
          </a:bodyPr>
          <a:lstStyle/>
          <a:p>
            <a:pPr lvl="0" defTabSz="913130" fontAlgn="base">
              <a:lnSpc>
                <a:spcPts val="2000"/>
              </a:lnSpc>
              <a:spcBef>
                <a:spcPct val="0"/>
              </a:spcBef>
              <a:spcAft>
                <a:spcPts val="500"/>
              </a:spcAft>
              <a:defRPr/>
            </a:pPr>
            <a:r>
              <a:rPr lang="zh-CN" altLang="en-US" sz="2000" kern="0" dirty="0">
                <a:solidFill>
                  <a:schemeClr val="bg1"/>
                </a:solidFill>
                <a:latin typeface="+mj-ea"/>
                <a:ea typeface="+mj-ea"/>
                <a:cs typeface="+mn-ea"/>
                <a:sym typeface="微软雅黑" panose="020B0503020204020204" pitchFamily="34" charset="-122"/>
              </a:rPr>
              <a:t>标尺就是约束党员行为举止的规范和要求</a:t>
            </a:r>
            <a:endParaRPr kumimoji="0" lang="zh-CN" altLang="en-US" sz="20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160" name="矩形 159"/>
          <p:cNvSpPr/>
          <p:nvPr/>
        </p:nvSpPr>
        <p:spPr>
          <a:xfrm>
            <a:off x="1569155" y="3699848"/>
            <a:ext cx="5428343" cy="1927610"/>
          </a:xfrm>
          <a:prstGeom prst="rect">
            <a:avLst/>
          </a:prstGeom>
        </p:spPr>
        <p:txBody>
          <a:bodyPr wrap="square" lIns="105571" tIns="52784" rIns="105571" bIns="52784">
            <a:spAutoFit/>
          </a:bodyPr>
          <a:lstStyle/>
          <a:p>
            <a:pPr lvl="0">
              <a:lnSpc>
                <a:spcPts val="2700"/>
              </a:lnSpc>
              <a:defRPr/>
            </a:pPr>
            <a:r>
              <a:rPr lang="zh-CN" altLang="en-US" sz="3200" b="1" dirty="0">
                <a:solidFill>
                  <a:srgbClr val="C00000"/>
                </a:solidFill>
                <a:latin typeface="+mj-ea"/>
                <a:ea typeface="+mj-ea"/>
                <a:sym typeface="微软雅黑" panose="020B0503020204020204" pitchFamily="34" charset="-122"/>
              </a:rPr>
              <a:t>每一个共产党员</a:t>
            </a:r>
            <a:endParaRPr lang="en-US" altLang="zh-CN" dirty="0">
              <a:solidFill>
                <a:schemeClr val="bg2">
                  <a:lumMod val="25000"/>
                </a:schemeClr>
              </a:solidFill>
              <a:latin typeface="+mj-ea"/>
              <a:ea typeface="+mj-ea"/>
              <a:sym typeface="微软雅黑" panose="020B0503020204020204" pitchFamily="34" charset="-122"/>
            </a:endParaRPr>
          </a:p>
          <a:p>
            <a:pPr lvl="0">
              <a:lnSpc>
                <a:spcPts val="2300"/>
              </a:lnSpc>
              <a:defRPr/>
            </a:pPr>
            <a:r>
              <a:rPr lang="zh-CN" altLang="en-US" sz="16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  <a:sym typeface="微软雅黑" panose="020B0503020204020204" pitchFamily="34" charset="-122"/>
              </a:rPr>
              <a:t>都要树立强烈的标尺导向，建立正面的要求、正向的标准、正确的引导，进行自我唤醒党章党规意识，重拾光荣精神传统，从最基本的党员义务和责任抓起，从最简单的党员日常行为规范抓起，让标尺意识和思想融入每个合格党员的血液中、骨髓里，并植根于灵魂的深处。</a:t>
            </a:r>
            <a:endParaRPr lang="zh-CN" altLang="en-US" sz="1600" dirty="0">
              <a:solidFill>
                <a:schemeClr val="bg2">
                  <a:lumMod val="25000"/>
                </a:schemeClr>
              </a:solidFill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sp>
        <p:nvSpPr>
          <p:cNvPr id="28" name="Aitds1"/>
          <p:cNvSpPr txBox="1">
            <a:spLocks noChangeArrowheads="1"/>
          </p:cNvSpPr>
          <p:nvPr/>
        </p:nvSpPr>
        <p:spPr bwMode="auto">
          <a:xfrm>
            <a:off x="2082840" y="384881"/>
            <a:ext cx="665919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lvl="0"/>
            <a:r>
              <a:rPr lang="zh-CN" altLang="en-US" sz="2000" b="1" dirty="0">
                <a:solidFill>
                  <a:srgbClr val="C00000"/>
                </a:solidFill>
                <a:latin typeface="+mj-ea"/>
                <a:ea typeface="+mj-ea"/>
                <a:cs typeface="+mn-ea"/>
                <a:sym typeface="微软雅黑" panose="020B0503020204020204" pitchFamily="34" charset="-122"/>
              </a:rPr>
              <a:t>无规矩不成方圆，不立标尺不为合格党员</a:t>
            </a:r>
            <a:endParaRPr lang="zh-CN" altLang="en-US" sz="3600" b="1" dirty="0">
              <a:ln>
                <a:solidFill>
                  <a:srgbClr val="FFFFFF">
                    <a:alpha val="44000"/>
                  </a:srgbClr>
                </a:solidFill>
              </a:ln>
              <a:solidFill>
                <a:srgbClr val="C00000"/>
              </a:solidFill>
              <a:effectLst/>
              <a:latin typeface="+mj-ea"/>
              <a:ea typeface="+mj-ea"/>
              <a:cs typeface="+mn-ea"/>
              <a:sym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444" y="1207957"/>
            <a:ext cx="5909688" cy="59096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7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8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300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3" dur="3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7" dur="5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18" dur="5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 tmFilter="0,0; .5, 1; 1, 1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15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3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5" dur="750"/>
                                            <p:tgtEl>
                                              <p:spTgt spid="1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7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9" dur="500"/>
                                            <p:tgtEl>
                                              <p:spTgt spid="1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 tmFilter="0,0; .5, 1; 1, 1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5" grpId="0" animBg="1"/>
          <p:bldP spid="96" grpId="0"/>
          <p:bldP spid="97" grpId="0" animBg="1"/>
          <p:bldP spid="98" grpId="0" animBg="1"/>
          <p:bldP spid="151" grpId="0" animBg="1"/>
          <p:bldP spid="152" grpId="0"/>
          <p:bldP spid="160" grpId="0"/>
          <p:bldP spid="28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300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3" dur="3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 tmFilter="0,0; .5, 1; 1, 1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15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3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5" dur="750"/>
                                            <p:tgtEl>
                                              <p:spTgt spid="1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7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9" dur="500"/>
                                            <p:tgtEl>
                                              <p:spTgt spid="1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 tmFilter="0,0; .5, 1; 1, 1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5" grpId="0" animBg="1"/>
          <p:bldP spid="96" grpId="0"/>
          <p:bldP spid="97" grpId="0" animBg="1"/>
          <p:bldP spid="98" grpId="0" animBg="1"/>
          <p:bldP spid="151" grpId="0" animBg="1"/>
          <p:bldP spid="152" grpId="0"/>
          <p:bldP spid="160" grpId="0"/>
          <p:bldP spid="28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平行四边形 2"/>
          <p:cNvSpPr/>
          <p:nvPr/>
        </p:nvSpPr>
        <p:spPr>
          <a:xfrm>
            <a:off x="3585009" y="1598344"/>
            <a:ext cx="6576576" cy="683344"/>
          </a:xfrm>
          <a:prstGeom prst="parallelogram">
            <a:avLst/>
          </a:prstGeom>
          <a:gradFill flip="none" rotWithShape="1">
            <a:gsLst>
              <a:gs pos="0">
                <a:srgbClr val="F6C381"/>
              </a:gs>
              <a:gs pos="100000">
                <a:srgbClr val="F6C381">
                  <a:alpha val="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095874" y="1625923"/>
            <a:ext cx="8890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defRPr/>
            </a:pPr>
            <a:r>
              <a:rPr lang="zh-CN" altLang="en-US" sz="3200" dirty="0">
                <a:ln w="19050">
                  <a:noFill/>
                </a:ln>
                <a:solidFill>
                  <a:srgbClr val="CE1421"/>
                </a:solidFill>
                <a:latin typeface="+mj-ea"/>
                <a:ea typeface="+mj-ea"/>
                <a:sym typeface="微软雅黑" panose="020B0503020204020204" pitchFamily="34" charset="-122"/>
              </a:rPr>
              <a:t>底线是合格党员做人做事的保证</a:t>
            </a:r>
            <a:endParaRPr kumimoji="0" lang="zh-CN" altLang="en-US" sz="3200" i="0" u="none" strike="noStrike" kern="1200" cap="none" spc="0" normalizeH="0" baseline="0" noProof="0" dirty="0">
              <a:ln w="19050">
                <a:noFill/>
              </a:ln>
              <a:solidFill>
                <a:srgbClr val="CE1421"/>
              </a:solidFill>
              <a:effectLst/>
              <a:uLnTx/>
              <a:uFillTx/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sp>
        <p:nvSpPr>
          <p:cNvPr id="5" name="Freeform 9"/>
          <p:cNvSpPr/>
          <p:nvPr/>
        </p:nvSpPr>
        <p:spPr bwMode="auto">
          <a:xfrm>
            <a:off x="4016192" y="1852987"/>
            <a:ext cx="158750" cy="182562"/>
          </a:xfrm>
          <a:custGeom>
            <a:avLst/>
            <a:gdLst>
              <a:gd name="T0" fmla="*/ 2147483647 w 205"/>
              <a:gd name="T1" fmla="*/ 2147483647 h 234"/>
              <a:gd name="T2" fmla="*/ 2147483647 w 205"/>
              <a:gd name="T3" fmla="*/ 2147483647 h 234"/>
              <a:gd name="T4" fmla="*/ 2147483647 w 205"/>
              <a:gd name="T5" fmla="*/ 2147483647 h 234"/>
              <a:gd name="T6" fmla="*/ 0 w 205"/>
              <a:gd name="T7" fmla="*/ 2147483647 h 234"/>
              <a:gd name="T8" fmla="*/ 0 w 205"/>
              <a:gd name="T9" fmla="*/ 2147483647 h 234"/>
              <a:gd name="T10" fmla="*/ 0 w 205"/>
              <a:gd name="T11" fmla="*/ 2147483647 h 234"/>
              <a:gd name="T12" fmla="*/ 2147483647 w 205"/>
              <a:gd name="T13" fmla="*/ 2147483647 h 234"/>
              <a:gd name="T14" fmla="*/ 2147483647 w 205"/>
              <a:gd name="T15" fmla="*/ 2147483647 h 234"/>
              <a:gd name="T16" fmla="*/ 2147483647 w 205"/>
              <a:gd name="T17" fmla="*/ 2147483647 h 234"/>
              <a:gd name="T18" fmla="*/ 2147483647 w 205"/>
              <a:gd name="T19" fmla="*/ 2147483647 h 23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05" h="234">
                <a:moveTo>
                  <a:pt x="194" y="127"/>
                </a:moveTo>
                <a:lnTo>
                  <a:pt x="106" y="178"/>
                </a:lnTo>
                <a:cubicBezTo>
                  <a:pt x="78" y="194"/>
                  <a:pt x="50" y="210"/>
                  <a:pt x="23" y="226"/>
                </a:cubicBezTo>
                <a:cubicBezTo>
                  <a:pt x="9" y="234"/>
                  <a:pt x="2" y="232"/>
                  <a:pt x="0" y="219"/>
                </a:cubicBezTo>
                <a:lnTo>
                  <a:pt x="0" y="117"/>
                </a:lnTo>
                <a:cubicBezTo>
                  <a:pt x="0" y="85"/>
                  <a:pt x="0" y="53"/>
                  <a:pt x="0" y="21"/>
                </a:cubicBezTo>
                <a:cubicBezTo>
                  <a:pt x="0" y="5"/>
                  <a:pt x="6" y="0"/>
                  <a:pt x="18" y="5"/>
                </a:cubicBezTo>
                <a:lnTo>
                  <a:pt x="106" y="56"/>
                </a:lnTo>
                <a:cubicBezTo>
                  <a:pt x="134" y="72"/>
                  <a:pt x="161" y="88"/>
                  <a:pt x="189" y="104"/>
                </a:cubicBezTo>
                <a:cubicBezTo>
                  <a:pt x="203" y="111"/>
                  <a:pt x="205" y="119"/>
                  <a:pt x="194" y="127"/>
                </a:cubicBezTo>
                <a:close/>
              </a:path>
            </a:pathLst>
          </a:cu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sp>
        <p:nvSpPr>
          <p:cNvPr id="6" name="矩形: 圆角 5"/>
          <p:cNvSpPr/>
          <p:nvPr/>
        </p:nvSpPr>
        <p:spPr>
          <a:xfrm>
            <a:off x="2589351" y="1759313"/>
            <a:ext cx="1387000" cy="384186"/>
          </a:xfrm>
          <a:prstGeom prst="roundRect">
            <a:avLst>
              <a:gd name="adj" fmla="val 50000"/>
            </a:avLst>
          </a:prstGeom>
          <a:solidFill>
            <a:srgbClr val="B500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rPr>
              <a:t>第</a:t>
            </a:r>
            <a:r>
              <a:rPr lang="zh-CN" altLang="en-US" b="1" dirty="0">
                <a:solidFill>
                  <a:srgbClr val="FFFFFF"/>
                </a:solidFill>
                <a:latin typeface="+mj-ea"/>
                <a:ea typeface="+mj-ea"/>
                <a:sym typeface="微软雅黑" panose="020B0503020204020204" pitchFamily="34" charset="-122"/>
              </a:rPr>
              <a:t>二</a:t>
            </a: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rPr>
              <a:t> </a:t>
            </a:r>
            <a:endParaRPr kumimoji="0" lang="zh-CN" altLang="en-US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grpSp>
        <p:nvGrpSpPr>
          <p:cNvPr id="47" name="组合 46"/>
          <p:cNvGrpSpPr/>
          <p:nvPr/>
        </p:nvGrpSpPr>
        <p:grpSpPr>
          <a:xfrm>
            <a:off x="4528435" y="2729044"/>
            <a:ext cx="2395048" cy="529906"/>
            <a:chOff x="1226053" y="2289998"/>
            <a:chExt cx="3427855" cy="758416"/>
          </a:xfrm>
        </p:grpSpPr>
        <p:grpSp>
          <p:nvGrpSpPr>
            <p:cNvPr id="48" name="组合 47"/>
            <p:cNvGrpSpPr/>
            <p:nvPr/>
          </p:nvGrpSpPr>
          <p:grpSpPr>
            <a:xfrm>
              <a:off x="1452251" y="2383555"/>
              <a:ext cx="3201657" cy="619553"/>
              <a:chOff x="4757367" y="4188620"/>
              <a:chExt cx="4467224" cy="480689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52" name="圆角矩形 58"/>
              <p:cNvSpPr/>
              <p:nvPr/>
            </p:nvSpPr>
            <p:spPr>
              <a:xfrm>
                <a:off x="4757367" y="4188620"/>
                <a:ext cx="4187913" cy="480689"/>
              </a:xfrm>
              <a:prstGeom prst="roundRect">
                <a:avLst>
                  <a:gd name="adj" fmla="val 50000"/>
                </a:avLst>
              </a:prstGeom>
              <a:solidFill>
                <a:srgbClr val="C10001"/>
              </a:solidFill>
              <a:ln w="25400" cap="flat" cmpd="sng" algn="ctr">
                <a:solidFill>
                  <a:schemeClr val="bg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ea"/>
                  <a:ea typeface="+mj-ea"/>
                  <a:sym typeface="微软雅黑" panose="020B0503020204020204" pitchFamily="34" charset="-122"/>
                </a:endParaRPr>
              </a:p>
            </p:txBody>
          </p:sp>
          <p:sp>
            <p:nvSpPr>
              <p:cNvPr id="53" name="文本框 3"/>
              <p:cNvSpPr>
                <a:spLocks noChangeArrowheads="1"/>
              </p:cNvSpPr>
              <p:nvPr/>
            </p:nvSpPr>
            <p:spPr bwMode="auto">
              <a:xfrm>
                <a:off x="5842851" y="4212681"/>
                <a:ext cx="3381740" cy="4483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34089" tIns="17044" rIns="34089" bIns="17044">
                <a:spAutoFit/>
              </a:bodyPr>
              <a:lstStyle/>
              <a:p>
                <a:pPr lvl="0">
                  <a:defRPr/>
                </a:pPr>
                <a:r>
                  <a:rPr lang="zh-CN" altLang="en-US" sz="2400" b="1" dirty="0">
                    <a:solidFill>
                      <a:srgbClr val="FFFF00"/>
                    </a:solidFill>
                    <a:latin typeface="+mj-ea"/>
                    <a:ea typeface="+mj-ea"/>
                    <a:sym typeface="微软雅黑" panose="020B0503020204020204" pitchFamily="34" charset="-122"/>
                  </a:rPr>
                  <a:t>法律底线</a:t>
                </a:r>
                <a:endPara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+mj-ea"/>
                  <a:ea typeface="+mj-ea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49" name="组合 48"/>
            <p:cNvGrpSpPr/>
            <p:nvPr/>
          </p:nvGrpSpPr>
          <p:grpSpPr>
            <a:xfrm>
              <a:off x="1226053" y="2289998"/>
              <a:ext cx="758416" cy="758416"/>
              <a:chOff x="3078518" y="1828218"/>
              <a:chExt cx="758416" cy="758416"/>
            </a:xfrm>
          </p:grpSpPr>
          <p:sp>
            <p:nvSpPr>
              <p:cNvPr id="50" name="Oval 16"/>
              <p:cNvSpPr/>
              <p:nvPr/>
            </p:nvSpPr>
            <p:spPr>
              <a:xfrm>
                <a:off x="3078518" y="1828218"/>
                <a:ext cx="758416" cy="758416"/>
              </a:xfrm>
              <a:prstGeom prst="ellipse">
                <a:avLst/>
              </a:prstGeom>
              <a:solidFill>
                <a:srgbClr val="C00000"/>
              </a:solidFill>
              <a:ln w="5715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</a:ln>
              <a:effectLst>
                <a:outerShdw blurRad="228600" dist="114300" dir="6840000" sx="99000" sy="99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r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176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j-ea"/>
                    <a:ea typeface="+mj-ea"/>
                    <a:cs typeface="+mn-ea"/>
                    <a:sym typeface="微软雅黑" panose="020B0503020204020204" pitchFamily="34" charset="-122"/>
                  </a:rPr>
                  <a:t> </a:t>
                </a: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ea"/>
                  <a:ea typeface="+mj-ea"/>
                  <a:cs typeface="+mn-ea"/>
                  <a:sym typeface="微软雅黑" panose="020B0503020204020204" pitchFamily="34" charset="-122"/>
                </a:endParaRPr>
              </a:p>
            </p:txBody>
          </p:sp>
          <p:pic>
            <p:nvPicPr>
              <p:cNvPr id="51" name="图片 50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46843" y="1976497"/>
                <a:ext cx="420548" cy="420548"/>
              </a:xfrm>
              <a:prstGeom prst="rect">
                <a:avLst/>
              </a:prstGeom>
            </p:spPr>
          </p:pic>
        </p:grpSp>
      </p:grpSp>
      <p:grpSp>
        <p:nvGrpSpPr>
          <p:cNvPr id="55" name="组合 54"/>
          <p:cNvGrpSpPr/>
          <p:nvPr/>
        </p:nvGrpSpPr>
        <p:grpSpPr>
          <a:xfrm>
            <a:off x="7146475" y="2729044"/>
            <a:ext cx="2409562" cy="529906"/>
            <a:chOff x="1226053" y="2289998"/>
            <a:chExt cx="3448628" cy="758416"/>
          </a:xfrm>
        </p:grpSpPr>
        <p:grpSp>
          <p:nvGrpSpPr>
            <p:cNvPr id="56" name="组合 55"/>
            <p:cNvGrpSpPr/>
            <p:nvPr/>
          </p:nvGrpSpPr>
          <p:grpSpPr>
            <a:xfrm>
              <a:off x="1452251" y="2383555"/>
              <a:ext cx="3222430" cy="619553"/>
              <a:chOff x="4757367" y="4188620"/>
              <a:chExt cx="4496208" cy="480689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60" name="圆角矩形 58"/>
              <p:cNvSpPr/>
              <p:nvPr/>
            </p:nvSpPr>
            <p:spPr>
              <a:xfrm>
                <a:off x="4757367" y="4188620"/>
                <a:ext cx="4187913" cy="480689"/>
              </a:xfrm>
              <a:prstGeom prst="roundRect">
                <a:avLst>
                  <a:gd name="adj" fmla="val 50000"/>
                </a:avLst>
              </a:prstGeom>
              <a:solidFill>
                <a:srgbClr val="C10001"/>
              </a:solidFill>
              <a:ln w="25400" cap="flat" cmpd="sng" algn="ctr">
                <a:solidFill>
                  <a:schemeClr val="bg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ea"/>
                  <a:ea typeface="+mj-ea"/>
                  <a:sym typeface="微软雅黑" panose="020B0503020204020204" pitchFamily="34" charset="-122"/>
                </a:endParaRPr>
              </a:p>
            </p:txBody>
          </p:sp>
          <p:sp>
            <p:nvSpPr>
              <p:cNvPr id="61" name="文本框 3"/>
              <p:cNvSpPr>
                <a:spLocks noChangeArrowheads="1"/>
              </p:cNvSpPr>
              <p:nvPr/>
            </p:nvSpPr>
            <p:spPr bwMode="auto">
              <a:xfrm>
                <a:off x="5871835" y="4212681"/>
                <a:ext cx="3381740" cy="4483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34089" tIns="17044" rIns="34089" bIns="17044">
                <a:spAutoFit/>
              </a:bodyPr>
              <a:lstStyle/>
              <a:p>
                <a:pPr lvl="0">
                  <a:defRPr/>
                </a:pPr>
                <a:r>
                  <a:rPr lang="zh-CN" altLang="en-US" sz="2400" b="1" dirty="0">
                    <a:solidFill>
                      <a:srgbClr val="FFFF00"/>
                    </a:solidFill>
                    <a:latin typeface="+mj-ea"/>
                    <a:ea typeface="+mj-ea"/>
                    <a:sym typeface="微软雅黑" panose="020B0503020204020204" pitchFamily="34" charset="-122"/>
                  </a:rPr>
                  <a:t>纪律底线</a:t>
                </a:r>
                <a:endPara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+mj-ea"/>
                  <a:ea typeface="+mj-ea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57" name="组合 56"/>
            <p:cNvGrpSpPr/>
            <p:nvPr/>
          </p:nvGrpSpPr>
          <p:grpSpPr>
            <a:xfrm>
              <a:off x="1226053" y="2289998"/>
              <a:ext cx="758416" cy="758416"/>
              <a:chOff x="3078518" y="1828218"/>
              <a:chExt cx="758416" cy="758416"/>
            </a:xfrm>
          </p:grpSpPr>
          <p:sp>
            <p:nvSpPr>
              <p:cNvPr id="58" name="Oval 16"/>
              <p:cNvSpPr/>
              <p:nvPr/>
            </p:nvSpPr>
            <p:spPr>
              <a:xfrm>
                <a:off x="3078518" y="1828218"/>
                <a:ext cx="758416" cy="758416"/>
              </a:xfrm>
              <a:prstGeom prst="ellipse">
                <a:avLst/>
              </a:prstGeom>
              <a:solidFill>
                <a:srgbClr val="C00000"/>
              </a:solidFill>
              <a:ln w="5715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</a:ln>
              <a:effectLst>
                <a:outerShdw blurRad="228600" dist="114300" dir="6840000" sx="99000" sy="99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r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176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j-ea"/>
                    <a:ea typeface="+mj-ea"/>
                    <a:cs typeface="+mn-ea"/>
                    <a:sym typeface="微软雅黑" panose="020B0503020204020204" pitchFamily="34" charset="-122"/>
                  </a:rPr>
                  <a:t> </a:t>
                </a: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ea"/>
                  <a:ea typeface="+mj-ea"/>
                  <a:cs typeface="+mn-ea"/>
                  <a:sym typeface="微软雅黑" panose="020B0503020204020204" pitchFamily="34" charset="-122"/>
                </a:endParaRPr>
              </a:p>
            </p:txBody>
          </p:sp>
          <p:pic>
            <p:nvPicPr>
              <p:cNvPr id="59" name="图片 58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46843" y="1976497"/>
                <a:ext cx="420548" cy="420548"/>
              </a:xfrm>
              <a:prstGeom prst="rect">
                <a:avLst/>
              </a:prstGeom>
            </p:spPr>
          </p:pic>
        </p:grpSp>
      </p:grpSp>
      <p:grpSp>
        <p:nvGrpSpPr>
          <p:cNvPr id="62" name="组合 61"/>
          <p:cNvGrpSpPr/>
          <p:nvPr/>
        </p:nvGrpSpPr>
        <p:grpSpPr>
          <a:xfrm>
            <a:off x="4646044" y="3745720"/>
            <a:ext cx="2395048" cy="529906"/>
            <a:chOff x="1226053" y="2289998"/>
            <a:chExt cx="3427855" cy="758416"/>
          </a:xfrm>
        </p:grpSpPr>
        <p:grpSp>
          <p:nvGrpSpPr>
            <p:cNvPr id="63" name="组合 62"/>
            <p:cNvGrpSpPr/>
            <p:nvPr/>
          </p:nvGrpSpPr>
          <p:grpSpPr>
            <a:xfrm>
              <a:off x="1452251" y="2383555"/>
              <a:ext cx="3201657" cy="619553"/>
              <a:chOff x="4757367" y="4188620"/>
              <a:chExt cx="4467224" cy="480689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67" name="圆角矩形 58"/>
              <p:cNvSpPr/>
              <p:nvPr/>
            </p:nvSpPr>
            <p:spPr>
              <a:xfrm>
                <a:off x="4757367" y="4188620"/>
                <a:ext cx="4187913" cy="480689"/>
              </a:xfrm>
              <a:prstGeom prst="roundRect">
                <a:avLst>
                  <a:gd name="adj" fmla="val 50000"/>
                </a:avLst>
              </a:prstGeom>
              <a:solidFill>
                <a:srgbClr val="C10001"/>
              </a:solidFill>
              <a:ln w="25400" cap="flat" cmpd="sng" algn="ctr">
                <a:solidFill>
                  <a:schemeClr val="bg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ea"/>
                  <a:ea typeface="+mj-ea"/>
                  <a:sym typeface="微软雅黑" panose="020B0503020204020204" pitchFamily="34" charset="-122"/>
                </a:endParaRPr>
              </a:p>
            </p:txBody>
          </p:sp>
          <p:sp>
            <p:nvSpPr>
              <p:cNvPr id="68" name="文本框 3"/>
              <p:cNvSpPr>
                <a:spLocks noChangeArrowheads="1"/>
              </p:cNvSpPr>
              <p:nvPr/>
            </p:nvSpPr>
            <p:spPr bwMode="auto">
              <a:xfrm>
                <a:off x="5842851" y="4196564"/>
                <a:ext cx="3381740" cy="4483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34089" tIns="17044" rIns="34089" bIns="17044">
                <a:spAutoFit/>
              </a:bodyPr>
              <a:lstStyle/>
              <a:p>
                <a:pPr lvl="0">
                  <a:defRPr/>
                </a:pPr>
                <a:r>
                  <a:rPr lang="zh-CN" altLang="en-US" sz="2400" b="1" dirty="0">
                    <a:solidFill>
                      <a:srgbClr val="FFFF00"/>
                    </a:solidFill>
                    <a:latin typeface="+mj-ea"/>
                    <a:ea typeface="+mj-ea"/>
                    <a:sym typeface="微软雅黑" panose="020B0503020204020204" pitchFamily="34" charset="-122"/>
                  </a:rPr>
                  <a:t>政策底线</a:t>
                </a:r>
                <a:endPara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+mj-ea"/>
                  <a:ea typeface="+mj-ea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64" name="组合 63"/>
            <p:cNvGrpSpPr/>
            <p:nvPr/>
          </p:nvGrpSpPr>
          <p:grpSpPr>
            <a:xfrm>
              <a:off x="1226053" y="2289998"/>
              <a:ext cx="758416" cy="758416"/>
              <a:chOff x="3078518" y="1828218"/>
              <a:chExt cx="758416" cy="758416"/>
            </a:xfrm>
          </p:grpSpPr>
          <p:sp>
            <p:nvSpPr>
              <p:cNvPr id="65" name="Oval 16"/>
              <p:cNvSpPr/>
              <p:nvPr/>
            </p:nvSpPr>
            <p:spPr>
              <a:xfrm>
                <a:off x="3078518" y="1828218"/>
                <a:ext cx="758416" cy="758416"/>
              </a:xfrm>
              <a:prstGeom prst="ellipse">
                <a:avLst/>
              </a:prstGeom>
              <a:solidFill>
                <a:srgbClr val="C00000"/>
              </a:solidFill>
              <a:ln w="5715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</a:ln>
              <a:effectLst>
                <a:outerShdw blurRad="228600" dist="114300" dir="6840000" sx="99000" sy="99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r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176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j-ea"/>
                    <a:ea typeface="+mj-ea"/>
                    <a:cs typeface="+mn-ea"/>
                    <a:sym typeface="微软雅黑" panose="020B0503020204020204" pitchFamily="34" charset="-122"/>
                  </a:rPr>
                  <a:t> </a:t>
                </a: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ea"/>
                  <a:ea typeface="+mj-ea"/>
                  <a:cs typeface="+mn-ea"/>
                  <a:sym typeface="微软雅黑" panose="020B0503020204020204" pitchFamily="34" charset="-122"/>
                </a:endParaRPr>
              </a:p>
            </p:txBody>
          </p:sp>
          <p:pic>
            <p:nvPicPr>
              <p:cNvPr id="66" name="图片 65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46843" y="1976497"/>
                <a:ext cx="420548" cy="420548"/>
              </a:xfrm>
              <a:prstGeom prst="rect">
                <a:avLst/>
              </a:prstGeom>
            </p:spPr>
          </p:pic>
        </p:grpSp>
      </p:grpSp>
      <p:grpSp>
        <p:nvGrpSpPr>
          <p:cNvPr id="69" name="组合 68"/>
          <p:cNvGrpSpPr/>
          <p:nvPr/>
        </p:nvGrpSpPr>
        <p:grpSpPr>
          <a:xfrm>
            <a:off x="7107230" y="3745720"/>
            <a:ext cx="2395048" cy="529906"/>
            <a:chOff x="1226053" y="2289998"/>
            <a:chExt cx="3427855" cy="758416"/>
          </a:xfrm>
        </p:grpSpPr>
        <p:grpSp>
          <p:nvGrpSpPr>
            <p:cNvPr id="70" name="组合 69"/>
            <p:cNvGrpSpPr/>
            <p:nvPr/>
          </p:nvGrpSpPr>
          <p:grpSpPr>
            <a:xfrm>
              <a:off x="1452251" y="2383555"/>
              <a:ext cx="3201657" cy="619553"/>
              <a:chOff x="4757367" y="4188620"/>
              <a:chExt cx="4467224" cy="480689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74" name="圆角矩形 58"/>
              <p:cNvSpPr/>
              <p:nvPr/>
            </p:nvSpPr>
            <p:spPr>
              <a:xfrm>
                <a:off x="4757367" y="4188620"/>
                <a:ext cx="4187913" cy="480689"/>
              </a:xfrm>
              <a:prstGeom prst="roundRect">
                <a:avLst>
                  <a:gd name="adj" fmla="val 50000"/>
                </a:avLst>
              </a:prstGeom>
              <a:solidFill>
                <a:srgbClr val="C10001"/>
              </a:solidFill>
              <a:ln w="25400" cap="flat" cmpd="sng" algn="ctr">
                <a:solidFill>
                  <a:schemeClr val="bg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ea"/>
                  <a:ea typeface="+mj-ea"/>
                  <a:sym typeface="微软雅黑" panose="020B0503020204020204" pitchFamily="34" charset="-122"/>
                </a:endParaRPr>
              </a:p>
            </p:txBody>
          </p:sp>
          <p:sp>
            <p:nvSpPr>
              <p:cNvPr id="75" name="文本框 3"/>
              <p:cNvSpPr>
                <a:spLocks noChangeArrowheads="1"/>
              </p:cNvSpPr>
              <p:nvPr/>
            </p:nvSpPr>
            <p:spPr bwMode="auto">
              <a:xfrm>
                <a:off x="5842851" y="4196564"/>
                <a:ext cx="3381740" cy="4483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34089" tIns="17044" rIns="34089" bIns="17044">
                <a:spAutoFit/>
              </a:bodyPr>
              <a:lstStyle/>
              <a:p>
                <a:pPr lvl="0">
                  <a:defRPr/>
                </a:pPr>
                <a:r>
                  <a:rPr lang="zh-CN" altLang="en-US" sz="2400" b="1" dirty="0">
                    <a:solidFill>
                      <a:srgbClr val="FFFF00"/>
                    </a:solidFill>
                    <a:latin typeface="+mj-ea"/>
                    <a:ea typeface="+mj-ea"/>
                    <a:sym typeface="微软雅黑" panose="020B0503020204020204" pitchFamily="34" charset="-122"/>
                  </a:rPr>
                  <a:t>道德底线</a:t>
                </a:r>
                <a:endPara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+mj-ea"/>
                  <a:ea typeface="+mj-ea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71" name="组合 70"/>
            <p:cNvGrpSpPr/>
            <p:nvPr/>
          </p:nvGrpSpPr>
          <p:grpSpPr>
            <a:xfrm>
              <a:off x="1226053" y="2289998"/>
              <a:ext cx="758416" cy="758416"/>
              <a:chOff x="3078518" y="1828218"/>
              <a:chExt cx="758416" cy="758416"/>
            </a:xfrm>
          </p:grpSpPr>
          <p:sp>
            <p:nvSpPr>
              <p:cNvPr id="72" name="Oval 16"/>
              <p:cNvSpPr/>
              <p:nvPr/>
            </p:nvSpPr>
            <p:spPr>
              <a:xfrm>
                <a:off x="3078518" y="1828218"/>
                <a:ext cx="758416" cy="758416"/>
              </a:xfrm>
              <a:prstGeom prst="ellipse">
                <a:avLst/>
              </a:prstGeom>
              <a:solidFill>
                <a:srgbClr val="C00000"/>
              </a:solidFill>
              <a:ln w="5715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</a:ln>
              <a:effectLst>
                <a:outerShdw blurRad="228600" dist="114300" dir="6840000" sx="99000" sy="99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r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176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j-ea"/>
                    <a:ea typeface="+mj-ea"/>
                    <a:cs typeface="+mn-ea"/>
                    <a:sym typeface="微软雅黑" panose="020B0503020204020204" pitchFamily="34" charset="-122"/>
                  </a:rPr>
                  <a:t> </a:t>
                </a: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ea"/>
                  <a:ea typeface="+mj-ea"/>
                  <a:cs typeface="+mn-ea"/>
                  <a:sym typeface="微软雅黑" panose="020B0503020204020204" pitchFamily="34" charset="-122"/>
                </a:endParaRPr>
              </a:p>
            </p:txBody>
          </p:sp>
          <p:pic>
            <p:nvPicPr>
              <p:cNvPr id="73" name="图片 72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46843" y="1976497"/>
                <a:ext cx="420548" cy="420548"/>
              </a:xfrm>
              <a:prstGeom prst="rect">
                <a:avLst/>
              </a:prstGeom>
            </p:spPr>
          </p:pic>
        </p:grpSp>
      </p:grpSp>
      <p:sp>
        <p:nvSpPr>
          <p:cNvPr id="40" name="Aitds1"/>
          <p:cNvSpPr txBox="1">
            <a:spLocks noChangeArrowheads="1"/>
          </p:cNvSpPr>
          <p:nvPr/>
        </p:nvSpPr>
        <p:spPr bwMode="auto">
          <a:xfrm>
            <a:off x="2082840" y="384881"/>
            <a:ext cx="665919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lvl="0"/>
            <a:r>
              <a:rPr lang="zh-CN" altLang="en-US" sz="2000" b="1" dirty="0">
                <a:solidFill>
                  <a:srgbClr val="C00000"/>
                </a:solidFill>
                <a:latin typeface="+mj-ea"/>
                <a:ea typeface="+mj-ea"/>
                <a:cs typeface="+mn-ea"/>
                <a:sym typeface="微软雅黑" panose="020B0503020204020204" pitchFamily="34" charset="-122"/>
              </a:rPr>
              <a:t>无纪律不可守正，不划底线不论公道是非</a:t>
            </a:r>
            <a:endParaRPr lang="zh-CN" altLang="en-US" sz="3600" b="1" dirty="0">
              <a:ln>
                <a:solidFill>
                  <a:srgbClr val="FFFFFF">
                    <a:alpha val="44000"/>
                  </a:srgbClr>
                </a:solidFill>
              </a:ln>
              <a:solidFill>
                <a:srgbClr val="C00000"/>
              </a:solidFill>
              <a:effectLst/>
              <a:latin typeface="+mj-ea"/>
              <a:ea typeface="+mj-ea"/>
              <a:cs typeface="+mn-ea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3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3" dur="3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1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 tmFilter="0,0; .5, 1; 1, 1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950"/>
                                </p:stCondLst>
                                <p:childTnLst>
                                  <p:par>
                                    <p:cTn id="27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450"/>
                                </p:stCondLst>
                                <p:childTnLst>
                                  <p:par>
                                    <p:cTn id="3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2950"/>
                                </p:stCondLst>
                                <p:childTnLst>
                                  <p:par>
                                    <p:cTn id="37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3450"/>
                                </p:stCondLst>
                                <p:childTnLst>
                                  <p:par>
                                    <p:cTn id="4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 tmFilter="0,0; .5, 1; 1, 1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/>
          <p:bldP spid="5" grpId="0" animBg="1"/>
          <p:bldP spid="6" grpId="0" animBg="1"/>
          <p:bldP spid="40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3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3" dur="3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 tmFilter="0,0; .5, 1; 1, 1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950"/>
                                </p:stCondLst>
                                <p:childTnLst>
                                  <p:par>
                                    <p:cTn id="27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450"/>
                                </p:stCondLst>
                                <p:childTnLst>
                                  <p:par>
                                    <p:cTn id="3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2950"/>
                                </p:stCondLst>
                                <p:childTnLst>
                                  <p:par>
                                    <p:cTn id="37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3450"/>
                                </p:stCondLst>
                                <p:childTnLst>
                                  <p:par>
                                    <p:cTn id="4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 tmFilter="0,0; .5, 1; 1, 1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/>
          <p:bldP spid="5" grpId="0" animBg="1"/>
          <p:bldP spid="6" grpId="0" animBg="1"/>
          <p:bldP spid="40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Aitds2"/>
          <p:cNvSpPr/>
          <p:nvPr>
            <p:custDataLst>
              <p:tags r:id="rId2"/>
            </p:custDataLst>
          </p:nvPr>
        </p:nvSpPr>
        <p:spPr>
          <a:xfrm>
            <a:off x="4213024" y="584338"/>
            <a:ext cx="3767455" cy="584775"/>
          </a:xfrm>
          <a:prstGeom prst="roundRect">
            <a:avLst>
              <a:gd name="adj" fmla="val 50000"/>
            </a:avLst>
          </a:prstGeom>
          <a:noFill/>
          <a:ln>
            <a:solidFill>
              <a:srgbClr val="B50008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>
                <a:solidFill>
                  <a:srgbClr val="C00000"/>
                </a:solidFill>
                <a:latin typeface="+mj-ea"/>
                <a:ea typeface="+mj-ea"/>
                <a:sym typeface="微软雅黑" panose="020B0503020204020204" pitchFamily="34" charset="-122"/>
              </a:rPr>
              <a:t>只争朝夕，不负韶华</a:t>
            </a:r>
            <a:endParaRPr lang="zh-CN" altLang="en-US" sz="2800" dirty="0">
              <a:solidFill>
                <a:srgbClr val="C00000"/>
              </a:solidFill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grpSp>
        <p:nvGrpSpPr>
          <p:cNvPr id="5" name="Aitds5"/>
          <p:cNvGrpSpPr/>
          <p:nvPr/>
        </p:nvGrpSpPr>
        <p:grpSpPr>
          <a:xfrm rot="5400000">
            <a:off x="5533196" y="-3329429"/>
            <a:ext cx="1127111" cy="9254966"/>
            <a:chOff x="6291278" y="-2229783"/>
            <a:chExt cx="970583" cy="7969681"/>
          </a:xfrm>
          <a:solidFill>
            <a:srgbClr val="C00000"/>
          </a:solidFill>
        </p:grpSpPr>
        <p:sp>
          <p:nvSpPr>
            <p:cNvPr id="6" name="Aitds5-1"/>
            <p:cNvSpPr/>
            <p:nvPr/>
          </p:nvSpPr>
          <p:spPr>
            <a:xfrm>
              <a:off x="6291278" y="-550010"/>
              <a:ext cx="273530" cy="273530"/>
            </a:xfrm>
            <a:prstGeom prst="star5">
              <a:avLst/>
            </a:prstGeom>
            <a:grpFill/>
            <a:ln w="12700" cap="flat" cmpd="sng" algn="ctr">
              <a:solidFill>
                <a:srgbClr val="B50008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endParaRPr>
            </a:p>
          </p:txBody>
        </p:sp>
        <p:sp>
          <p:nvSpPr>
            <p:cNvPr id="7" name="Aitds5-2"/>
            <p:cNvSpPr/>
            <p:nvPr/>
          </p:nvSpPr>
          <p:spPr>
            <a:xfrm>
              <a:off x="6291278" y="-1046256"/>
              <a:ext cx="273530" cy="273530"/>
            </a:xfrm>
            <a:prstGeom prst="star5">
              <a:avLst/>
            </a:prstGeom>
            <a:grpFill/>
            <a:ln w="12700" cap="flat" cmpd="sng" algn="ctr">
              <a:solidFill>
                <a:srgbClr val="B50008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endParaRPr>
            </a:p>
          </p:txBody>
        </p:sp>
        <p:sp>
          <p:nvSpPr>
            <p:cNvPr id="8" name="Aitds5-3"/>
            <p:cNvSpPr/>
            <p:nvPr/>
          </p:nvSpPr>
          <p:spPr>
            <a:xfrm>
              <a:off x="6291278" y="-1520824"/>
              <a:ext cx="273530" cy="273530"/>
            </a:xfrm>
            <a:prstGeom prst="star5">
              <a:avLst/>
            </a:prstGeom>
            <a:grpFill/>
            <a:ln w="12700" cap="flat" cmpd="sng" algn="ctr">
              <a:solidFill>
                <a:srgbClr val="B50008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endParaRPr>
            </a:p>
          </p:txBody>
        </p:sp>
        <p:sp>
          <p:nvSpPr>
            <p:cNvPr id="9" name="Aitds5-4"/>
            <p:cNvSpPr/>
            <p:nvPr/>
          </p:nvSpPr>
          <p:spPr>
            <a:xfrm>
              <a:off x="6291278" y="4781990"/>
              <a:ext cx="273530" cy="273530"/>
            </a:xfrm>
            <a:prstGeom prst="star5">
              <a:avLst/>
            </a:prstGeom>
            <a:grpFill/>
            <a:ln w="12700" cap="flat" cmpd="sng" algn="ctr">
              <a:solidFill>
                <a:srgbClr val="B50008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endParaRPr>
            </a:p>
          </p:txBody>
        </p:sp>
        <p:sp>
          <p:nvSpPr>
            <p:cNvPr id="10" name="Aitds5-5"/>
            <p:cNvSpPr/>
            <p:nvPr/>
          </p:nvSpPr>
          <p:spPr>
            <a:xfrm>
              <a:off x="6291278" y="4176539"/>
              <a:ext cx="273530" cy="273530"/>
            </a:xfrm>
            <a:prstGeom prst="star5">
              <a:avLst/>
            </a:prstGeom>
            <a:grpFill/>
            <a:ln w="12700" cap="flat" cmpd="sng" algn="ctr">
              <a:solidFill>
                <a:srgbClr val="B50008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endParaRPr>
            </a:p>
          </p:txBody>
        </p:sp>
        <p:sp>
          <p:nvSpPr>
            <p:cNvPr id="11" name="Aitds5-6"/>
            <p:cNvSpPr/>
            <p:nvPr/>
          </p:nvSpPr>
          <p:spPr>
            <a:xfrm>
              <a:off x="6291278" y="3645323"/>
              <a:ext cx="273530" cy="273530"/>
            </a:xfrm>
            <a:prstGeom prst="star5">
              <a:avLst/>
            </a:prstGeom>
            <a:grpFill/>
            <a:ln w="12700" cap="flat" cmpd="sng" algn="ctr">
              <a:solidFill>
                <a:srgbClr val="B50008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endParaRPr>
            </a:p>
          </p:txBody>
        </p:sp>
        <p:sp>
          <p:nvSpPr>
            <p:cNvPr id="12" name="Aitds5-7"/>
            <p:cNvSpPr/>
            <p:nvPr/>
          </p:nvSpPr>
          <p:spPr>
            <a:xfrm>
              <a:off x="6418442" y="5272783"/>
              <a:ext cx="843418" cy="467115"/>
            </a:xfrm>
            <a:prstGeom prst="corner">
              <a:avLst>
                <a:gd name="adj1" fmla="val 7476"/>
                <a:gd name="adj2" fmla="val 7583"/>
              </a:avLst>
            </a:prstGeom>
            <a:grpFill/>
            <a:ln w="12700" cap="flat" cmpd="sng" algn="ctr">
              <a:solidFill>
                <a:srgbClr val="B50008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endParaRPr>
            </a:p>
          </p:txBody>
        </p:sp>
        <p:sp>
          <p:nvSpPr>
            <p:cNvPr id="13" name="Aitds5-8"/>
            <p:cNvSpPr/>
            <p:nvPr/>
          </p:nvSpPr>
          <p:spPr>
            <a:xfrm flipV="1">
              <a:off x="6418443" y="-2229783"/>
              <a:ext cx="843418" cy="467115"/>
            </a:xfrm>
            <a:prstGeom prst="corner">
              <a:avLst>
                <a:gd name="adj1" fmla="val 7476"/>
                <a:gd name="adj2" fmla="val 7583"/>
              </a:avLst>
            </a:prstGeom>
            <a:grpFill/>
            <a:ln w="12700" cap="flat" cmpd="sng" algn="ctr">
              <a:solidFill>
                <a:srgbClr val="B50008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endParaRPr>
            </a:p>
          </p:txBody>
        </p:sp>
      </p:grpSp>
      <p:sp>
        <p:nvSpPr>
          <p:cNvPr id="15" name="矩形 14"/>
          <p:cNvSpPr/>
          <p:nvPr/>
        </p:nvSpPr>
        <p:spPr>
          <a:xfrm>
            <a:off x="2120618" y="1794723"/>
            <a:ext cx="2640871" cy="350255"/>
          </a:xfrm>
          <a:prstGeom prst="rect">
            <a:avLst/>
          </a:prstGeom>
        </p:spPr>
        <p:txBody>
          <a:bodyPr wrap="square" lIns="105571" tIns="52784" rIns="105571" bIns="52784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rPr>
              <a:t>同志们：</a:t>
            </a:r>
            <a:endParaRPr kumimoji="0" lang="zh-CN" altLang="en-US" sz="360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120618" y="2063005"/>
            <a:ext cx="8213833" cy="2350803"/>
          </a:xfrm>
          <a:prstGeom prst="rect">
            <a:avLst/>
          </a:prstGeom>
        </p:spPr>
        <p:txBody>
          <a:bodyPr wrap="square" lIns="105571" tIns="52784" rIns="105571" bIns="52784">
            <a:spAutoFit/>
          </a:bodyPr>
          <a:lstStyle/>
          <a:p>
            <a:pPr lvl="0">
              <a:lnSpc>
                <a:spcPts val="3500"/>
              </a:lnSpc>
              <a:defRPr/>
            </a:pPr>
            <a:r>
              <a:rPr lang="zh-CN" altLang="en-US" sz="16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  <a:sym typeface="微软雅黑" panose="020B0503020204020204" pitchFamily="34" charset="-122"/>
              </a:rPr>
              <a:t>只有作为一名合格的党员，才能跟随党的步伐，引领人民开辟马克思主义中国化的新境界，开辟马克思主义执政党建设的新水准，打造马克思主义思想理论指导的新高度。</a:t>
            </a:r>
            <a:endParaRPr lang="zh-CN" altLang="en-US" sz="1600" dirty="0">
              <a:solidFill>
                <a:schemeClr val="bg2">
                  <a:lumMod val="25000"/>
                </a:schemeClr>
              </a:solidFill>
              <a:latin typeface="+mj-ea"/>
              <a:ea typeface="+mj-ea"/>
              <a:sym typeface="微软雅黑" panose="020B0503020204020204" pitchFamily="34" charset="-122"/>
            </a:endParaRPr>
          </a:p>
          <a:p>
            <a:pPr lvl="0">
              <a:lnSpc>
                <a:spcPts val="3500"/>
              </a:lnSpc>
              <a:defRPr/>
            </a:pPr>
            <a:r>
              <a:rPr lang="zh-CN" altLang="en-US" sz="16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  <a:sym typeface="微软雅黑" panose="020B0503020204020204" pitchFamily="34" charset="-122"/>
              </a:rPr>
              <a:t>用合格党员的要求武装自身头脑、用合格党员的标准约束自身行为、用合格党员的理念提振自身精气神儿，把争做合格党员的意识落实到实际行动之中，坚定信心、勇往直前，向党中央看齐、向新时代中国伟大目标看齐。</a:t>
            </a:r>
            <a:endParaRPr lang="zh-CN" altLang="en-US" sz="1600" dirty="0">
              <a:solidFill>
                <a:schemeClr val="bg2">
                  <a:lumMod val="25000"/>
                </a:schemeClr>
              </a:solidFill>
              <a:latin typeface="+mj-ea"/>
              <a:ea typeface="+mj-ea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24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Aitds2"/>
          <p:cNvSpPr/>
          <p:nvPr>
            <p:custDataLst>
              <p:tags r:id="rId2"/>
            </p:custDataLst>
          </p:nvPr>
        </p:nvSpPr>
        <p:spPr>
          <a:xfrm>
            <a:off x="4270175" y="616935"/>
            <a:ext cx="3767455" cy="584775"/>
          </a:xfrm>
          <a:prstGeom prst="roundRect">
            <a:avLst>
              <a:gd name="adj" fmla="val 50000"/>
            </a:avLst>
          </a:prstGeom>
          <a:noFill/>
          <a:ln>
            <a:solidFill>
              <a:srgbClr val="B50008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>
                <a:solidFill>
                  <a:srgbClr val="C00000"/>
                </a:solidFill>
                <a:latin typeface="+mj-ea"/>
                <a:ea typeface="+mj-ea"/>
                <a:sym typeface="微软雅黑" panose="020B0503020204020204" pitchFamily="34" charset="-122"/>
              </a:rPr>
              <a:t>前言导读</a:t>
            </a:r>
            <a:endParaRPr lang="en-US" altLang="zh-CN" sz="3200" dirty="0">
              <a:solidFill>
                <a:srgbClr val="C00000"/>
              </a:solidFill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grpSp>
        <p:nvGrpSpPr>
          <p:cNvPr id="5" name="Aitds5"/>
          <p:cNvGrpSpPr/>
          <p:nvPr/>
        </p:nvGrpSpPr>
        <p:grpSpPr>
          <a:xfrm rot="5400000">
            <a:off x="5590347" y="-3296832"/>
            <a:ext cx="1127111" cy="9254966"/>
            <a:chOff x="6291278" y="-2229783"/>
            <a:chExt cx="970583" cy="7969681"/>
          </a:xfrm>
          <a:solidFill>
            <a:srgbClr val="C00000"/>
          </a:solidFill>
        </p:grpSpPr>
        <p:sp>
          <p:nvSpPr>
            <p:cNvPr id="6" name="Aitds5-1"/>
            <p:cNvSpPr/>
            <p:nvPr/>
          </p:nvSpPr>
          <p:spPr>
            <a:xfrm>
              <a:off x="6291278" y="-550010"/>
              <a:ext cx="273530" cy="273530"/>
            </a:xfrm>
            <a:prstGeom prst="star5">
              <a:avLst/>
            </a:prstGeom>
            <a:grpFill/>
            <a:ln w="12700" cap="flat" cmpd="sng" algn="ctr">
              <a:solidFill>
                <a:srgbClr val="B50008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endParaRPr>
            </a:p>
          </p:txBody>
        </p:sp>
        <p:sp>
          <p:nvSpPr>
            <p:cNvPr id="7" name="Aitds5-2"/>
            <p:cNvSpPr/>
            <p:nvPr/>
          </p:nvSpPr>
          <p:spPr>
            <a:xfrm>
              <a:off x="6291278" y="-1046256"/>
              <a:ext cx="273530" cy="273530"/>
            </a:xfrm>
            <a:prstGeom prst="star5">
              <a:avLst/>
            </a:prstGeom>
            <a:grpFill/>
            <a:ln w="12700" cap="flat" cmpd="sng" algn="ctr">
              <a:solidFill>
                <a:srgbClr val="B50008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endParaRPr>
            </a:p>
          </p:txBody>
        </p:sp>
        <p:sp>
          <p:nvSpPr>
            <p:cNvPr id="8" name="Aitds5-3"/>
            <p:cNvSpPr/>
            <p:nvPr/>
          </p:nvSpPr>
          <p:spPr>
            <a:xfrm>
              <a:off x="6291278" y="-1520824"/>
              <a:ext cx="273530" cy="273530"/>
            </a:xfrm>
            <a:prstGeom prst="star5">
              <a:avLst/>
            </a:prstGeom>
            <a:grpFill/>
            <a:ln w="12700" cap="flat" cmpd="sng" algn="ctr">
              <a:solidFill>
                <a:srgbClr val="B50008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endParaRPr>
            </a:p>
          </p:txBody>
        </p:sp>
        <p:sp>
          <p:nvSpPr>
            <p:cNvPr id="9" name="Aitds5-4"/>
            <p:cNvSpPr/>
            <p:nvPr/>
          </p:nvSpPr>
          <p:spPr>
            <a:xfrm>
              <a:off x="6291278" y="4781990"/>
              <a:ext cx="273530" cy="273530"/>
            </a:xfrm>
            <a:prstGeom prst="star5">
              <a:avLst/>
            </a:prstGeom>
            <a:grpFill/>
            <a:ln w="12700" cap="flat" cmpd="sng" algn="ctr">
              <a:solidFill>
                <a:srgbClr val="B50008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endParaRPr>
            </a:p>
          </p:txBody>
        </p:sp>
        <p:sp>
          <p:nvSpPr>
            <p:cNvPr id="10" name="Aitds5-5"/>
            <p:cNvSpPr/>
            <p:nvPr/>
          </p:nvSpPr>
          <p:spPr>
            <a:xfrm>
              <a:off x="6291278" y="4176539"/>
              <a:ext cx="273530" cy="273530"/>
            </a:xfrm>
            <a:prstGeom prst="star5">
              <a:avLst/>
            </a:prstGeom>
            <a:grpFill/>
            <a:ln w="12700" cap="flat" cmpd="sng" algn="ctr">
              <a:solidFill>
                <a:srgbClr val="B50008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endParaRPr>
            </a:p>
          </p:txBody>
        </p:sp>
        <p:sp>
          <p:nvSpPr>
            <p:cNvPr id="11" name="Aitds5-6"/>
            <p:cNvSpPr/>
            <p:nvPr/>
          </p:nvSpPr>
          <p:spPr>
            <a:xfrm>
              <a:off x="6291278" y="3645323"/>
              <a:ext cx="273530" cy="273530"/>
            </a:xfrm>
            <a:prstGeom prst="star5">
              <a:avLst/>
            </a:prstGeom>
            <a:grpFill/>
            <a:ln w="12700" cap="flat" cmpd="sng" algn="ctr">
              <a:solidFill>
                <a:srgbClr val="B50008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endParaRPr>
            </a:p>
          </p:txBody>
        </p:sp>
        <p:sp>
          <p:nvSpPr>
            <p:cNvPr id="12" name="Aitds5-7"/>
            <p:cNvSpPr/>
            <p:nvPr/>
          </p:nvSpPr>
          <p:spPr>
            <a:xfrm>
              <a:off x="6418442" y="5272783"/>
              <a:ext cx="843418" cy="467115"/>
            </a:xfrm>
            <a:prstGeom prst="corner">
              <a:avLst>
                <a:gd name="adj1" fmla="val 7476"/>
                <a:gd name="adj2" fmla="val 7583"/>
              </a:avLst>
            </a:prstGeom>
            <a:grpFill/>
            <a:ln w="12700" cap="flat" cmpd="sng" algn="ctr">
              <a:solidFill>
                <a:srgbClr val="B50008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endParaRPr>
            </a:p>
          </p:txBody>
        </p:sp>
        <p:sp>
          <p:nvSpPr>
            <p:cNvPr id="13" name="Aitds5-8"/>
            <p:cNvSpPr/>
            <p:nvPr/>
          </p:nvSpPr>
          <p:spPr>
            <a:xfrm flipV="1">
              <a:off x="6418443" y="-2229783"/>
              <a:ext cx="843418" cy="467115"/>
            </a:xfrm>
            <a:prstGeom prst="corner">
              <a:avLst>
                <a:gd name="adj1" fmla="val 7476"/>
                <a:gd name="adj2" fmla="val 7583"/>
              </a:avLst>
            </a:prstGeom>
            <a:grpFill/>
            <a:ln w="12700" cap="flat" cmpd="sng" algn="ctr">
              <a:solidFill>
                <a:srgbClr val="B50008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endParaRPr>
            </a:p>
          </p:txBody>
        </p:sp>
      </p:grpSp>
      <p:sp>
        <p:nvSpPr>
          <p:cNvPr id="15" name="矩形 14"/>
          <p:cNvSpPr/>
          <p:nvPr/>
        </p:nvSpPr>
        <p:spPr>
          <a:xfrm>
            <a:off x="2177769" y="1827320"/>
            <a:ext cx="2640871" cy="350255"/>
          </a:xfrm>
          <a:prstGeom prst="rect">
            <a:avLst/>
          </a:prstGeom>
        </p:spPr>
        <p:txBody>
          <a:bodyPr wrap="square" lIns="105571" tIns="52784" rIns="105571" bIns="52784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rPr>
              <a:t>同志们：</a:t>
            </a:r>
            <a:endParaRPr kumimoji="0" lang="zh-CN" altLang="en-US" sz="360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098568" y="2259626"/>
            <a:ext cx="8213833" cy="1901962"/>
          </a:xfrm>
          <a:prstGeom prst="rect">
            <a:avLst/>
          </a:prstGeom>
        </p:spPr>
        <p:txBody>
          <a:bodyPr wrap="square" lIns="105571" tIns="52784" rIns="105571" bIns="52784">
            <a:spAutoFit/>
          </a:bodyPr>
          <a:lstStyle/>
          <a:p>
            <a:pPr lvl="0">
              <a:lnSpc>
                <a:spcPts val="3500"/>
              </a:lnSpc>
              <a:defRPr/>
            </a:pPr>
            <a:r>
              <a:rPr lang="zh-CN" altLang="en-US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  <a:sym typeface="微软雅黑" panose="020B0503020204020204" pitchFamily="34" charset="-122"/>
              </a:rPr>
              <a:t>相信大家在正式成为共产党员之前，一定积极表现，让党组织充分地认识你、了解你、考察你。那么，当你跨入党员行列之后，是否依然记得自己的入党初衷？在之前观看</a:t>
            </a:r>
            <a:r>
              <a:rPr lang="en-US" altLang="zh-CN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  <a:sym typeface="微软雅黑" panose="020B0503020204020204" pitchFamily="34" charset="-122"/>
              </a:rPr>
              <a:t>《</a:t>
            </a:r>
            <a:r>
              <a:rPr lang="zh-CN" altLang="en-US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  <a:sym typeface="微软雅黑" panose="020B0503020204020204" pitchFamily="34" charset="-122"/>
              </a:rPr>
              <a:t>入党</a:t>
            </a:r>
            <a:r>
              <a:rPr lang="en-US" altLang="zh-CN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  <a:sym typeface="微软雅黑" panose="020B0503020204020204" pitchFamily="34" charset="-122"/>
              </a:rPr>
              <a:t>》《</a:t>
            </a:r>
            <a:r>
              <a:rPr lang="zh-CN" altLang="en-US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  <a:sym typeface="微软雅黑" panose="020B0503020204020204" pitchFamily="34" charset="-122"/>
              </a:rPr>
              <a:t>榜样</a:t>
            </a:r>
            <a:r>
              <a:rPr lang="en-US" altLang="zh-CN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  <a:sym typeface="微软雅黑" panose="020B0503020204020204" pitchFamily="34" charset="-122"/>
              </a:rPr>
              <a:t>》</a:t>
            </a:r>
            <a:r>
              <a:rPr lang="zh-CN" altLang="en-US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  <a:sym typeface="微软雅黑" panose="020B0503020204020204" pitchFamily="34" charset="-122"/>
              </a:rPr>
              <a:t>等影视作品的基础上，我本次党课着重针对“做一名合格共产党员”的话题来讲授。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j-ea"/>
              <a:ea typeface="+mj-ea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24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294" y="-142661"/>
            <a:ext cx="2438705" cy="4838700"/>
          </a:xfrm>
          <a:prstGeom prst="rect">
            <a:avLst/>
          </a:prstGeom>
        </p:spPr>
      </p:pic>
      <p:sp>
        <p:nvSpPr>
          <p:cNvPr id="5" name="Aitds1"/>
          <p:cNvSpPr/>
          <p:nvPr/>
        </p:nvSpPr>
        <p:spPr>
          <a:xfrm>
            <a:off x="1776467" y="1974135"/>
            <a:ext cx="9076998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CN" altLang="en-US" sz="6800" b="1" dirty="0">
                <a:solidFill>
                  <a:srgbClr val="C00000"/>
                </a:solidFill>
                <a:latin typeface="+mj-ea"/>
                <a:ea typeface="+mj-ea"/>
                <a:sym typeface="微软雅黑" panose="020B0503020204020204" pitchFamily="34" charset="-122"/>
              </a:rPr>
              <a:t>感谢您的聆听</a:t>
            </a:r>
            <a:endParaRPr lang="zh-CN" altLang="en-US" sz="6800" b="1" dirty="0">
              <a:solidFill>
                <a:srgbClr val="C00000"/>
              </a:solidFill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sp>
        <p:nvSpPr>
          <p:cNvPr id="6" name="Aitds2"/>
          <p:cNvSpPr txBox="1"/>
          <p:nvPr/>
        </p:nvSpPr>
        <p:spPr>
          <a:xfrm>
            <a:off x="2582450" y="3319283"/>
            <a:ext cx="7286176" cy="369283"/>
          </a:xfrm>
          <a:prstGeom prst="rect">
            <a:avLst/>
          </a:prstGeom>
          <a:noFill/>
        </p:spPr>
        <p:txBody>
          <a:bodyPr wrap="square" lIns="121873" tIns="60936" rIns="121873" bIns="60936">
            <a:spAutoFit/>
          </a:bodyPr>
          <a:lstStyle/>
          <a:p>
            <a:pPr lvl="0" algn="ctr">
              <a:defRPr/>
            </a:pPr>
            <a:r>
              <a:rPr lang="en-US" altLang="zh-CN" sz="1600" kern="0" dirty="0">
                <a:latin typeface="+mn-ea"/>
                <a:sym typeface="微软雅黑" panose="020B0503020204020204" pitchFamily="34" charset="-122"/>
              </a:rPr>
              <a:t>&gt;&gt;&gt;</a:t>
            </a:r>
            <a:r>
              <a:rPr lang="zh-CN" altLang="en-US" sz="1600" kern="0" dirty="0">
                <a:latin typeface="+mn-ea"/>
                <a:sym typeface="微软雅黑" panose="020B0503020204020204" pitchFamily="34" charset="-122"/>
              </a:rPr>
              <a:t>某某单位</a:t>
            </a:r>
            <a:r>
              <a:rPr lang="en-US" altLang="zh-CN" sz="1600" kern="0" dirty="0">
                <a:latin typeface="+mn-ea"/>
                <a:sym typeface="微软雅黑" panose="020B0503020204020204" pitchFamily="34" charset="-122"/>
              </a:rPr>
              <a:t>2020</a:t>
            </a:r>
            <a:r>
              <a:rPr lang="zh-CN" altLang="en-US" sz="1600" kern="0" dirty="0">
                <a:latin typeface="+mn-ea"/>
                <a:sym typeface="微软雅黑" panose="020B0503020204020204" pitchFamily="34" charset="-122"/>
              </a:rPr>
              <a:t>年使命教育预备党员入党宣誓专题微党课</a:t>
            </a:r>
            <a:r>
              <a:rPr lang="en-US" altLang="zh-CN" sz="1600" kern="0" dirty="0">
                <a:latin typeface="+mn-ea"/>
                <a:sym typeface="微软雅黑" panose="020B0503020204020204" pitchFamily="34" charset="-122"/>
              </a:rPr>
              <a:t>&lt;&lt;&lt;</a:t>
            </a:r>
            <a:endParaRPr lang="en-US" altLang="zh-CN" sz="1600" kern="0" dirty="0">
              <a:latin typeface="+mn-ea"/>
              <a:sym typeface="微软雅黑" panose="020B0503020204020204" pitchFamily="34" charset="-122"/>
            </a:endParaRPr>
          </a:p>
        </p:txBody>
      </p:sp>
      <p:sp>
        <p:nvSpPr>
          <p:cNvPr id="7" name="Aitds3"/>
          <p:cNvSpPr/>
          <p:nvPr/>
        </p:nvSpPr>
        <p:spPr>
          <a:xfrm>
            <a:off x="4078648" y="3861994"/>
            <a:ext cx="2236318" cy="297355"/>
          </a:xfrm>
          <a:prstGeom prst="roundRect">
            <a:avLst>
              <a:gd name="adj" fmla="val 50000"/>
            </a:avLst>
          </a:prstGeom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zh-CN" altLang="en-US" sz="1400" dirty="0">
                <a:solidFill>
                  <a:srgbClr val="CE1421"/>
                </a:solidFill>
                <a:latin typeface="+mj-ea"/>
                <a:ea typeface="+mj-ea"/>
                <a:sym typeface="微软雅黑" panose="020B0503020204020204" pitchFamily="34" charset="-122"/>
              </a:rPr>
              <a:t>主讲人：</a:t>
            </a:r>
            <a:endParaRPr lang="zh-CN" altLang="en-US" sz="1400" dirty="0">
              <a:solidFill>
                <a:srgbClr val="CE1421"/>
              </a:solidFill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sp>
        <p:nvSpPr>
          <p:cNvPr id="8" name="Aitds4"/>
          <p:cNvSpPr/>
          <p:nvPr/>
        </p:nvSpPr>
        <p:spPr>
          <a:xfrm>
            <a:off x="6838419" y="3826124"/>
            <a:ext cx="2236318" cy="292895"/>
          </a:xfrm>
          <a:prstGeom prst="roundRect">
            <a:avLst>
              <a:gd name="adj" fmla="val 50000"/>
            </a:avLst>
          </a:prstGeom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zh-CN" altLang="en-US" sz="1400" dirty="0">
                <a:solidFill>
                  <a:srgbClr val="CE1421"/>
                </a:solidFill>
                <a:latin typeface="+mj-ea"/>
                <a:ea typeface="+mj-ea"/>
                <a:sym typeface="微软雅黑" panose="020B0503020204020204" pitchFamily="34" charset="-122"/>
              </a:rPr>
              <a:t>时间：</a:t>
            </a:r>
            <a:r>
              <a:rPr lang="en-US" altLang="zh-CN" sz="1400" dirty="0">
                <a:solidFill>
                  <a:srgbClr val="CE1421"/>
                </a:solidFill>
                <a:latin typeface="+mj-ea"/>
                <a:ea typeface="+mj-ea"/>
                <a:sym typeface="微软雅黑" panose="020B0503020204020204" pitchFamily="34" charset="-122"/>
              </a:rPr>
              <a:t>2020</a:t>
            </a:r>
            <a:r>
              <a:rPr lang="zh-CN" altLang="en-US" sz="1400" dirty="0">
                <a:solidFill>
                  <a:srgbClr val="CE1421"/>
                </a:solidFill>
                <a:latin typeface="+mj-ea"/>
                <a:ea typeface="+mj-ea"/>
                <a:sym typeface="微软雅黑" panose="020B0503020204020204" pitchFamily="34" charset="-122"/>
              </a:rPr>
              <a:t>年</a:t>
            </a:r>
            <a:r>
              <a:rPr lang="en-US" altLang="zh-CN" sz="1400" dirty="0">
                <a:solidFill>
                  <a:srgbClr val="CE1421"/>
                </a:solidFill>
                <a:latin typeface="+mj-ea"/>
                <a:ea typeface="+mj-ea"/>
                <a:sym typeface="微软雅黑" panose="020B0503020204020204" pitchFamily="34" charset="-122"/>
              </a:rPr>
              <a:t>XX</a:t>
            </a:r>
            <a:r>
              <a:rPr lang="zh-CN" altLang="en-US" sz="1400" dirty="0">
                <a:solidFill>
                  <a:srgbClr val="CE1421"/>
                </a:solidFill>
                <a:latin typeface="+mj-ea"/>
                <a:ea typeface="+mj-ea"/>
                <a:sym typeface="微软雅黑" panose="020B0503020204020204" pitchFamily="34" charset="-122"/>
              </a:rPr>
              <a:t>月</a:t>
            </a:r>
            <a:r>
              <a:rPr lang="en-US" altLang="zh-CN" sz="1400" dirty="0">
                <a:solidFill>
                  <a:srgbClr val="CE1421"/>
                </a:solidFill>
                <a:latin typeface="+mj-ea"/>
                <a:ea typeface="+mj-ea"/>
                <a:sym typeface="微软雅黑" panose="020B0503020204020204" pitchFamily="34" charset="-122"/>
              </a:rPr>
              <a:t>XX</a:t>
            </a:r>
            <a:r>
              <a:rPr lang="zh-CN" altLang="en-US" sz="1400" dirty="0">
                <a:solidFill>
                  <a:srgbClr val="CE1421"/>
                </a:solidFill>
                <a:latin typeface="+mj-ea"/>
                <a:ea typeface="+mj-ea"/>
                <a:sym typeface="微软雅黑" panose="020B0503020204020204" pitchFamily="34" charset="-122"/>
              </a:rPr>
              <a:t>日</a:t>
            </a:r>
            <a:endParaRPr lang="zh-CN" altLang="en-US" sz="1400" dirty="0">
              <a:solidFill>
                <a:srgbClr val="CE1421"/>
              </a:solidFill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80"/>
            <a:ext cx="7044094" cy="239851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6069" y="3503924"/>
            <a:ext cx="6312876" cy="28821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07132"/>
            <a:ext cx="4346107" cy="5051825"/>
          </a:xfrm>
          <a:prstGeom prst="rect">
            <a:avLst/>
          </a:prstGeom>
        </p:spPr>
      </p:pic>
      <p:sp>
        <p:nvSpPr>
          <p:cNvPr id="5" name="Aitds1-1"/>
          <p:cNvSpPr/>
          <p:nvPr>
            <p:custDataLst>
              <p:tags r:id="rId2"/>
            </p:custDataLst>
          </p:nvPr>
        </p:nvSpPr>
        <p:spPr>
          <a:xfrm>
            <a:off x="3976370" y="2021505"/>
            <a:ext cx="7167880" cy="666750"/>
          </a:xfrm>
          <a:prstGeom prst="roundRect">
            <a:avLst>
              <a:gd name="adj" fmla="val 22381"/>
            </a:avLst>
          </a:prstGeom>
          <a:solidFill>
            <a:srgbClr val="C00000"/>
          </a:solidFill>
          <a:ln w="38100">
            <a:solidFill>
              <a:srgbClr val="B500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sp>
        <p:nvSpPr>
          <p:cNvPr id="4" name="Aitds1-3"/>
          <p:cNvSpPr txBox="1"/>
          <p:nvPr>
            <p:custDataLst>
              <p:tags r:id="rId3"/>
            </p:custDataLst>
          </p:nvPr>
        </p:nvSpPr>
        <p:spPr>
          <a:xfrm>
            <a:off x="4997676" y="2135805"/>
            <a:ext cx="5784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FEFDF8"/>
                </a:solidFill>
                <a:latin typeface="+mj-ea"/>
                <a:ea typeface="+mj-ea"/>
                <a:cs typeface="阿里巴巴普惠体" panose="00020600040101010101" pitchFamily="18" charset="-122"/>
                <a:sym typeface="微软雅黑" panose="020B0503020204020204" pitchFamily="34" charset="-122"/>
              </a:rPr>
              <a:t>无规矩不成方圆，不立标尺不为合格党员</a:t>
            </a:r>
            <a:endParaRPr lang="zh-CN" altLang="en-US" sz="2400" b="1" dirty="0">
              <a:solidFill>
                <a:srgbClr val="FEFDF8"/>
              </a:solidFill>
              <a:latin typeface="+mj-ea"/>
              <a:ea typeface="+mj-ea"/>
              <a:cs typeface="阿里巴巴普惠体" panose="00020600040101010101" pitchFamily="18" charset="-122"/>
              <a:sym typeface="微软雅黑" panose="020B0503020204020204" pitchFamily="34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840513" y="2018757"/>
            <a:ext cx="1967613" cy="3252748"/>
            <a:chOff x="783963" y="1733550"/>
            <a:chExt cx="1967613" cy="3252748"/>
          </a:xfrm>
        </p:grpSpPr>
        <p:sp>
          <p:nvSpPr>
            <p:cNvPr id="22" name="Aitds5"/>
            <p:cNvSpPr/>
            <p:nvPr>
              <p:custDataLst>
                <p:tags r:id="rId4"/>
              </p:custDataLst>
            </p:nvPr>
          </p:nvSpPr>
          <p:spPr>
            <a:xfrm>
              <a:off x="909679" y="1733550"/>
              <a:ext cx="1661993" cy="3252748"/>
            </a:xfrm>
            <a:prstGeom prst="rect">
              <a:avLst/>
            </a:prstGeom>
            <a:noFill/>
            <a:effectLst/>
          </p:spPr>
          <p:txBody>
            <a:bodyPr vert="eaVert" wrap="square" rtlCol="0">
              <a:spAutoFit/>
            </a:bodyPr>
            <a:lstStyle/>
            <a:p>
              <a:pPr algn="dist" defTabSz="914400"/>
              <a:r>
                <a:rPr lang="zh-CN" altLang="en-US" sz="9600" b="1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ea"/>
                  <a:ea typeface="+mj-ea"/>
                  <a:cs typeface="阿里巴巴普惠体" panose="00020600040101010101" pitchFamily="18" charset="-122"/>
                  <a:sym typeface="微软雅黑" panose="020B0503020204020204" pitchFamily="34" charset="-122"/>
                </a:rPr>
                <a:t>目录</a:t>
              </a:r>
              <a:endParaRPr lang="zh-CN" altLang="en-US" sz="9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ea"/>
                <a:ea typeface="+mj-ea"/>
                <a:cs typeface="阿里巴巴普惠体" panose="00020600040101010101" pitchFamily="18" charset="-122"/>
                <a:sym typeface="微软雅黑" panose="020B0503020204020204" pitchFamily="34" charset="-122"/>
              </a:endParaRPr>
            </a:p>
          </p:txBody>
        </p:sp>
        <p:sp>
          <p:nvSpPr>
            <p:cNvPr id="23" name="Aitds6"/>
            <p:cNvSpPr/>
            <p:nvPr>
              <p:custDataLst>
                <p:tags r:id="rId5"/>
              </p:custDataLst>
            </p:nvPr>
          </p:nvSpPr>
          <p:spPr>
            <a:xfrm>
              <a:off x="783963" y="3186242"/>
              <a:ext cx="1967613" cy="46166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altLang="zh-CN" sz="2400" b="1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ea"/>
                  <a:ea typeface="+mj-ea"/>
                  <a:sym typeface="微软雅黑" panose="020B0503020204020204" pitchFamily="34" charset="-122"/>
                </a:rPr>
                <a:t>CONTENTE</a:t>
              </a:r>
              <a:endParaRPr lang="en-US" altLang="zh-CN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ea"/>
                <a:ea typeface="+mj-ea"/>
                <a:sym typeface="微软雅黑" panose="020B0503020204020204" pitchFamily="34" charset="-122"/>
              </a:endParaRPr>
            </a:p>
          </p:txBody>
        </p:sp>
      </p:grpSp>
      <p:sp>
        <p:nvSpPr>
          <p:cNvPr id="24" name="Aitds7"/>
          <p:cNvSpPr/>
          <p:nvPr>
            <p:custDataLst>
              <p:tags r:id="rId6"/>
            </p:custDataLst>
          </p:nvPr>
        </p:nvSpPr>
        <p:spPr>
          <a:xfrm rot="5400000" flipH="1" flipV="1">
            <a:off x="2400460" y="4951558"/>
            <a:ext cx="583656" cy="542447"/>
          </a:xfrm>
          <a:prstGeom prst="corner">
            <a:avLst>
              <a:gd name="adj1" fmla="val 7476"/>
              <a:gd name="adj2" fmla="val 7583"/>
            </a:avLst>
          </a:prstGeom>
          <a:solidFill>
            <a:srgbClr val="C00000"/>
          </a:solidFill>
          <a:ln w="127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sp>
        <p:nvSpPr>
          <p:cNvPr id="25" name="Aitds8"/>
          <p:cNvSpPr/>
          <p:nvPr>
            <p:custDataLst>
              <p:tags r:id="rId7"/>
            </p:custDataLst>
          </p:nvPr>
        </p:nvSpPr>
        <p:spPr>
          <a:xfrm rot="5400000">
            <a:off x="876459" y="1754155"/>
            <a:ext cx="583656" cy="542447"/>
          </a:xfrm>
          <a:prstGeom prst="corner">
            <a:avLst>
              <a:gd name="adj1" fmla="val 7476"/>
              <a:gd name="adj2" fmla="val 7583"/>
            </a:avLst>
          </a:prstGeom>
          <a:solidFill>
            <a:srgbClr val="C00000"/>
          </a:solidFill>
          <a:ln w="127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sp>
        <p:nvSpPr>
          <p:cNvPr id="35" name="Aitds1-1"/>
          <p:cNvSpPr/>
          <p:nvPr>
            <p:custDataLst>
              <p:tags r:id="rId8"/>
            </p:custDataLst>
          </p:nvPr>
        </p:nvSpPr>
        <p:spPr>
          <a:xfrm>
            <a:off x="3957320" y="3374055"/>
            <a:ext cx="7167880" cy="666750"/>
          </a:xfrm>
          <a:prstGeom prst="roundRect">
            <a:avLst>
              <a:gd name="adj" fmla="val 22381"/>
            </a:avLst>
          </a:prstGeom>
          <a:solidFill>
            <a:srgbClr val="C00000"/>
          </a:solidFill>
          <a:ln w="38100">
            <a:solidFill>
              <a:srgbClr val="B500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sp>
        <p:nvSpPr>
          <p:cNvPr id="34" name="Aitds1-3"/>
          <p:cNvSpPr txBox="1"/>
          <p:nvPr>
            <p:custDataLst>
              <p:tags r:id="rId9"/>
            </p:custDataLst>
          </p:nvPr>
        </p:nvSpPr>
        <p:spPr>
          <a:xfrm>
            <a:off x="4978626" y="3488355"/>
            <a:ext cx="5784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FEFDF8"/>
                </a:solidFill>
                <a:latin typeface="+mj-ea"/>
                <a:ea typeface="+mj-ea"/>
                <a:cs typeface="阿里巴巴普惠体" panose="00020600040101010101" pitchFamily="18" charset="-122"/>
                <a:sym typeface="微软雅黑" panose="020B0503020204020204" pitchFamily="34" charset="-122"/>
              </a:rPr>
              <a:t>无纪律不可守正，不划底线不论公道是非</a:t>
            </a:r>
            <a:endParaRPr lang="zh-CN" altLang="en-US" sz="2400" b="1" dirty="0">
              <a:solidFill>
                <a:srgbClr val="FEFDF8"/>
              </a:solidFill>
              <a:latin typeface="+mj-ea"/>
              <a:ea typeface="+mj-ea"/>
              <a:cs typeface="阿里巴巴普惠体" panose="00020600040101010101" pitchFamily="18" charset="-122"/>
              <a:sym typeface="微软雅黑" panose="020B0503020204020204" pitchFamily="34" charset="-122"/>
            </a:endParaRPr>
          </a:p>
        </p:txBody>
      </p:sp>
      <p:sp>
        <p:nvSpPr>
          <p:cNvPr id="40" name="Aitds1-1"/>
          <p:cNvSpPr/>
          <p:nvPr>
            <p:custDataLst>
              <p:tags r:id="rId10"/>
            </p:custDataLst>
          </p:nvPr>
        </p:nvSpPr>
        <p:spPr>
          <a:xfrm>
            <a:off x="3919220" y="4802805"/>
            <a:ext cx="7167880" cy="666750"/>
          </a:xfrm>
          <a:prstGeom prst="roundRect">
            <a:avLst>
              <a:gd name="adj" fmla="val 22381"/>
            </a:avLst>
          </a:prstGeom>
          <a:solidFill>
            <a:srgbClr val="C00000"/>
          </a:solidFill>
          <a:ln w="38100">
            <a:solidFill>
              <a:srgbClr val="B500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sp>
        <p:nvSpPr>
          <p:cNvPr id="39" name="Aitds1-3"/>
          <p:cNvSpPr txBox="1"/>
          <p:nvPr>
            <p:custDataLst>
              <p:tags r:id="rId11"/>
            </p:custDataLst>
          </p:nvPr>
        </p:nvSpPr>
        <p:spPr>
          <a:xfrm>
            <a:off x="4940526" y="4917105"/>
            <a:ext cx="5784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FEFDF8"/>
                </a:solidFill>
                <a:latin typeface="+mj-ea"/>
                <a:ea typeface="+mj-ea"/>
                <a:cs typeface="阿里巴巴普惠体" panose="00020600040101010101" pitchFamily="18" charset="-122"/>
                <a:sym typeface="微软雅黑" panose="020B0503020204020204" pitchFamily="34" charset="-122"/>
              </a:rPr>
              <a:t>无追求不施作为，不树形象不做先锋模范</a:t>
            </a:r>
            <a:endParaRPr lang="zh-CN" altLang="en-US" sz="2400" b="1" dirty="0">
              <a:solidFill>
                <a:srgbClr val="FEFDF8"/>
              </a:solidFill>
              <a:latin typeface="+mj-ea"/>
              <a:ea typeface="+mj-ea"/>
              <a:cs typeface="阿里巴巴普惠体" panose="00020600040101010101" pitchFamily="18" charset="-122"/>
              <a:sym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317" y="1591910"/>
            <a:ext cx="1910990" cy="152594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317" y="2929875"/>
            <a:ext cx="1910990" cy="152594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317" y="4373210"/>
            <a:ext cx="1910990" cy="152594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867438" y="2041382"/>
            <a:ext cx="1967613" cy="3252748"/>
            <a:chOff x="846397" y="1846302"/>
            <a:chExt cx="1967613" cy="3252748"/>
          </a:xfrm>
        </p:grpSpPr>
        <p:sp>
          <p:nvSpPr>
            <p:cNvPr id="28" name="Aitds5"/>
            <p:cNvSpPr/>
            <p:nvPr>
              <p:custDataLst>
                <p:tags r:id="rId13"/>
              </p:custDataLst>
            </p:nvPr>
          </p:nvSpPr>
          <p:spPr>
            <a:xfrm>
              <a:off x="972113" y="1846302"/>
              <a:ext cx="1661993" cy="3252748"/>
            </a:xfrm>
            <a:prstGeom prst="rect">
              <a:avLst/>
            </a:prstGeom>
            <a:noFill/>
            <a:effectLst/>
          </p:spPr>
          <p:txBody>
            <a:bodyPr vert="eaVert" wrap="square" rtlCol="0">
              <a:spAutoFit/>
            </a:bodyPr>
            <a:lstStyle/>
            <a:p>
              <a:pPr algn="dist" defTabSz="914400"/>
              <a:r>
                <a:rPr lang="zh-CN" altLang="en-US" sz="9600" b="1" dirty="0">
                  <a:solidFill>
                    <a:srgbClr val="B50008"/>
                  </a:solidFill>
                  <a:latin typeface="+mj-ea"/>
                  <a:ea typeface="+mj-ea"/>
                  <a:cs typeface="阿里巴巴普惠体" panose="00020600040101010101" pitchFamily="18" charset="-122"/>
                  <a:sym typeface="微软雅黑" panose="020B0503020204020204" pitchFamily="34" charset="-122"/>
                </a:rPr>
                <a:t>目录</a:t>
              </a:r>
              <a:endParaRPr lang="zh-CN" altLang="en-US" sz="9600" b="1" dirty="0">
                <a:solidFill>
                  <a:srgbClr val="B50008"/>
                </a:solidFill>
                <a:latin typeface="+mj-ea"/>
                <a:ea typeface="+mj-ea"/>
                <a:cs typeface="阿里巴巴普惠体" panose="00020600040101010101" pitchFamily="18" charset="-122"/>
                <a:sym typeface="微软雅黑" panose="020B0503020204020204" pitchFamily="34" charset="-122"/>
              </a:endParaRPr>
            </a:p>
          </p:txBody>
        </p:sp>
        <p:sp>
          <p:nvSpPr>
            <p:cNvPr id="29" name="Aitds6"/>
            <p:cNvSpPr/>
            <p:nvPr>
              <p:custDataLst>
                <p:tags r:id="rId14"/>
              </p:custDataLst>
            </p:nvPr>
          </p:nvSpPr>
          <p:spPr>
            <a:xfrm>
              <a:off x="846397" y="3298994"/>
              <a:ext cx="1967613" cy="46166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altLang="zh-CN" sz="2400" b="1" dirty="0">
                  <a:solidFill>
                    <a:srgbClr val="B50008"/>
                  </a:solidFill>
                  <a:latin typeface="+mj-ea"/>
                  <a:ea typeface="+mj-ea"/>
                  <a:sym typeface="微软雅黑" panose="020B0503020204020204" pitchFamily="34" charset="-122"/>
                </a:rPr>
                <a:t>CONTENTE</a:t>
              </a:r>
              <a:endParaRPr lang="en-US" altLang="zh-CN" sz="2400" b="1" dirty="0">
                <a:solidFill>
                  <a:srgbClr val="B50008"/>
                </a:solidFill>
                <a:latin typeface="+mj-ea"/>
                <a:ea typeface="+mj-ea"/>
                <a:sym typeface="微软雅黑" panose="020B0503020204020204" pitchFamily="34" charset="-122"/>
              </a:endParaRPr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29200"/>
            <a:ext cx="12192000" cy="18288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874" y="19210"/>
            <a:ext cx="2114550" cy="19431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3511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294" y="-142661"/>
            <a:ext cx="2438705" cy="48387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80"/>
            <a:ext cx="7044094" cy="2398514"/>
          </a:xfrm>
          <a:prstGeom prst="rect">
            <a:avLst/>
          </a:prstGeom>
        </p:spPr>
      </p:pic>
      <p:sp>
        <p:nvSpPr>
          <p:cNvPr id="14" name="Aitds3"/>
          <p:cNvSpPr txBox="1"/>
          <p:nvPr/>
        </p:nvSpPr>
        <p:spPr>
          <a:xfrm>
            <a:off x="2156460" y="2121835"/>
            <a:ext cx="787908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6000" b="1" dirty="0">
                <a:solidFill>
                  <a:srgbClr val="C00000"/>
                </a:solidFill>
                <a:ea typeface="+mj-ea"/>
                <a:sym typeface="微软雅黑" panose="020B0503020204020204" pitchFamily="34" charset="-122"/>
              </a:rPr>
              <a:t>无规矩不成方圆</a:t>
            </a:r>
            <a:endParaRPr lang="zh-CN" altLang="en-US" sz="6000" b="1" dirty="0">
              <a:solidFill>
                <a:srgbClr val="C00000"/>
              </a:solidFill>
              <a:ea typeface="+mj-ea"/>
              <a:sym typeface="微软雅黑" panose="020B0503020204020204" pitchFamily="34" charset="-122"/>
            </a:endParaRPr>
          </a:p>
          <a:p>
            <a:pPr algn="ctr"/>
            <a:r>
              <a:rPr lang="zh-CN" altLang="en-US" sz="6000" b="1" dirty="0">
                <a:solidFill>
                  <a:srgbClr val="C00000"/>
                </a:solidFill>
                <a:ea typeface="+mj-ea"/>
                <a:sym typeface="微软雅黑" panose="020B0503020204020204" pitchFamily="34" charset="-122"/>
              </a:rPr>
              <a:t>不立标尺不为合格党员</a:t>
            </a:r>
            <a:endParaRPr lang="zh-CN" altLang="en-US" sz="6000" b="1" dirty="0">
              <a:solidFill>
                <a:srgbClr val="C00000"/>
              </a:solidFill>
              <a:ea typeface="+mj-ea"/>
              <a:sym typeface="微软雅黑" panose="020B0503020204020204" pitchFamily="34" charset="-122"/>
            </a:endParaRPr>
          </a:p>
        </p:txBody>
      </p:sp>
      <p:sp>
        <p:nvSpPr>
          <p:cNvPr id="15" name="Aitds6"/>
          <p:cNvSpPr txBox="1"/>
          <p:nvPr/>
        </p:nvSpPr>
        <p:spPr>
          <a:xfrm>
            <a:off x="4146107" y="1149521"/>
            <a:ext cx="389978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7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B50008"/>
                </a:solidFill>
                <a:effectLst/>
                <a:uLnTx/>
                <a:uFillTx/>
                <a:ea typeface="+mj-ea"/>
                <a:sym typeface="微软雅黑" panose="020B0503020204020204" pitchFamily="34" charset="-122"/>
              </a:rPr>
              <a:t>第一部分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B50008"/>
                </a:solidFill>
                <a:effectLst/>
                <a:uLnTx/>
                <a:uFillTx/>
                <a:ea typeface="+mj-ea"/>
                <a:sym typeface="微软雅黑" panose="020B0503020204020204" pitchFamily="34" charset="-122"/>
              </a:rPr>
              <a:t>PART  01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B50008"/>
              </a:solidFill>
              <a:effectLst/>
              <a:uLnTx/>
              <a:uFillTx/>
              <a:ea typeface="+mj-ea"/>
              <a:sym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6069" y="3503924"/>
            <a:ext cx="6312876" cy="28821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1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平行四边形 94"/>
          <p:cNvSpPr/>
          <p:nvPr/>
        </p:nvSpPr>
        <p:spPr>
          <a:xfrm>
            <a:off x="4096980" y="1598344"/>
            <a:ext cx="6576576" cy="683344"/>
          </a:xfrm>
          <a:prstGeom prst="parallelogram">
            <a:avLst/>
          </a:prstGeom>
          <a:gradFill flip="none" rotWithShape="1">
            <a:gsLst>
              <a:gs pos="0">
                <a:srgbClr val="F6C381"/>
              </a:gs>
              <a:gs pos="100000">
                <a:srgbClr val="F6C381">
                  <a:alpha val="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4607845" y="1625923"/>
            <a:ext cx="82283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defRPr/>
            </a:pPr>
            <a:r>
              <a:rPr lang="zh-CN" altLang="en-US" sz="3200" dirty="0">
                <a:ln w="19050">
                  <a:noFill/>
                </a:ln>
                <a:solidFill>
                  <a:srgbClr val="CE1421"/>
                </a:solidFill>
                <a:latin typeface="+mj-ea"/>
                <a:ea typeface="+mj-ea"/>
                <a:sym typeface="微软雅黑" panose="020B0503020204020204" pitchFamily="34" charset="-122"/>
              </a:rPr>
              <a:t>标尺就是衡量一名合格党员的标准</a:t>
            </a:r>
            <a:endParaRPr kumimoji="0" lang="zh-CN" altLang="en-US" sz="3200" i="0" u="none" strike="noStrike" kern="1200" cap="none" spc="0" normalizeH="0" baseline="0" noProof="0" dirty="0">
              <a:ln w="19050">
                <a:noFill/>
              </a:ln>
              <a:solidFill>
                <a:srgbClr val="CE1421"/>
              </a:solidFill>
              <a:effectLst/>
              <a:uLnTx/>
              <a:uFillTx/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sp>
        <p:nvSpPr>
          <p:cNvPr id="97" name="Freeform 9"/>
          <p:cNvSpPr/>
          <p:nvPr/>
        </p:nvSpPr>
        <p:spPr bwMode="auto">
          <a:xfrm>
            <a:off x="4528163" y="1852987"/>
            <a:ext cx="158750" cy="182562"/>
          </a:xfrm>
          <a:custGeom>
            <a:avLst/>
            <a:gdLst>
              <a:gd name="T0" fmla="*/ 2147483647 w 205"/>
              <a:gd name="T1" fmla="*/ 2147483647 h 234"/>
              <a:gd name="T2" fmla="*/ 2147483647 w 205"/>
              <a:gd name="T3" fmla="*/ 2147483647 h 234"/>
              <a:gd name="T4" fmla="*/ 2147483647 w 205"/>
              <a:gd name="T5" fmla="*/ 2147483647 h 234"/>
              <a:gd name="T6" fmla="*/ 0 w 205"/>
              <a:gd name="T7" fmla="*/ 2147483647 h 234"/>
              <a:gd name="T8" fmla="*/ 0 w 205"/>
              <a:gd name="T9" fmla="*/ 2147483647 h 234"/>
              <a:gd name="T10" fmla="*/ 0 w 205"/>
              <a:gd name="T11" fmla="*/ 2147483647 h 234"/>
              <a:gd name="T12" fmla="*/ 2147483647 w 205"/>
              <a:gd name="T13" fmla="*/ 2147483647 h 234"/>
              <a:gd name="T14" fmla="*/ 2147483647 w 205"/>
              <a:gd name="T15" fmla="*/ 2147483647 h 234"/>
              <a:gd name="T16" fmla="*/ 2147483647 w 205"/>
              <a:gd name="T17" fmla="*/ 2147483647 h 234"/>
              <a:gd name="T18" fmla="*/ 2147483647 w 205"/>
              <a:gd name="T19" fmla="*/ 2147483647 h 23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05" h="234">
                <a:moveTo>
                  <a:pt x="194" y="127"/>
                </a:moveTo>
                <a:lnTo>
                  <a:pt x="106" y="178"/>
                </a:lnTo>
                <a:cubicBezTo>
                  <a:pt x="78" y="194"/>
                  <a:pt x="50" y="210"/>
                  <a:pt x="23" y="226"/>
                </a:cubicBezTo>
                <a:cubicBezTo>
                  <a:pt x="9" y="234"/>
                  <a:pt x="2" y="232"/>
                  <a:pt x="0" y="219"/>
                </a:cubicBezTo>
                <a:lnTo>
                  <a:pt x="0" y="117"/>
                </a:lnTo>
                <a:cubicBezTo>
                  <a:pt x="0" y="85"/>
                  <a:pt x="0" y="53"/>
                  <a:pt x="0" y="21"/>
                </a:cubicBezTo>
                <a:cubicBezTo>
                  <a:pt x="0" y="5"/>
                  <a:pt x="6" y="0"/>
                  <a:pt x="18" y="5"/>
                </a:cubicBezTo>
                <a:lnTo>
                  <a:pt x="106" y="56"/>
                </a:lnTo>
                <a:cubicBezTo>
                  <a:pt x="134" y="72"/>
                  <a:pt x="161" y="88"/>
                  <a:pt x="189" y="104"/>
                </a:cubicBezTo>
                <a:cubicBezTo>
                  <a:pt x="203" y="111"/>
                  <a:pt x="205" y="119"/>
                  <a:pt x="194" y="127"/>
                </a:cubicBezTo>
                <a:close/>
              </a:path>
            </a:pathLst>
          </a:cu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sp>
        <p:nvSpPr>
          <p:cNvPr id="98" name="矩形: 圆角 97"/>
          <p:cNvSpPr/>
          <p:nvPr/>
        </p:nvSpPr>
        <p:spPr>
          <a:xfrm>
            <a:off x="3101322" y="1759313"/>
            <a:ext cx="1387000" cy="384186"/>
          </a:xfrm>
          <a:prstGeom prst="roundRect">
            <a:avLst>
              <a:gd name="adj" fmla="val 50000"/>
            </a:avLst>
          </a:prstGeom>
          <a:solidFill>
            <a:srgbClr val="B500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rPr>
              <a:t>第一 </a:t>
            </a:r>
            <a:endParaRPr kumimoji="0" lang="zh-CN" altLang="en-US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grpSp>
        <p:nvGrpSpPr>
          <p:cNvPr id="99" name="组合 98"/>
          <p:cNvGrpSpPr/>
          <p:nvPr/>
        </p:nvGrpSpPr>
        <p:grpSpPr>
          <a:xfrm>
            <a:off x="4078514" y="2552233"/>
            <a:ext cx="844412" cy="782803"/>
            <a:chOff x="-718574" y="2471579"/>
            <a:chExt cx="327978" cy="1492804"/>
          </a:xfrm>
        </p:grpSpPr>
        <p:sp>
          <p:nvSpPr>
            <p:cNvPr id="100" name="Rectangle 11"/>
            <p:cNvSpPr>
              <a:spLocks noChangeArrowheads="1"/>
            </p:cNvSpPr>
            <p:nvPr/>
          </p:nvSpPr>
          <p:spPr bwMode="auto">
            <a:xfrm>
              <a:off x="-718574" y="2471579"/>
              <a:ext cx="327978" cy="1492804"/>
            </a:xfrm>
            <a:prstGeom prst="rect">
              <a:avLst/>
            </a:prstGeom>
            <a:solidFill>
              <a:srgbClr val="C00000"/>
            </a:solidFill>
            <a:ln w="28575">
              <a:gradFill>
                <a:gsLst>
                  <a:gs pos="100000">
                    <a:schemeClr val="bg1"/>
                  </a:gs>
                  <a:gs pos="0">
                    <a:schemeClr val="bg1">
                      <a:lumMod val="85000"/>
                    </a:schemeClr>
                  </a:gs>
                </a:gsLst>
                <a:lin ang="5400000" scaled="0"/>
              </a:gradFill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ea"/>
                <a:ea typeface="+mj-ea"/>
                <a:cs typeface="Calibri" panose="020F0502020204030204" pitchFamily="34" charset="0"/>
                <a:sym typeface="微软雅黑" panose="020B0503020204020204" pitchFamily="34" charset="-122"/>
              </a:endParaRPr>
            </a:p>
          </p:txBody>
        </p:sp>
        <p:sp>
          <p:nvSpPr>
            <p:cNvPr id="101" name="矩形 38"/>
            <p:cNvSpPr>
              <a:spLocks noChangeArrowheads="1"/>
            </p:cNvSpPr>
            <p:nvPr/>
          </p:nvSpPr>
          <p:spPr bwMode="auto">
            <a:xfrm>
              <a:off x="-690065" y="2556336"/>
              <a:ext cx="270958" cy="13499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31" tIns="45716" rIns="91431" bIns="45716">
              <a:spAutoFit/>
            </a:bodyPr>
            <a:lstStyle/>
            <a:p>
              <a:pPr lvl="0" algn="ctr">
                <a:defRPr/>
              </a:pPr>
              <a:r>
                <a:rPr lang="zh-CN" altLang="en-US" sz="4000" dirty="0">
                  <a:gradFill>
                    <a:gsLst>
                      <a:gs pos="0">
                        <a:prstClr val="white"/>
                      </a:gs>
                      <a:gs pos="100000">
                        <a:srgbClr val="FFFF00"/>
                      </a:gs>
                    </a:gsLst>
                    <a:lin ang="5400000" scaled="1"/>
                  </a:gradFill>
                  <a:latin typeface="+mj-ea"/>
                  <a:ea typeface="+mj-ea"/>
                  <a:sym typeface="微软雅黑" panose="020B0503020204020204" pitchFamily="34" charset="-122"/>
                </a:rPr>
                <a:t>标</a:t>
              </a:r>
              <a:endParaRPr kumimoji="0" lang="en-US" sz="400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white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103" name="组合 102"/>
          <p:cNvGrpSpPr/>
          <p:nvPr/>
        </p:nvGrpSpPr>
        <p:grpSpPr>
          <a:xfrm>
            <a:off x="5074194" y="2552232"/>
            <a:ext cx="844412" cy="782803"/>
            <a:chOff x="-718574" y="2471579"/>
            <a:chExt cx="327978" cy="1492804"/>
          </a:xfrm>
        </p:grpSpPr>
        <p:sp>
          <p:nvSpPr>
            <p:cNvPr id="106" name="Rectangle 11"/>
            <p:cNvSpPr>
              <a:spLocks noChangeArrowheads="1"/>
            </p:cNvSpPr>
            <p:nvPr/>
          </p:nvSpPr>
          <p:spPr bwMode="auto">
            <a:xfrm>
              <a:off x="-718574" y="2471579"/>
              <a:ext cx="327978" cy="1492804"/>
            </a:xfrm>
            <a:prstGeom prst="rect">
              <a:avLst/>
            </a:prstGeom>
            <a:solidFill>
              <a:srgbClr val="C00000"/>
            </a:solidFill>
            <a:ln w="28575">
              <a:gradFill>
                <a:gsLst>
                  <a:gs pos="100000">
                    <a:schemeClr val="bg1"/>
                  </a:gs>
                  <a:gs pos="0">
                    <a:schemeClr val="bg1">
                      <a:lumMod val="85000"/>
                    </a:schemeClr>
                  </a:gs>
                </a:gsLst>
                <a:lin ang="5400000" scaled="0"/>
              </a:gradFill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ea"/>
                <a:ea typeface="+mj-ea"/>
                <a:cs typeface="Calibri" panose="020F0502020204030204" pitchFamily="34" charset="0"/>
                <a:sym typeface="微软雅黑" panose="020B0503020204020204" pitchFamily="34" charset="-122"/>
              </a:endParaRPr>
            </a:p>
          </p:txBody>
        </p:sp>
        <p:sp>
          <p:nvSpPr>
            <p:cNvPr id="116" name="矩形 38"/>
            <p:cNvSpPr>
              <a:spLocks noChangeArrowheads="1"/>
            </p:cNvSpPr>
            <p:nvPr/>
          </p:nvSpPr>
          <p:spPr bwMode="auto">
            <a:xfrm>
              <a:off x="-690064" y="2556336"/>
              <a:ext cx="270959" cy="13499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31" tIns="45716" rIns="91431" bIns="45716">
              <a:spAutoFit/>
            </a:bodyPr>
            <a:lstStyle/>
            <a:p>
              <a:pPr lvl="0" algn="ctr">
                <a:defRPr/>
              </a:pPr>
              <a:r>
                <a:rPr lang="zh-CN" altLang="en-US" sz="4000" dirty="0">
                  <a:gradFill>
                    <a:gsLst>
                      <a:gs pos="0">
                        <a:prstClr val="white"/>
                      </a:gs>
                      <a:gs pos="100000">
                        <a:srgbClr val="FFFF00"/>
                      </a:gs>
                    </a:gsLst>
                    <a:lin ang="5400000" scaled="1"/>
                  </a:gradFill>
                  <a:latin typeface="+mj-ea"/>
                  <a:ea typeface="+mj-ea"/>
                  <a:sym typeface="微软雅黑" panose="020B0503020204020204" pitchFamily="34" charset="-122"/>
                </a:rPr>
                <a:t>尺</a:t>
              </a:r>
              <a:endParaRPr kumimoji="0" lang="en-US" sz="400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white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endParaRPr>
            </a:p>
          </p:txBody>
        </p:sp>
      </p:grpSp>
      <p:sp>
        <p:nvSpPr>
          <p:cNvPr id="151" name="圆角矩形 36"/>
          <p:cNvSpPr/>
          <p:nvPr/>
        </p:nvSpPr>
        <p:spPr>
          <a:xfrm>
            <a:off x="6096000" y="2726588"/>
            <a:ext cx="5713929" cy="577967"/>
          </a:xfrm>
          <a:prstGeom prst="roundRect">
            <a:avLst>
              <a:gd name="adj" fmla="val 3955"/>
            </a:avLst>
          </a:prstGeom>
          <a:solidFill>
            <a:srgbClr val="C00000"/>
          </a:solidFill>
          <a:ln w="28575">
            <a:solidFill>
              <a:schemeClr val="accent1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28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sp>
        <p:nvSpPr>
          <p:cNvPr id="152" name="矩形 151"/>
          <p:cNvSpPr>
            <a:spLocks noChangeArrowheads="1"/>
          </p:cNvSpPr>
          <p:nvPr/>
        </p:nvSpPr>
        <p:spPr bwMode="auto">
          <a:xfrm>
            <a:off x="6404488" y="2851284"/>
            <a:ext cx="5374312" cy="34880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1431" tIns="45716" rIns="91431" bIns="45716">
            <a:spAutoFit/>
          </a:bodyPr>
          <a:lstStyle/>
          <a:p>
            <a:pPr lvl="0" defTabSz="913130" fontAlgn="base">
              <a:lnSpc>
                <a:spcPts val="2000"/>
              </a:lnSpc>
              <a:spcBef>
                <a:spcPct val="0"/>
              </a:spcBef>
              <a:spcAft>
                <a:spcPts val="500"/>
              </a:spcAft>
              <a:defRPr/>
            </a:pPr>
            <a:r>
              <a:rPr lang="zh-CN" altLang="en-US" sz="2000" kern="0" dirty="0">
                <a:solidFill>
                  <a:schemeClr val="bg1"/>
                </a:solidFill>
                <a:latin typeface="+mj-ea"/>
                <a:ea typeface="+mj-ea"/>
                <a:cs typeface="+mn-ea"/>
                <a:sym typeface="微软雅黑" panose="020B0503020204020204" pitchFamily="34" charset="-122"/>
              </a:rPr>
              <a:t>标尺就是约束党员行为举止的规范和要求</a:t>
            </a:r>
            <a:endParaRPr kumimoji="0" lang="zh-CN" altLang="en-US" sz="20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cs typeface="+mn-ea"/>
              <a:sym typeface="微软雅黑" panose="020B0503020204020204" pitchFamily="34" charset="-122"/>
            </a:endParaRPr>
          </a:p>
        </p:txBody>
      </p:sp>
      <p:grpSp>
        <p:nvGrpSpPr>
          <p:cNvPr id="153" name="组合 152"/>
          <p:cNvGrpSpPr/>
          <p:nvPr/>
        </p:nvGrpSpPr>
        <p:grpSpPr>
          <a:xfrm>
            <a:off x="4006849" y="3528791"/>
            <a:ext cx="1962029" cy="2465609"/>
            <a:chOff x="619105" y="709370"/>
            <a:chExt cx="2334272" cy="2933392"/>
          </a:xfrm>
        </p:grpSpPr>
        <p:grpSp>
          <p:nvGrpSpPr>
            <p:cNvPr id="154" name="组合 153"/>
            <p:cNvGrpSpPr/>
            <p:nvPr/>
          </p:nvGrpSpPr>
          <p:grpSpPr>
            <a:xfrm>
              <a:off x="670166" y="709370"/>
              <a:ext cx="2276234" cy="2933392"/>
              <a:chOff x="588886" y="467186"/>
              <a:chExt cx="2282348" cy="2941271"/>
            </a:xfrm>
          </p:grpSpPr>
          <p:sp>
            <p:nvSpPr>
              <p:cNvPr id="158" name="矩形 157"/>
              <p:cNvSpPr/>
              <p:nvPr/>
            </p:nvSpPr>
            <p:spPr>
              <a:xfrm>
                <a:off x="633087" y="513360"/>
                <a:ext cx="2238147" cy="2895097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100" dirty="0">
                  <a:latin typeface="+mj-ea"/>
                  <a:ea typeface="+mj-ea"/>
                  <a:sym typeface="微软雅黑" panose="020B0503020204020204" pitchFamily="34" charset="-122"/>
                </a:endParaRPr>
              </a:p>
            </p:txBody>
          </p:sp>
          <p:sp>
            <p:nvSpPr>
              <p:cNvPr id="159" name="矩形 158"/>
              <p:cNvSpPr/>
              <p:nvPr/>
            </p:nvSpPr>
            <p:spPr>
              <a:xfrm>
                <a:off x="588886" y="467186"/>
                <a:ext cx="2238147" cy="2895098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100" dirty="0">
                  <a:latin typeface="+mj-ea"/>
                  <a:ea typeface="+mj-ea"/>
                  <a:sym typeface="微软雅黑" panose="020B0503020204020204" pitchFamily="34" charset="-122"/>
                </a:endParaRPr>
              </a:p>
            </p:txBody>
          </p:sp>
        </p:grpSp>
        <p:sp>
          <p:nvSpPr>
            <p:cNvPr id="155" name="TextBox 41"/>
            <p:cNvSpPr txBox="1"/>
            <p:nvPr/>
          </p:nvSpPr>
          <p:spPr>
            <a:xfrm>
              <a:off x="619105" y="2557909"/>
              <a:ext cx="2334272" cy="8055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b="1" dirty="0">
                  <a:solidFill>
                    <a:srgbClr val="FFFF00"/>
                  </a:solidFill>
                  <a:latin typeface="+mj-ea"/>
                  <a:ea typeface="+mj-ea"/>
                  <a:sym typeface="微软雅黑" panose="020B0503020204020204" pitchFamily="34" charset="-122"/>
                </a:rPr>
                <a:t>中国共产党</a:t>
              </a:r>
              <a:endParaRPr lang="en-US" altLang="zh-CN" sz="1400" b="1" dirty="0">
                <a:solidFill>
                  <a:srgbClr val="FFFF00"/>
                </a:solidFill>
                <a:latin typeface="+mj-ea"/>
                <a:ea typeface="+mj-ea"/>
                <a:sym typeface="微软雅黑" panose="020B0503020204020204" pitchFamily="34" charset="-122"/>
              </a:endParaRPr>
            </a:p>
            <a:p>
              <a:pPr algn="ctr"/>
              <a:r>
                <a:rPr lang="zh-CN" altLang="en-US" sz="2400" b="1" dirty="0">
                  <a:solidFill>
                    <a:srgbClr val="FFFF00"/>
                  </a:solidFill>
                  <a:latin typeface="+mj-ea"/>
                  <a:ea typeface="+mj-ea"/>
                  <a:sym typeface="微软雅黑" panose="020B0503020204020204" pitchFamily="34" charset="-122"/>
                </a:rPr>
                <a:t>章  程</a:t>
              </a:r>
              <a:endParaRPr lang="zh-CN" altLang="en-US" sz="2400" b="1" dirty="0">
                <a:solidFill>
                  <a:srgbClr val="FFFF00"/>
                </a:solidFill>
                <a:latin typeface="+mj-ea"/>
                <a:ea typeface="+mj-ea"/>
                <a:sym typeface="微软雅黑" panose="020B0503020204020204" pitchFamily="34" charset="-122"/>
              </a:endParaRPr>
            </a:p>
          </p:txBody>
        </p:sp>
        <p:pic>
          <p:nvPicPr>
            <p:cNvPr id="156" name="图片 155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1046" y="1182859"/>
              <a:ext cx="1105433" cy="1105433"/>
            </a:xfrm>
            <a:prstGeom prst="rect">
              <a:avLst/>
            </a:prstGeom>
          </p:spPr>
        </p:pic>
        <p:sp>
          <p:nvSpPr>
            <p:cNvPr id="157" name="矩形 156"/>
            <p:cNvSpPr/>
            <p:nvPr/>
          </p:nvSpPr>
          <p:spPr>
            <a:xfrm>
              <a:off x="1097575" y="2372906"/>
              <a:ext cx="1377330" cy="20139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+mj-ea"/>
                  <a:ea typeface="+mj-ea"/>
                  <a:sym typeface="微软雅黑" panose="020B0503020204020204" pitchFamily="34" charset="-122"/>
                </a:rPr>
                <a:t>The People's Republic of China</a:t>
              </a:r>
              <a:endParaRPr kumimoji="0" lang="en-US" altLang="zh-CN" sz="5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endParaRPr>
            </a:p>
          </p:txBody>
        </p:sp>
      </p:grpSp>
      <p:sp>
        <p:nvSpPr>
          <p:cNvPr id="160" name="矩形 159"/>
          <p:cNvSpPr/>
          <p:nvPr/>
        </p:nvSpPr>
        <p:spPr>
          <a:xfrm>
            <a:off x="6096000" y="3699848"/>
            <a:ext cx="5428343" cy="1927610"/>
          </a:xfrm>
          <a:prstGeom prst="rect">
            <a:avLst/>
          </a:prstGeom>
        </p:spPr>
        <p:txBody>
          <a:bodyPr wrap="square" lIns="105571" tIns="52784" rIns="105571" bIns="52784">
            <a:spAutoFit/>
          </a:bodyPr>
          <a:lstStyle/>
          <a:p>
            <a:pPr lvl="0">
              <a:lnSpc>
                <a:spcPts val="2700"/>
              </a:lnSpc>
              <a:defRPr/>
            </a:pPr>
            <a:r>
              <a:rPr lang="zh-CN" altLang="en-US" sz="3200" b="1" dirty="0">
                <a:solidFill>
                  <a:srgbClr val="C00000"/>
                </a:solidFill>
                <a:latin typeface="+mj-ea"/>
                <a:ea typeface="+mj-ea"/>
                <a:sym typeface="微软雅黑" panose="020B0503020204020204" pitchFamily="34" charset="-122"/>
              </a:rPr>
              <a:t>每一个共产党员</a:t>
            </a:r>
            <a:endParaRPr lang="en-US" altLang="zh-CN" dirty="0">
              <a:solidFill>
                <a:schemeClr val="bg2">
                  <a:lumMod val="25000"/>
                </a:schemeClr>
              </a:solidFill>
              <a:latin typeface="+mj-ea"/>
              <a:ea typeface="+mj-ea"/>
              <a:sym typeface="微软雅黑" panose="020B0503020204020204" pitchFamily="34" charset="-122"/>
            </a:endParaRPr>
          </a:p>
          <a:p>
            <a:pPr lvl="0">
              <a:lnSpc>
                <a:spcPts val="2300"/>
              </a:lnSpc>
              <a:defRPr/>
            </a:pPr>
            <a:r>
              <a:rPr lang="zh-CN" altLang="en-US" sz="16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  <a:sym typeface="微软雅黑" panose="020B0503020204020204" pitchFamily="34" charset="-122"/>
              </a:rPr>
              <a:t>都要树立强烈的标尺导向，建立正面的要求、正向的标准、正确的引导，进行自我唤醒党章党规意识，重拾光荣精神传统，从最基本的党员义务和责任抓起，从最简单的党员日常行为规范抓起，让标尺意识和思想融入每个合格党员的血液中、骨髓里，并植根于灵魂的深处。</a:t>
            </a:r>
            <a:endParaRPr lang="zh-CN" altLang="en-US" sz="1600" dirty="0">
              <a:solidFill>
                <a:schemeClr val="bg2">
                  <a:lumMod val="25000"/>
                </a:schemeClr>
              </a:solidFill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sp>
        <p:nvSpPr>
          <p:cNvPr id="28" name="Aitds1"/>
          <p:cNvSpPr txBox="1">
            <a:spLocks noChangeArrowheads="1"/>
          </p:cNvSpPr>
          <p:nvPr/>
        </p:nvSpPr>
        <p:spPr bwMode="auto">
          <a:xfrm>
            <a:off x="2082840" y="384881"/>
            <a:ext cx="665919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lvl="0"/>
            <a:r>
              <a:rPr lang="zh-CN" altLang="en-US" sz="2000" b="1" dirty="0">
                <a:solidFill>
                  <a:srgbClr val="C00000"/>
                </a:solidFill>
                <a:latin typeface="+mj-ea"/>
                <a:ea typeface="+mj-ea"/>
                <a:cs typeface="+mn-ea"/>
                <a:sym typeface="微软雅黑" panose="020B0503020204020204" pitchFamily="34" charset="-122"/>
              </a:rPr>
              <a:t>无规矩不成方圆，不立标尺不为合格党员</a:t>
            </a:r>
            <a:endParaRPr lang="zh-CN" altLang="en-US" sz="3600" b="1" dirty="0">
              <a:ln>
                <a:solidFill>
                  <a:srgbClr val="FFFFFF">
                    <a:alpha val="44000"/>
                  </a:srgbClr>
                </a:solidFill>
              </a:ln>
              <a:solidFill>
                <a:srgbClr val="C00000"/>
              </a:solidFill>
              <a:effectLst/>
              <a:latin typeface="+mj-ea"/>
              <a:ea typeface="+mj-ea"/>
              <a:cs typeface="+mn-ea"/>
              <a:sym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3250" y="1759313"/>
            <a:ext cx="4624019" cy="46240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7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8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300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3" dur="3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7" dur="5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18" dur="5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 tmFilter="0,0; .5, 1; 1, 1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7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4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1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15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7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9" dur="750"/>
                                            <p:tgtEl>
                                              <p:spTgt spid="1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5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56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8" dur="500"/>
                                            <p:tgtEl>
                                              <p:spTgt spid="1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500" tmFilter="0,0; .5, 1; 1, 1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5" grpId="0" animBg="1"/>
          <p:bldP spid="96" grpId="0"/>
          <p:bldP spid="97" grpId="0" animBg="1"/>
          <p:bldP spid="98" grpId="0" animBg="1"/>
          <p:bldP spid="151" grpId="0" animBg="1"/>
          <p:bldP spid="152" grpId="0"/>
          <p:bldP spid="160" grpId="0"/>
          <p:bldP spid="28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300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3" dur="3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 tmFilter="0,0; .5, 1; 1, 1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7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4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1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15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7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9" dur="750"/>
                                            <p:tgtEl>
                                              <p:spTgt spid="1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5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56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8" dur="500"/>
                                            <p:tgtEl>
                                              <p:spTgt spid="1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500" tmFilter="0,0; .5, 1; 1, 1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5" grpId="0" animBg="1"/>
          <p:bldP spid="96" grpId="0"/>
          <p:bldP spid="97" grpId="0" animBg="1"/>
          <p:bldP spid="98" grpId="0" animBg="1"/>
          <p:bldP spid="151" grpId="0" animBg="1"/>
          <p:bldP spid="152" grpId="0"/>
          <p:bldP spid="160" grpId="0"/>
          <p:bldP spid="28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平行四边形 2"/>
          <p:cNvSpPr/>
          <p:nvPr/>
        </p:nvSpPr>
        <p:spPr>
          <a:xfrm>
            <a:off x="1963380" y="1598344"/>
            <a:ext cx="6576576" cy="683344"/>
          </a:xfrm>
          <a:prstGeom prst="parallelogram">
            <a:avLst/>
          </a:prstGeom>
          <a:gradFill flip="none" rotWithShape="1">
            <a:gsLst>
              <a:gs pos="0">
                <a:srgbClr val="F6C381"/>
              </a:gs>
              <a:gs pos="100000">
                <a:srgbClr val="F6C381">
                  <a:alpha val="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474245" y="1625923"/>
            <a:ext cx="8890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defRPr/>
            </a:pPr>
            <a:r>
              <a:rPr lang="zh-CN" altLang="en-US" sz="3200" dirty="0">
                <a:ln w="19050">
                  <a:noFill/>
                </a:ln>
                <a:solidFill>
                  <a:srgbClr val="CE1421"/>
                </a:solidFill>
                <a:latin typeface="+mj-ea"/>
                <a:ea typeface="+mj-ea"/>
                <a:sym typeface="微软雅黑" panose="020B0503020204020204" pitchFamily="34" charset="-122"/>
              </a:rPr>
              <a:t>立标尺就要实现深化党建规律性认识的新飞跃</a:t>
            </a:r>
            <a:endParaRPr kumimoji="0" lang="zh-CN" altLang="en-US" sz="3200" i="0" u="none" strike="noStrike" kern="1200" cap="none" spc="0" normalizeH="0" baseline="0" noProof="0" dirty="0">
              <a:ln w="19050">
                <a:noFill/>
              </a:ln>
              <a:solidFill>
                <a:srgbClr val="CE1421"/>
              </a:solidFill>
              <a:effectLst/>
              <a:uLnTx/>
              <a:uFillTx/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sp>
        <p:nvSpPr>
          <p:cNvPr id="5" name="Freeform 9"/>
          <p:cNvSpPr/>
          <p:nvPr/>
        </p:nvSpPr>
        <p:spPr bwMode="auto">
          <a:xfrm>
            <a:off x="2394563" y="1852987"/>
            <a:ext cx="158750" cy="182562"/>
          </a:xfrm>
          <a:custGeom>
            <a:avLst/>
            <a:gdLst>
              <a:gd name="T0" fmla="*/ 2147483647 w 205"/>
              <a:gd name="T1" fmla="*/ 2147483647 h 234"/>
              <a:gd name="T2" fmla="*/ 2147483647 w 205"/>
              <a:gd name="T3" fmla="*/ 2147483647 h 234"/>
              <a:gd name="T4" fmla="*/ 2147483647 w 205"/>
              <a:gd name="T5" fmla="*/ 2147483647 h 234"/>
              <a:gd name="T6" fmla="*/ 0 w 205"/>
              <a:gd name="T7" fmla="*/ 2147483647 h 234"/>
              <a:gd name="T8" fmla="*/ 0 w 205"/>
              <a:gd name="T9" fmla="*/ 2147483647 h 234"/>
              <a:gd name="T10" fmla="*/ 0 w 205"/>
              <a:gd name="T11" fmla="*/ 2147483647 h 234"/>
              <a:gd name="T12" fmla="*/ 2147483647 w 205"/>
              <a:gd name="T13" fmla="*/ 2147483647 h 234"/>
              <a:gd name="T14" fmla="*/ 2147483647 w 205"/>
              <a:gd name="T15" fmla="*/ 2147483647 h 234"/>
              <a:gd name="T16" fmla="*/ 2147483647 w 205"/>
              <a:gd name="T17" fmla="*/ 2147483647 h 234"/>
              <a:gd name="T18" fmla="*/ 2147483647 w 205"/>
              <a:gd name="T19" fmla="*/ 2147483647 h 23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05" h="234">
                <a:moveTo>
                  <a:pt x="194" y="127"/>
                </a:moveTo>
                <a:lnTo>
                  <a:pt x="106" y="178"/>
                </a:lnTo>
                <a:cubicBezTo>
                  <a:pt x="78" y="194"/>
                  <a:pt x="50" y="210"/>
                  <a:pt x="23" y="226"/>
                </a:cubicBezTo>
                <a:cubicBezTo>
                  <a:pt x="9" y="234"/>
                  <a:pt x="2" y="232"/>
                  <a:pt x="0" y="219"/>
                </a:cubicBezTo>
                <a:lnTo>
                  <a:pt x="0" y="117"/>
                </a:lnTo>
                <a:cubicBezTo>
                  <a:pt x="0" y="85"/>
                  <a:pt x="0" y="53"/>
                  <a:pt x="0" y="21"/>
                </a:cubicBezTo>
                <a:cubicBezTo>
                  <a:pt x="0" y="5"/>
                  <a:pt x="6" y="0"/>
                  <a:pt x="18" y="5"/>
                </a:cubicBezTo>
                <a:lnTo>
                  <a:pt x="106" y="56"/>
                </a:lnTo>
                <a:cubicBezTo>
                  <a:pt x="134" y="72"/>
                  <a:pt x="161" y="88"/>
                  <a:pt x="189" y="104"/>
                </a:cubicBezTo>
                <a:cubicBezTo>
                  <a:pt x="203" y="111"/>
                  <a:pt x="205" y="119"/>
                  <a:pt x="194" y="127"/>
                </a:cubicBezTo>
                <a:close/>
              </a:path>
            </a:pathLst>
          </a:cu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sp>
        <p:nvSpPr>
          <p:cNvPr id="6" name="矩形: 圆角 5"/>
          <p:cNvSpPr/>
          <p:nvPr/>
        </p:nvSpPr>
        <p:spPr>
          <a:xfrm>
            <a:off x="967722" y="1759313"/>
            <a:ext cx="1387000" cy="384186"/>
          </a:xfrm>
          <a:prstGeom prst="roundRect">
            <a:avLst>
              <a:gd name="adj" fmla="val 50000"/>
            </a:avLst>
          </a:prstGeom>
          <a:solidFill>
            <a:srgbClr val="B500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rPr>
              <a:t>第二 </a:t>
            </a:r>
            <a:endParaRPr kumimoji="0" lang="zh-CN" altLang="en-US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sp>
        <p:nvSpPr>
          <p:cNvPr id="31" name="Freeform 11"/>
          <p:cNvSpPr/>
          <p:nvPr/>
        </p:nvSpPr>
        <p:spPr bwMode="auto">
          <a:xfrm>
            <a:off x="1246663" y="2584904"/>
            <a:ext cx="80931" cy="472678"/>
          </a:xfrm>
          <a:custGeom>
            <a:avLst/>
            <a:gdLst>
              <a:gd name="T0" fmla="*/ 139 w 139"/>
              <a:gd name="T1" fmla="*/ 0 h 806"/>
              <a:gd name="T2" fmla="*/ 0 w 139"/>
              <a:gd name="T3" fmla="*/ 110 h 806"/>
              <a:gd name="T4" fmla="*/ 0 w 139"/>
              <a:gd name="T5" fmla="*/ 806 h 806"/>
              <a:gd name="T6" fmla="*/ 139 w 139"/>
              <a:gd name="T7" fmla="*/ 696 h 806"/>
              <a:gd name="T8" fmla="*/ 139 w 139"/>
              <a:gd name="T9" fmla="*/ 0 h 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9" h="806">
                <a:moveTo>
                  <a:pt x="139" y="0"/>
                </a:moveTo>
                <a:lnTo>
                  <a:pt x="0" y="110"/>
                </a:lnTo>
                <a:lnTo>
                  <a:pt x="0" y="806"/>
                </a:lnTo>
                <a:lnTo>
                  <a:pt x="139" y="696"/>
                </a:lnTo>
                <a:lnTo>
                  <a:pt x="139" y="0"/>
                </a:lnTo>
                <a:close/>
              </a:path>
            </a:pathLst>
          </a:custGeom>
          <a:solidFill>
            <a:sysClr val="windowText" lastClr="000000">
              <a:lumMod val="85000"/>
              <a:lumOff val="15000"/>
            </a:sysClr>
          </a:solidFill>
          <a:ln>
            <a:noFill/>
          </a:ln>
        </p:spPr>
        <p:txBody>
          <a:bodyPr vert="horz" wrap="square" lIns="68562" tIns="34281" rIns="68562" bIns="34281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sp>
        <p:nvSpPr>
          <p:cNvPr id="32" name="Freeform 12"/>
          <p:cNvSpPr/>
          <p:nvPr/>
        </p:nvSpPr>
        <p:spPr bwMode="auto">
          <a:xfrm>
            <a:off x="1246663" y="2649198"/>
            <a:ext cx="7374782" cy="408384"/>
          </a:xfrm>
          <a:custGeom>
            <a:avLst/>
            <a:gdLst>
              <a:gd name="T0" fmla="*/ 3591 w 3591"/>
              <a:gd name="T1" fmla="*/ 0 h 696"/>
              <a:gd name="T2" fmla="*/ 0 w 3591"/>
              <a:gd name="T3" fmla="*/ 0 h 696"/>
              <a:gd name="T4" fmla="*/ 0 w 3591"/>
              <a:gd name="T5" fmla="*/ 696 h 696"/>
              <a:gd name="T6" fmla="*/ 3591 w 3591"/>
              <a:gd name="T7" fmla="*/ 696 h 696"/>
              <a:gd name="T8" fmla="*/ 3383 w 3591"/>
              <a:gd name="T9" fmla="*/ 353 h 696"/>
              <a:gd name="T10" fmla="*/ 3591 w 3591"/>
              <a:gd name="T11" fmla="*/ 0 h 6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591" h="696">
                <a:moveTo>
                  <a:pt x="3591" y="0"/>
                </a:moveTo>
                <a:lnTo>
                  <a:pt x="0" y="0"/>
                </a:lnTo>
                <a:lnTo>
                  <a:pt x="0" y="696"/>
                </a:lnTo>
                <a:lnTo>
                  <a:pt x="3591" y="696"/>
                </a:lnTo>
                <a:lnTo>
                  <a:pt x="3383" y="353"/>
                </a:lnTo>
                <a:lnTo>
                  <a:pt x="3591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vert="horz" wrap="square" lIns="68562" tIns="34281" rIns="68562" bIns="34281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sp>
        <p:nvSpPr>
          <p:cNvPr id="33" name="TextBox 8"/>
          <p:cNvSpPr txBox="1"/>
          <p:nvPr/>
        </p:nvSpPr>
        <p:spPr>
          <a:xfrm>
            <a:off x="1675938" y="2672581"/>
            <a:ext cx="6756862" cy="361619"/>
          </a:xfrm>
          <a:prstGeom prst="rect">
            <a:avLst/>
          </a:prstGeom>
          <a:noFill/>
        </p:spPr>
        <p:txBody>
          <a:bodyPr wrap="square" lIns="68562" tIns="34281" rIns="68562" bIns="34281" rtlCol="0" anchor="ctr">
            <a:spAutoFit/>
          </a:bodyPr>
          <a:lstStyle/>
          <a:p>
            <a:pPr lvl="0">
              <a:defRPr/>
            </a:pPr>
            <a:r>
              <a:rPr lang="zh-CN" altLang="en-US" sz="1900" b="1" dirty="0">
                <a:solidFill>
                  <a:prstClr val="white"/>
                </a:solidFill>
                <a:latin typeface="+mj-ea"/>
                <a:ea typeface="+mj-ea"/>
                <a:sym typeface="微软雅黑" panose="020B0503020204020204" pitchFamily="34" charset="-122"/>
              </a:rPr>
              <a:t>进入新时期党要全面从严治党，推进党的建设新伟大工程</a:t>
            </a:r>
            <a:endParaRPr kumimoji="0" lang="zh-CN" altLang="en-US" sz="1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1963380" y="3197667"/>
            <a:ext cx="51090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>
                <a:gradFill>
                  <a:gsLst>
                    <a:gs pos="0">
                      <a:srgbClr val="FF3300"/>
                    </a:gs>
                    <a:gs pos="87000">
                      <a:srgbClr val="C00000"/>
                    </a:gs>
                    <a:gs pos="100000">
                      <a:srgbClr val="FF3300"/>
                    </a:gs>
                  </a:gsLst>
                  <a:lin ang="5400000" scaled="0"/>
                </a:gradFill>
                <a:latin typeface="+mj-ea"/>
                <a:ea typeface="+mj-ea"/>
                <a:sym typeface="微软雅黑" panose="020B0503020204020204" pitchFamily="34" charset="-122"/>
              </a:rPr>
              <a:t>增强标尺的实践性和时代性</a:t>
            </a:r>
            <a:endParaRPr lang="zh-CN" altLang="en-US" sz="3200" b="1" dirty="0">
              <a:gradFill>
                <a:gsLst>
                  <a:gs pos="0">
                    <a:srgbClr val="FF3300"/>
                  </a:gs>
                  <a:gs pos="87000">
                    <a:srgbClr val="C00000"/>
                  </a:gs>
                  <a:gs pos="100000">
                    <a:srgbClr val="FF3300"/>
                  </a:gs>
                </a:gsLst>
                <a:lin ang="5400000" scaled="0"/>
              </a:gradFill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1160498" y="3217966"/>
            <a:ext cx="615675" cy="616942"/>
            <a:chOff x="955277" y="1419845"/>
            <a:chExt cx="615675" cy="616942"/>
          </a:xfrm>
        </p:grpSpPr>
        <p:sp>
          <p:nvSpPr>
            <p:cNvPr id="36" name="圆角矩形 19"/>
            <p:cNvSpPr/>
            <p:nvPr/>
          </p:nvSpPr>
          <p:spPr bwMode="auto">
            <a:xfrm rot="2640000" flipH="1">
              <a:off x="955277" y="1419845"/>
              <a:ext cx="615675" cy="616942"/>
            </a:xfrm>
            <a:prstGeom prst="roundRect">
              <a:avLst>
                <a:gd name="adj" fmla="val 50000"/>
              </a:avLst>
            </a:prstGeom>
            <a:solidFill>
              <a:srgbClr val="C00000"/>
            </a:solidFill>
            <a:ln w="3810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lIns="120948" tIns="60475" rIns="120948" bIns="60475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56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+mn-ea"/>
                <a:sym typeface="微软雅黑" panose="020B0503020204020204" pitchFamily="34" charset="-122"/>
              </a:endParaRPr>
            </a:p>
          </p:txBody>
        </p:sp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889" y="1520444"/>
              <a:ext cx="387904" cy="387904"/>
            </a:xfrm>
            <a:prstGeom prst="rect">
              <a:avLst/>
            </a:prstGeom>
          </p:spPr>
        </p:pic>
      </p:grpSp>
      <p:sp>
        <p:nvSpPr>
          <p:cNvPr id="38" name="矩形 37"/>
          <p:cNvSpPr/>
          <p:nvPr/>
        </p:nvSpPr>
        <p:spPr>
          <a:xfrm>
            <a:off x="1408614" y="3850299"/>
            <a:ext cx="9558254" cy="1504417"/>
          </a:xfrm>
          <a:prstGeom prst="rect">
            <a:avLst/>
          </a:prstGeom>
        </p:spPr>
        <p:txBody>
          <a:bodyPr wrap="square" lIns="105571" tIns="52784" rIns="105571" bIns="52784">
            <a:spAutoFit/>
          </a:bodyPr>
          <a:lstStyle/>
          <a:p>
            <a:pPr marL="285750" indent="-285750" defTabSz="913130" fontAlgn="base">
              <a:lnSpc>
                <a:spcPts val="2600"/>
              </a:lnSpc>
              <a:spcBef>
                <a:spcPct val="0"/>
              </a:spcBef>
              <a:spcAft>
                <a:spcPts val="500"/>
              </a:spcAft>
              <a:buClr>
                <a:srgbClr val="C00000"/>
              </a:buClr>
              <a:buFont typeface="Wingdings" panose="05000000000000000000" pitchFamily="2" charset="2"/>
              <a:buChar char="l"/>
              <a:defRPr/>
            </a:pPr>
            <a:r>
              <a:rPr lang="zh-CN" altLang="en-US" sz="1600" kern="0" dirty="0">
                <a:gradFill>
                  <a:gsLst>
                    <a:gs pos="0">
                      <a:srgbClr val="000000">
                        <a:lumMod val="75000"/>
                        <a:lumOff val="25000"/>
                      </a:srgbClr>
                    </a:gs>
                    <a:gs pos="100000">
                      <a:srgbClr val="000000">
                        <a:lumMod val="85000"/>
                        <a:lumOff val="15000"/>
                      </a:srgbClr>
                    </a:gs>
                  </a:gsLst>
                  <a:lin ang="18900000" scaled="1"/>
                </a:gradFill>
                <a:latin typeface="+mj-ea"/>
                <a:ea typeface="+mj-ea"/>
                <a:cs typeface="+mn-ea"/>
                <a:sym typeface="微软雅黑" panose="020B0503020204020204" pitchFamily="34" charset="-122"/>
              </a:rPr>
              <a:t>我们需要结合不同领域、行业，结合党员队伍的不同身份，对标准进行再细化、具再体化，从而让标尺在党员心中生根开花，成为外化于形、内化于心的强大力量，并成为广大党员终身自觉追求的目标。</a:t>
            </a:r>
            <a:endParaRPr lang="en-US" altLang="zh-CN" sz="1600" kern="0" dirty="0">
              <a:gradFill>
                <a:gsLst>
                  <a:gs pos="0">
                    <a:srgbClr val="000000">
                      <a:lumMod val="75000"/>
                      <a:lumOff val="25000"/>
                    </a:srgbClr>
                  </a:gs>
                  <a:gs pos="100000">
                    <a:srgbClr val="000000">
                      <a:lumMod val="85000"/>
                      <a:lumOff val="15000"/>
                    </a:srgbClr>
                  </a:gs>
                </a:gsLst>
                <a:lin ang="18900000" scaled="1"/>
              </a:gradFill>
              <a:latin typeface="+mj-ea"/>
              <a:ea typeface="+mj-ea"/>
              <a:cs typeface="+mn-ea"/>
              <a:sym typeface="微软雅黑" panose="020B0503020204020204" pitchFamily="34" charset="-122"/>
            </a:endParaRPr>
          </a:p>
          <a:p>
            <a:pPr marL="285750" indent="-285750" defTabSz="913130" fontAlgn="base">
              <a:lnSpc>
                <a:spcPts val="2600"/>
              </a:lnSpc>
              <a:spcBef>
                <a:spcPct val="0"/>
              </a:spcBef>
              <a:spcAft>
                <a:spcPts val="500"/>
              </a:spcAft>
              <a:buClr>
                <a:srgbClr val="C00000"/>
              </a:buClr>
              <a:buFont typeface="Wingdings" panose="05000000000000000000" pitchFamily="2" charset="2"/>
              <a:buChar char="l"/>
              <a:defRPr/>
            </a:pPr>
            <a:r>
              <a:rPr lang="zh-CN" altLang="en-US" sz="1600" kern="0" dirty="0">
                <a:gradFill>
                  <a:gsLst>
                    <a:gs pos="0">
                      <a:srgbClr val="000000">
                        <a:lumMod val="75000"/>
                        <a:lumOff val="25000"/>
                      </a:srgbClr>
                    </a:gs>
                    <a:gs pos="100000">
                      <a:srgbClr val="000000">
                        <a:lumMod val="85000"/>
                        <a:lumOff val="15000"/>
                      </a:srgbClr>
                    </a:gs>
                  </a:gsLst>
                  <a:lin ang="18900000" scaled="1"/>
                </a:gradFill>
                <a:latin typeface="+mj-ea"/>
                <a:ea typeface="+mj-ea"/>
                <a:cs typeface="+mn-ea"/>
                <a:sym typeface="微软雅黑" panose="020B0503020204020204" pitchFamily="34" charset="-122"/>
              </a:rPr>
              <a:t>可以说，新时代赋予标尺以新的内涵。我们在座的每一名合格党员都应该牢固树立新时期政治的、奉献的、实干的、有为的、创新的、律己的时代标尺</a:t>
            </a:r>
            <a:endParaRPr lang="zh-CN" altLang="en-US" sz="1600" kern="0" dirty="0">
              <a:gradFill>
                <a:gsLst>
                  <a:gs pos="0">
                    <a:srgbClr val="000000">
                      <a:lumMod val="75000"/>
                      <a:lumOff val="25000"/>
                    </a:srgbClr>
                  </a:gs>
                  <a:gs pos="100000">
                    <a:srgbClr val="000000">
                      <a:lumMod val="85000"/>
                      <a:lumOff val="15000"/>
                    </a:srgbClr>
                  </a:gs>
                </a:gsLst>
                <a:lin ang="18900000" scaled="1"/>
              </a:gradFill>
              <a:latin typeface="+mj-ea"/>
              <a:ea typeface="+mj-ea"/>
              <a:cs typeface="+mn-ea"/>
              <a:sym typeface="微软雅黑" panose="020B0503020204020204" pitchFamily="34" charset="-122"/>
            </a:endParaRPr>
          </a:p>
        </p:txBody>
      </p:sp>
      <p:grpSp>
        <p:nvGrpSpPr>
          <p:cNvPr id="39" name="组合 38"/>
          <p:cNvGrpSpPr/>
          <p:nvPr/>
        </p:nvGrpSpPr>
        <p:grpSpPr>
          <a:xfrm>
            <a:off x="3540260" y="5506948"/>
            <a:ext cx="922805" cy="923139"/>
            <a:chOff x="304800" y="673100"/>
            <a:chExt cx="4000500" cy="4000500"/>
          </a:xfrm>
          <a:effectLst/>
        </p:grpSpPr>
        <p:sp>
          <p:nvSpPr>
            <p:cNvPr id="40" name="同心圆 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endParaRPr>
            </a:p>
          </p:txBody>
        </p:sp>
        <p:sp>
          <p:nvSpPr>
            <p:cNvPr id="41" name="椭圆 40"/>
            <p:cNvSpPr/>
            <p:nvPr/>
          </p:nvSpPr>
          <p:spPr>
            <a:xfrm>
              <a:off x="392110" y="760413"/>
              <a:ext cx="3825876" cy="3825874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endParaRPr>
            </a:p>
          </p:txBody>
        </p:sp>
      </p:grpSp>
      <p:sp>
        <p:nvSpPr>
          <p:cNvPr id="42" name="矩形 41"/>
          <p:cNvSpPr/>
          <p:nvPr/>
        </p:nvSpPr>
        <p:spPr>
          <a:xfrm>
            <a:off x="3485877" y="5659878"/>
            <a:ext cx="1036954" cy="615430"/>
          </a:xfrm>
          <a:prstGeom prst="rect">
            <a:avLst/>
          </a:prstGeom>
        </p:spPr>
        <p:txBody>
          <a:bodyPr wrap="square" lIns="121798" tIns="60899" rIns="121798" bIns="60899">
            <a:spAutoFit/>
          </a:bodyPr>
          <a:lstStyle/>
          <a:p>
            <a:pPr lvl="0" algn="ctr">
              <a:defRPr/>
            </a:pPr>
            <a:r>
              <a:rPr lang="zh-CN" altLang="en-US" sz="1600" b="1" dirty="0">
                <a:solidFill>
                  <a:prstClr val="white"/>
                </a:solidFill>
                <a:latin typeface="+mj-ea"/>
                <a:ea typeface="+mj-ea"/>
                <a:sym typeface="微软雅黑" panose="020B0503020204020204" pitchFamily="34" charset="-122"/>
              </a:rPr>
              <a:t>思想</a:t>
            </a:r>
            <a:endParaRPr lang="en-US" altLang="zh-CN" sz="1600" b="1" dirty="0">
              <a:solidFill>
                <a:prstClr val="white"/>
              </a:solidFill>
              <a:latin typeface="+mj-ea"/>
              <a:ea typeface="+mj-ea"/>
              <a:sym typeface="微软雅黑" panose="020B0503020204020204" pitchFamily="34" charset="-122"/>
            </a:endParaRPr>
          </a:p>
          <a:p>
            <a:pPr lvl="0" algn="ctr">
              <a:defRPr/>
            </a:pPr>
            <a:r>
              <a:rPr lang="zh-CN" altLang="en-US" sz="1600" b="1" dirty="0">
                <a:solidFill>
                  <a:prstClr val="white"/>
                </a:solidFill>
                <a:latin typeface="+mj-ea"/>
                <a:ea typeface="+mj-ea"/>
                <a:sym typeface="微软雅黑" panose="020B0503020204020204" pitchFamily="34" charset="-122"/>
              </a:rPr>
              <a:t>领先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sp>
        <p:nvSpPr>
          <p:cNvPr id="43" name="椭圆 12"/>
          <p:cNvSpPr>
            <a:spLocks noChangeArrowheads="1"/>
          </p:cNvSpPr>
          <p:nvPr/>
        </p:nvSpPr>
        <p:spPr bwMode="auto">
          <a:xfrm>
            <a:off x="3447185" y="5422043"/>
            <a:ext cx="1082976" cy="1082976"/>
          </a:xfrm>
          <a:prstGeom prst="ellipse">
            <a:avLst/>
          </a:prstGeom>
          <a:noFill/>
          <a:ln w="9525" cmpd="sng">
            <a:solidFill>
              <a:srgbClr val="C00000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17" tIns="45709" rIns="91417" bIns="45709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grpSp>
        <p:nvGrpSpPr>
          <p:cNvPr id="44" name="组合 43"/>
          <p:cNvGrpSpPr/>
          <p:nvPr/>
        </p:nvGrpSpPr>
        <p:grpSpPr>
          <a:xfrm>
            <a:off x="4943088" y="5496788"/>
            <a:ext cx="922805" cy="923139"/>
            <a:chOff x="304800" y="673100"/>
            <a:chExt cx="4000500" cy="4000500"/>
          </a:xfrm>
          <a:effectLst/>
        </p:grpSpPr>
        <p:sp>
          <p:nvSpPr>
            <p:cNvPr id="45" name="同心圆 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endParaRPr>
            </a:p>
          </p:txBody>
        </p:sp>
        <p:sp>
          <p:nvSpPr>
            <p:cNvPr id="46" name="椭圆 45"/>
            <p:cNvSpPr/>
            <p:nvPr/>
          </p:nvSpPr>
          <p:spPr>
            <a:xfrm>
              <a:off x="392110" y="804442"/>
              <a:ext cx="3825876" cy="3825874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endParaRPr>
            </a:p>
          </p:txBody>
        </p:sp>
      </p:grpSp>
      <p:sp>
        <p:nvSpPr>
          <p:cNvPr id="47" name="矩形 46"/>
          <p:cNvSpPr/>
          <p:nvPr/>
        </p:nvSpPr>
        <p:spPr>
          <a:xfrm>
            <a:off x="4909025" y="5670038"/>
            <a:ext cx="1036954" cy="615430"/>
          </a:xfrm>
          <a:prstGeom prst="rect">
            <a:avLst/>
          </a:prstGeom>
        </p:spPr>
        <p:txBody>
          <a:bodyPr wrap="square" lIns="121798" tIns="60899" rIns="121798" bIns="60899">
            <a:spAutoFit/>
          </a:bodyPr>
          <a:lstStyle/>
          <a:p>
            <a:pPr algn="ctr">
              <a:defRPr/>
            </a:pPr>
            <a:r>
              <a:rPr lang="zh-CN" altLang="zh-CN" sz="1600" b="1" dirty="0">
                <a:solidFill>
                  <a:prstClr val="white"/>
                </a:solidFill>
                <a:latin typeface="+mj-ea"/>
                <a:ea typeface="+mj-ea"/>
                <a:sym typeface="微软雅黑" panose="020B0503020204020204" pitchFamily="34" charset="-122"/>
              </a:rPr>
              <a:t>先人</a:t>
            </a:r>
            <a:endParaRPr lang="en-US" altLang="zh-CN" sz="1600" b="1" dirty="0">
              <a:solidFill>
                <a:prstClr val="white"/>
              </a:solidFill>
              <a:latin typeface="+mj-ea"/>
              <a:ea typeface="+mj-ea"/>
              <a:sym typeface="微软雅黑" panose="020B0503020204020204" pitchFamily="34" charset="-122"/>
            </a:endParaRPr>
          </a:p>
          <a:p>
            <a:pPr algn="ctr">
              <a:defRPr/>
            </a:pPr>
            <a:r>
              <a:rPr lang="zh-CN" altLang="zh-CN" sz="1600" b="1" dirty="0">
                <a:solidFill>
                  <a:prstClr val="white"/>
                </a:solidFill>
                <a:latin typeface="+mj-ea"/>
                <a:ea typeface="+mj-ea"/>
                <a:sym typeface="微软雅黑" panose="020B0503020204020204" pitchFamily="34" charset="-122"/>
              </a:rPr>
              <a:t>后己</a:t>
            </a:r>
            <a:endParaRPr lang="en-US" altLang="zh-CN" sz="1600" b="1" dirty="0">
              <a:solidFill>
                <a:prstClr val="white"/>
              </a:solidFill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sp>
        <p:nvSpPr>
          <p:cNvPr id="48" name="椭圆 12"/>
          <p:cNvSpPr>
            <a:spLocks noChangeArrowheads="1"/>
          </p:cNvSpPr>
          <p:nvPr/>
        </p:nvSpPr>
        <p:spPr bwMode="auto">
          <a:xfrm>
            <a:off x="4850013" y="5422043"/>
            <a:ext cx="1082976" cy="1082976"/>
          </a:xfrm>
          <a:prstGeom prst="ellipse">
            <a:avLst/>
          </a:prstGeom>
          <a:noFill/>
          <a:ln w="9525" cmpd="sng">
            <a:solidFill>
              <a:srgbClr val="C00000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17" tIns="45709" rIns="91417" bIns="45709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grpSp>
        <p:nvGrpSpPr>
          <p:cNvPr id="49" name="组合 48"/>
          <p:cNvGrpSpPr/>
          <p:nvPr/>
        </p:nvGrpSpPr>
        <p:grpSpPr>
          <a:xfrm>
            <a:off x="6301567" y="5496788"/>
            <a:ext cx="922805" cy="923139"/>
            <a:chOff x="304800" y="673100"/>
            <a:chExt cx="4000500" cy="4000500"/>
          </a:xfrm>
          <a:effectLst/>
        </p:grpSpPr>
        <p:sp>
          <p:nvSpPr>
            <p:cNvPr id="50" name="同心圆 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endParaRPr>
            </a:p>
          </p:txBody>
        </p:sp>
        <p:sp>
          <p:nvSpPr>
            <p:cNvPr id="51" name="椭圆 50"/>
            <p:cNvSpPr/>
            <p:nvPr/>
          </p:nvSpPr>
          <p:spPr>
            <a:xfrm>
              <a:off x="392110" y="804442"/>
              <a:ext cx="3825876" cy="3825874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endParaRPr>
            </a:p>
          </p:txBody>
        </p:sp>
      </p:grpSp>
      <p:sp>
        <p:nvSpPr>
          <p:cNvPr id="52" name="矩形 51"/>
          <p:cNvSpPr/>
          <p:nvPr/>
        </p:nvSpPr>
        <p:spPr>
          <a:xfrm>
            <a:off x="6267504" y="5670038"/>
            <a:ext cx="1036954" cy="615430"/>
          </a:xfrm>
          <a:prstGeom prst="rect">
            <a:avLst/>
          </a:prstGeom>
        </p:spPr>
        <p:txBody>
          <a:bodyPr wrap="square" lIns="121798" tIns="60899" rIns="121798" bIns="60899">
            <a:spAutoFit/>
          </a:bodyPr>
          <a:lstStyle/>
          <a:p>
            <a:pPr algn="ctr">
              <a:defRPr/>
            </a:pPr>
            <a:r>
              <a:rPr lang="zh-CN" altLang="zh-CN" sz="1600" b="1" dirty="0">
                <a:solidFill>
                  <a:prstClr val="white"/>
                </a:solidFill>
                <a:latin typeface="+mj-ea"/>
                <a:ea typeface="+mj-ea"/>
                <a:sym typeface="微软雅黑" panose="020B0503020204020204" pitchFamily="34" charset="-122"/>
              </a:rPr>
              <a:t>一马</a:t>
            </a:r>
            <a:endParaRPr lang="en-US" altLang="zh-CN" sz="1600" b="1" dirty="0">
              <a:solidFill>
                <a:prstClr val="white"/>
              </a:solidFill>
              <a:latin typeface="+mj-ea"/>
              <a:ea typeface="+mj-ea"/>
              <a:sym typeface="微软雅黑" panose="020B0503020204020204" pitchFamily="34" charset="-122"/>
            </a:endParaRPr>
          </a:p>
          <a:p>
            <a:pPr algn="ctr">
              <a:defRPr/>
            </a:pPr>
            <a:r>
              <a:rPr lang="zh-CN" altLang="zh-CN" sz="1600" b="1" dirty="0">
                <a:solidFill>
                  <a:prstClr val="white"/>
                </a:solidFill>
                <a:latin typeface="+mj-ea"/>
                <a:ea typeface="+mj-ea"/>
                <a:sym typeface="微软雅黑" panose="020B0503020204020204" pitchFamily="34" charset="-122"/>
              </a:rPr>
              <a:t>当先</a:t>
            </a:r>
            <a:endParaRPr lang="en-US" altLang="zh-CN" sz="1600" b="1" dirty="0">
              <a:solidFill>
                <a:prstClr val="white"/>
              </a:solidFill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sp>
        <p:nvSpPr>
          <p:cNvPr id="53" name="椭圆 12"/>
          <p:cNvSpPr>
            <a:spLocks noChangeArrowheads="1"/>
          </p:cNvSpPr>
          <p:nvPr/>
        </p:nvSpPr>
        <p:spPr bwMode="auto">
          <a:xfrm>
            <a:off x="6208492" y="5422043"/>
            <a:ext cx="1082976" cy="1082976"/>
          </a:xfrm>
          <a:prstGeom prst="ellipse">
            <a:avLst/>
          </a:prstGeom>
          <a:noFill/>
          <a:ln w="9525" cmpd="sng">
            <a:solidFill>
              <a:srgbClr val="C00000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17" tIns="45709" rIns="91417" bIns="45709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grpSp>
        <p:nvGrpSpPr>
          <p:cNvPr id="55" name="组合 54"/>
          <p:cNvGrpSpPr/>
          <p:nvPr/>
        </p:nvGrpSpPr>
        <p:grpSpPr>
          <a:xfrm>
            <a:off x="7663690" y="5506948"/>
            <a:ext cx="922805" cy="923139"/>
            <a:chOff x="304800" y="673100"/>
            <a:chExt cx="4000500" cy="4000500"/>
          </a:xfrm>
          <a:effectLst/>
        </p:grpSpPr>
        <p:sp>
          <p:nvSpPr>
            <p:cNvPr id="56" name="同心圆 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endParaRPr>
            </a:p>
          </p:txBody>
        </p:sp>
        <p:sp>
          <p:nvSpPr>
            <p:cNvPr id="57" name="椭圆 56"/>
            <p:cNvSpPr/>
            <p:nvPr/>
          </p:nvSpPr>
          <p:spPr>
            <a:xfrm>
              <a:off x="392110" y="760413"/>
              <a:ext cx="3825876" cy="3825874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endParaRPr>
            </a:p>
          </p:txBody>
        </p:sp>
      </p:grpSp>
      <p:sp>
        <p:nvSpPr>
          <p:cNvPr id="58" name="矩形 57"/>
          <p:cNvSpPr/>
          <p:nvPr/>
        </p:nvSpPr>
        <p:spPr>
          <a:xfrm>
            <a:off x="7609307" y="5659878"/>
            <a:ext cx="1036954" cy="615430"/>
          </a:xfrm>
          <a:prstGeom prst="rect">
            <a:avLst/>
          </a:prstGeom>
        </p:spPr>
        <p:txBody>
          <a:bodyPr wrap="square" lIns="121798" tIns="60899" rIns="121798" bIns="60899">
            <a:spAutoFit/>
          </a:bodyPr>
          <a:lstStyle/>
          <a:p>
            <a:pPr algn="ctr">
              <a:defRPr/>
            </a:pPr>
            <a:r>
              <a:rPr lang="zh-CN" altLang="zh-CN" sz="1600" b="1" dirty="0">
                <a:solidFill>
                  <a:prstClr val="white"/>
                </a:solidFill>
                <a:latin typeface="+mj-ea"/>
                <a:ea typeface="+mj-ea"/>
                <a:sym typeface="微软雅黑" panose="020B0503020204020204" pitchFamily="34" charset="-122"/>
              </a:rPr>
              <a:t>先拔</a:t>
            </a:r>
            <a:endParaRPr lang="en-US" altLang="zh-CN" sz="1600" b="1" dirty="0">
              <a:solidFill>
                <a:prstClr val="white"/>
              </a:solidFill>
              <a:latin typeface="+mj-ea"/>
              <a:ea typeface="+mj-ea"/>
              <a:sym typeface="微软雅黑" panose="020B0503020204020204" pitchFamily="34" charset="-122"/>
            </a:endParaRPr>
          </a:p>
          <a:p>
            <a:pPr algn="ctr">
              <a:defRPr/>
            </a:pPr>
            <a:r>
              <a:rPr lang="zh-CN" altLang="zh-CN" sz="1600" b="1" dirty="0">
                <a:solidFill>
                  <a:prstClr val="white"/>
                </a:solidFill>
                <a:latin typeface="+mj-ea"/>
                <a:ea typeface="+mj-ea"/>
                <a:sym typeface="微软雅黑" panose="020B0503020204020204" pitchFamily="34" charset="-122"/>
              </a:rPr>
              <a:t>头筹</a:t>
            </a:r>
            <a:endParaRPr lang="en-US" altLang="zh-CN" sz="1600" b="1" dirty="0">
              <a:solidFill>
                <a:prstClr val="white"/>
              </a:solidFill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sp>
        <p:nvSpPr>
          <p:cNvPr id="59" name="椭圆 12"/>
          <p:cNvSpPr>
            <a:spLocks noChangeArrowheads="1"/>
          </p:cNvSpPr>
          <p:nvPr/>
        </p:nvSpPr>
        <p:spPr bwMode="auto">
          <a:xfrm>
            <a:off x="7570615" y="5422043"/>
            <a:ext cx="1082976" cy="1082976"/>
          </a:xfrm>
          <a:prstGeom prst="ellipse">
            <a:avLst/>
          </a:prstGeom>
          <a:noFill/>
          <a:ln w="9525" cmpd="sng">
            <a:solidFill>
              <a:srgbClr val="C00000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17" tIns="45709" rIns="91417" bIns="45709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grpSp>
        <p:nvGrpSpPr>
          <p:cNvPr id="60" name="组合 59"/>
          <p:cNvGrpSpPr/>
          <p:nvPr/>
        </p:nvGrpSpPr>
        <p:grpSpPr>
          <a:xfrm>
            <a:off x="9066518" y="5496788"/>
            <a:ext cx="922805" cy="923139"/>
            <a:chOff x="304800" y="673100"/>
            <a:chExt cx="4000500" cy="4000500"/>
          </a:xfrm>
          <a:effectLst/>
        </p:grpSpPr>
        <p:sp>
          <p:nvSpPr>
            <p:cNvPr id="61" name="同心圆 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endParaRPr>
            </a:p>
          </p:txBody>
        </p:sp>
        <p:sp>
          <p:nvSpPr>
            <p:cNvPr id="62" name="椭圆 61"/>
            <p:cNvSpPr/>
            <p:nvPr/>
          </p:nvSpPr>
          <p:spPr>
            <a:xfrm>
              <a:off x="392110" y="804442"/>
              <a:ext cx="3825876" cy="3825874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endParaRPr>
            </a:p>
          </p:txBody>
        </p:sp>
      </p:grpSp>
      <p:sp>
        <p:nvSpPr>
          <p:cNvPr id="63" name="矩形 62"/>
          <p:cNvSpPr/>
          <p:nvPr/>
        </p:nvSpPr>
        <p:spPr>
          <a:xfrm>
            <a:off x="9032455" y="5670038"/>
            <a:ext cx="1036954" cy="615430"/>
          </a:xfrm>
          <a:prstGeom prst="rect">
            <a:avLst/>
          </a:prstGeom>
        </p:spPr>
        <p:txBody>
          <a:bodyPr wrap="square" lIns="121798" tIns="60899" rIns="121798" bIns="60899">
            <a:spAutoFit/>
          </a:bodyPr>
          <a:lstStyle/>
          <a:p>
            <a:pPr algn="ctr">
              <a:defRPr/>
            </a:pPr>
            <a:r>
              <a:rPr lang="zh-CN" altLang="zh-CN" sz="1600" b="1" dirty="0">
                <a:solidFill>
                  <a:prstClr val="white"/>
                </a:solidFill>
                <a:latin typeface="+mj-ea"/>
                <a:ea typeface="+mj-ea"/>
                <a:sym typeface="微软雅黑" panose="020B0503020204020204" pitchFamily="34" charset="-122"/>
              </a:rPr>
              <a:t>敢为</a:t>
            </a:r>
            <a:endParaRPr lang="en-US" altLang="zh-CN" sz="1600" b="1" dirty="0">
              <a:solidFill>
                <a:prstClr val="white"/>
              </a:solidFill>
              <a:latin typeface="+mj-ea"/>
              <a:ea typeface="+mj-ea"/>
              <a:sym typeface="微软雅黑" panose="020B0503020204020204" pitchFamily="34" charset="-122"/>
            </a:endParaRPr>
          </a:p>
          <a:p>
            <a:pPr algn="ctr">
              <a:defRPr/>
            </a:pPr>
            <a:r>
              <a:rPr lang="zh-CN" altLang="zh-CN" sz="1600" b="1" dirty="0">
                <a:solidFill>
                  <a:prstClr val="white"/>
                </a:solidFill>
                <a:latin typeface="+mj-ea"/>
                <a:ea typeface="+mj-ea"/>
                <a:sym typeface="微软雅黑" panose="020B0503020204020204" pitchFamily="34" charset="-122"/>
              </a:rPr>
              <a:t>人先</a:t>
            </a:r>
            <a:endParaRPr lang="en-US" altLang="zh-CN" sz="1600" b="1" dirty="0">
              <a:solidFill>
                <a:prstClr val="white"/>
              </a:solidFill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sp>
        <p:nvSpPr>
          <p:cNvPr id="64" name="椭圆 12"/>
          <p:cNvSpPr>
            <a:spLocks noChangeArrowheads="1"/>
          </p:cNvSpPr>
          <p:nvPr/>
        </p:nvSpPr>
        <p:spPr bwMode="auto">
          <a:xfrm>
            <a:off x="8973443" y="5422043"/>
            <a:ext cx="1082976" cy="1082976"/>
          </a:xfrm>
          <a:prstGeom prst="ellipse">
            <a:avLst/>
          </a:prstGeom>
          <a:noFill/>
          <a:ln w="9525" cmpd="sng">
            <a:solidFill>
              <a:srgbClr val="C00000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17" tIns="45709" rIns="91417" bIns="45709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grpSp>
        <p:nvGrpSpPr>
          <p:cNvPr id="65" name="组合 64"/>
          <p:cNvGrpSpPr/>
          <p:nvPr/>
        </p:nvGrpSpPr>
        <p:grpSpPr>
          <a:xfrm>
            <a:off x="10424997" y="5496788"/>
            <a:ext cx="922805" cy="923139"/>
            <a:chOff x="304800" y="673100"/>
            <a:chExt cx="4000500" cy="4000500"/>
          </a:xfrm>
          <a:effectLst/>
        </p:grpSpPr>
        <p:sp>
          <p:nvSpPr>
            <p:cNvPr id="66" name="同心圆 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endParaRPr>
            </a:p>
          </p:txBody>
        </p:sp>
        <p:sp>
          <p:nvSpPr>
            <p:cNvPr id="67" name="椭圆 66"/>
            <p:cNvSpPr/>
            <p:nvPr/>
          </p:nvSpPr>
          <p:spPr>
            <a:xfrm>
              <a:off x="392110" y="804442"/>
              <a:ext cx="3825876" cy="3825874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endParaRPr>
            </a:p>
          </p:txBody>
        </p:sp>
      </p:grpSp>
      <p:sp>
        <p:nvSpPr>
          <p:cNvPr id="68" name="矩形 67"/>
          <p:cNvSpPr/>
          <p:nvPr/>
        </p:nvSpPr>
        <p:spPr>
          <a:xfrm>
            <a:off x="10390934" y="5670038"/>
            <a:ext cx="1036954" cy="615430"/>
          </a:xfrm>
          <a:prstGeom prst="rect">
            <a:avLst/>
          </a:prstGeom>
        </p:spPr>
        <p:txBody>
          <a:bodyPr wrap="square" lIns="121798" tIns="60899" rIns="121798" bIns="60899">
            <a:spAutoFit/>
          </a:bodyPr>
          <a:lstStyle/>
          <a:p>
            <a:pPr algn="ctr">
              <a:defRPr/>
            </a:pPr>
            <a:r>
              <a:rPr lang="zh-CN" altLang="zh-CN" sz="1600" b="1" dirty="0">
                <a:solidFill>
                  <a:prstClr val="white"/>
                </a:solidFill>
                <a:latin typeface="+mj-ea"/>
                <a:ea typeface="+mj-ea"/>
                <a:sym typeface="微软雅黑" panose="020B0503020204020204" pitchFamily="34" charset="-122"/>
              </a:rPr>
              <a:t>身先</a:t>
            </a:r>
            <a:endParaRPr lang="en-US" altLang="zh-CN" sz="1600" b="1" dirty="0">
              <a:solidFill>
                <a:prstClr val="white"/>
              </a:solidFill>
              <a:latin typeface="+mj-ea"/>
              <a:ea typeface="+mj-ea"/>
              <a:sym typeface="微软雅黑" panose="020B0503020204020204" pitchFamily="34" charset="-122"/>
            </a:endParaRPr>
          </a:p>
          <a:p>
            <a:pPr algn="ctr">
              <a:defRPr/>
            </a:pPr>
            <a:r>
              <a:rPr lang="zh-CN" altLang="zh-CN" sz="1600" b="1" dirty="0">
                <a:solidFill>
                  <a:prstClr val="white"/>
                </a:solidFill>
                <a:latin typeface="+mj-ea"/>
                <a:ea typeface="+mj-ea"/>
                <a:sym typeface="微软雅黑" panose="020B0503020204020204" pitchFamily="34" charset="-122"/>
              </a:rPr>
              <a:t>士卒</a:t>
            </a:r>
            <a:endParaRPr lang="en-US" altLang="zh-CN" sz="1600" b="1" dirty="0">
              <a:solidFill>
                <a:prstClr val="white"/>
              </a:solidFill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sp>
        <p:nvSpPr>
          <p:cNvPr id="69" name="椭圆 12"/>
          <p:cNvSpPr>
            <a:spLocks noChangeArrowheads="1"/>
          </p:cNvSpPr>
          <p:nvPr/>
        </p:nvSpPr>
        <p:spPr bwMode="auto">
          <a:xfrm>
            <a:off x="10331922" y="5422043"/>
            <a:ext cx="1082976" cy="1082976"/>
          </a:xfrm>
          <a:prstGeom prst="ellipse">
            <a:avLst/>
          </a:prstGeom>
          <a:noFill/>
          <a:ln w="9525" cmpd="sng">
            <a:solidFill>
              <a:srgbClr val="C00000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17" tIns="45709" rIns="91417" bIns="45709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grpSp>
        <p:nvGrpSpPr>
          <p:cNvPr id="70" name="组合 69"/>
          <p:cNvGrpSpPr/>
          <p:nvPr/>
        </p:nvGrpSpPr>
        <p:grpSpPr>
          <a:xfrm>
            <a:off x="847322" y="5670038"/>
            <a:ext cx="798682" cy="671659"/>
            <a:chOff x="4064935" y="4137654"/>
            <a:chExt cx="607100" cy="510547"/>
          </a:xfrm>
        </p:grpSpPr>
        <p:sp>
          <p:nvSpPr>
            <p:cNvPr id="71" name="圆角矩形 62"/>
            <p:cNvSpPr/>
            <p:nvPr/>
          </p:nvSpPr>
          <p:spPr>
            <a:xfrm>
              <a:off x="4113212" y="4137654"/>
              <a:ext cx="510546" cy="510546"/>
            </a:xfrm>
            <a:prstGeom prst="round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Arial" panose="020B0604020202020204"/>
                <a:sym typeface="微软雅黑" panose="020B0503020204020204" pitchFamily="34" charset="-122"/>
              </a:endParaRPr>
            </a:p>
          </p:txBody>
        </p:sp>
        <p:sp>
          <p:nvSpPr>
            <p:cNvPr id="72" name="TextBox 7"/>
            <p:cNvSpPr txBox="1">
              <a:spLocks noChangeArrowheads="1"/>
            </p:cNvSpPr>
            <p:nvPr/>
          </p:nvSpPr>
          <p:spPr bwMode="auto">
            <a:xfrm>
              <a:off x="4064935" y="4156907"/>
              <a:ext cx="607100" cy="491294"/>
            </a:xfrm>
            <a:prstGeom prst="rect">
              <a:avLst/>
            </a:prstGeom>
            <a:noFill/>
            <a:ln>
              <a:noFill/>
            </a:ln>
            <a:effectLst>
              <a:glow rad="1371600">
                <a:srgbClr val="FFFF00"/>
              </a:glow>
              <a:softEdge rad="127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ea"/>
                  <a:ea typeface="+mj-ea"/>
                  <a:cs typeface="Arial" panose="020B0604020202020204"/>
                  <a:sym typeface="微软雅黑" panose="020B0503020204020204" pitchFamily="34" charset="-122"/>
                </a:rPr>
                <a:t>六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Arial" panose="020B0604020202020204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73" name="组合 72"/>
          <p:cNvGrpSpPr/>
          <p:nvPr/>
        </p:nvGrpSpPr>
        <p:grpSpPr>
          <a:xfrm>
            <a:off x="1582493" y="5682704"/>
            <a:ext cx="798682" cy="671658"/>
            <a:chOff x="4064935" y="4137654"/>
            <a:chExt cx="607100" cy="510546"/>
          </a:xfrm>
        </p:grpSpPr>
        <p:sp>
          <p:nvSpPr>
            <p:cNvPr id="74" name="圆角矩形 62"/>
            <p:cNvSpPr/>
            <p:nvPr/>
          </p:nvSpPr>
          <p:spPr>
            <a:xfrm>
              <a:off x="4113212" y="4137654"/>
              <a:ext cx="510546" cy="510546"/>
            </a:xfrm>
            <a:prstGeom prst="round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Arial" panose="020B0604020202020204"/>
                <a:sym typeface="微软雅黑" panose="020B0503020204020204" pitchFamily="34" charset="-122"/>
              </a:endParaRPr>
            </a:p>
          </p:txBody>
        </p:sp>
        <p:sp>
          <p:nvSpPr>
            <p:cNvPr id="75" name="TextBox 7"/>
            <p:cNvSpPr txBox="1">
              <a:spLocks noChangeArrowheads="1"/>
            </p:cNvSpPr>
            <p:nvPr/>
          </p:nvSpPr>
          <p:spPr bwMode="auto">
            <a:xfrm>
              <a:off x="4064935" y="4156906"/>
              <a:ext cx="607100" cy="491294"/>
            </a:xfrm>
            <a:prstGeom prst="rect">
              <a:avLst/>
            </a:prstGeom>
            <a:noFill/>
            <a:ln>
              <a:noFill/>
            </a:ln>
            <a:effectLst>
              <a:glow rad="1371600">
                <a:srgbClr val="FFFF00"/>
              </a:glow>
              <a:softEdge rad="127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ea"/>
                  <a:ea typeface="+mj-ea"/>
                  <a:cs typeface="Arial" panose="020B0604020202020204"/>
                  <a:sym typeface="微软雅黑" panose="020B0503020204020204" pitchFamily="34" charset="-122"/>
                </a:rPr>
                <a:t>个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Arial" panose="020B0604020202020204"/>
                <a:sym typeface="微软雅黑" panose="020B0503020204020204" pitchFamily="34" charset="-122"/>
              </a:endParaRPr>
            </a:p>
          </p:txBody>
        </p:sp>
      </p:grpSp>
      <p:cxnSp>
        <p:nvCxnSpPr>
          <p:cNvPr id="76" name="直接连接符 75"/>
          <p:cNvCxnSpPr/>
          <p:nvPr/>
        </p:nvCxnSpPr>
        <p:spPr>
          <a:xfrm>
            <a:off x="3246591" y="5679919"/>
            <a:ext cx="0" cy="687444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7" name="组合 76"/>
          <p:cNvGrpSpPr/>
          <p:nvPr/>
        </p:nvGrpSpPr>
        <p:grpSpPr>
          <a:xfrm>
            <a:off x="2360935" y="5682704"/>
            <a:ext cx="798682" cy="671658"/>
            <a:chOff x="4064935" y="4137654"/>
            <a:chExt cx="607100" cy="510546"/>
          </a:xfrm>
        </p:grpSpPr>
        <p:sp>
          <p:nvSpPr>
            <p:cNvPr id="78" name="圆角矩形 62"/>
            <p:cNvSpPr/>
            <p:nvPr/>
          </p:nvSpPr>
          <p:spPr>
            <a:xfrm>
              <a:off x="4113212" y="4137654"/>
              <a:ext cx="510546" cy="510546"/>
            </a:xfrm>
            <a:prstGeom prst="round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Arial" panose="020B0604020202020204"/>
                <a:sym typeface="微软雅黑" panose="020B0503020204020204" pitchFamily="34" charset="-122"/>
              </a:endParaRPr>
            </a:p>
          </p:txBody>
        </p:sp>
        <p:sp>
          <p:nvSpPr>
            <p:cNvPr id="79" name="TextBox 7"/>
            <p:cNvSpPr txBox="1">
              <a:spLocks noChangeArrowheads="1"/>
            </p:cNvSpPr>
            <p:nvPr/>
          </p:nvSpPr>
          <p:spPr bwMode="auto">
            <a:xfrm>
              <a:off x="4064935" y="4156906"/>
              <a:ext cx="607100" cy="491294"/>
            </a:xfrm>
            <a:prstGeom prst="rect">
              <a:avLst/>
            </a:prstGeom>
            <a:noFill/>
            <a:ln>
              <a:noFill/>
            </a:ln>
            <a:effectLst>
              <a:glow rad="1371600">
                <a:srgbClr val="FFFF00"/>
              </a:glow>
              <a:softEdge rad="127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ea"/>
                  <a:ea typeface="+mj-ea"/>
                  <a:cs typeface="Arial" panose="020B0604020202020204"/>
                  <a:sym typeface="微软雅黑" panose="020B0503020204020204" pitchFamily="34" charset="-122"/>
                </a:rPr>
                <a:t>先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Arial" panose="020B0604020202020204"/>
                <a:sym typeface="微软雅黑" panose="020B0503020204020204" pitchFamily="34" charset="-122"/>
              </a:endParaRPr>
            </a:p>
          </p:txBody>
        </p:sp>
      </p:grpSp>
      <p:sp>
        <p:nvSpPr>
          <p:cNvPr id="80" name="Aitds1"/>
          <p:cNvSpPr txBox="1">
            <a:spLocks noChangeArrowheads="1"/>
          </p:cNvSpPr>
          <p:nvPr/>
        </p:nvSpPr>
        <p:spPr bwMode="auto">
          <a:xfrm>
            <a:off x="2082840" y="384881"/>
            <a:ext cx="665919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lvl="0"/>
            <a:r>
              <a:rPr lang="zh-CN" altLang="en-US" sz="2000" b="1" dirty="0">
                <a:solidFill>
                  <a:srgbClr val="C00000"/>
                </a:solidFill>
                <a:latin typeface="+mj-ea"/>
                <a:ea typeface="+mj-ea"/>
                <a:cs typeface="+mn-ea"/>
                <a:sym typeface="微软雅黑" panose="020B0503020204020204" pitchFamily="34" charset="-122"/>
              </a:rPr>
              <a:t>无规矩不成方圆，不立标尺不为合格党员</a:t>
            </a:r>
            <a:endParaRPr lang="zh-CN" altLang="en-US" sz="3600" b="1" dirty="0">
              <a:ln>
                <a:solidFill>
                  <a:srgbClr val="FFFFFF">
                    <a:alpha val="44000"/>
                  </a:srgbClr>
                </a:solidFill>
              </a:ln>
              <a:solidFill>
                <a:srgbClr val="C00000"/>
              </a:solidFill>
              <a:effectLst/>
              <a:latin typeface="+mj-ea"/>
              <a:ea typeface="+mj-ea"/>
              <a:cs typeface="+mn-ea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3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3" dur="3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1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 tmFilter="0,0; .5, 1; 1, 1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7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9" dur="3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3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35" presetID="56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37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38" dur="25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39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40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3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51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25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4" dur="2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2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8850"/>
                                </p:stCondLst>
                                <p:childTnLst>
                                  <p:par>
                                    <p:cTn id="57" presetID="2" presetClass="entr" presetSubtype="8" fill="hold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59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60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8" fill="hold" nodeType="withEffect" p14:presetBounceEnd="44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63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64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8" fill="hold" nodeType="withEffect" p14:presetBounceEnd="44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67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68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9350"/>
                                </p:stCondLst>
                                <p:childTnLst>
                                  <p:par>
                                    <p:cTn id="7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2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9850"/>
                                </p:stCondLst>
                                <p:childTnLst>
                                  <p:par>
                                    <p:cTn id="74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82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21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85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10350"/>
                                </p:stCondLst>
                                <p:childTnLst>
                                  <p:par>
                                    <p:cTn id="87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3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95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6" presetID="21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98" dur="1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10850"/>
                                </p:stCondLst>
                                <p:childTnLst>
                                  <p:par>
                                    <p:cTn id="100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2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5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6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08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9" presetID="21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11" dur="10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2" fill="hold">
                                <p:stCondLst>
                                  <p:cond delay="11350"/>
                                </p:stCondLst>
                                <p:childTnLst>
                                  <p:par>
                                    <p:cTn id="113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5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7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8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9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21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2" presetID="21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24" dur="10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5" fill="hold">
                                <p:stCondLst>
                                  <p:cond delay="11850"/>
                                </p:stCondLst>
                                <p:childTnLst>
                                  <p:par>
                                    <p:cTn id="126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8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9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0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1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2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34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5" presetID="21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37" dur="10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8" fill="hold">
                                <p:stCondLst>
                                  <p:cond delay="12350"/>
                                </p:stCondLst>
                                <p:childTnLst>
                                  <p:par>
                                    <p:cTn id="139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1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2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3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4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47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8" presetID="21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50" dur="10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1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3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4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5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6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7" dur="500" tmFilter="0,0; .5, 1; 1, 1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/>
          <p:bldP spid="5" grpId="0" animBg="1"/>
          <p:bldP spid="6" grpId="0" animBg="1"/>
          <p:bldP spid="31" grpId="0" animBg="1"/>
          <p:bldP spid="32" grpId="0" animBg="1"/>
          <p:bldP spid="33" grpId="0"/>
          <p:bldP spid="34" grpId="0"/>
          <p:bldP spid="38" grpId="0"/>
          <p:bldP spid="42" grpId="0"/>
          <p:bldP spid="43" grpId="0" animBg="1" autoUpdateAnimBg="0"/>
          <p:bldP spid="47" grpId="0"/>
          <p:bldP spid="48" grpId="0" animBg="1" autoUpdateAnimBg="0"/>
          <p:bldP spid="52" grpId="0"/>
          <p:bldP spid="53" grpId="0" animBg="1" autoUpdateAnimBg="0"/>
          <p:bldP spid="58" grpId="0"/>
          <p:bldP spid="59" grpId="0" animBg="1" autoUpdateAnimBg="0"/>
          <p:bldP spid="63" grpId="0"/>
          <p:bldP spid="64" grpId="0" animBg="1" autoUpdateAnimBg="0"/>
          <p:bldP spid="68" grpId="0"/>
          <p:bldP spid="69" grpId="0" animBg="1" autoUpdateAnimBg="0"/>
          <p:bldP spid="80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3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3" dur="3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 tmFilter="0,0; .5, 1; 1, 1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7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9" dur="3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3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35" presetID="56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37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38" dur="25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39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40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3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51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25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4" dur="2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2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8850"/>
                                </p:stCondLst>
                                <p:childTnLst>
                                  <p:par>
                                    <p:cTn id="57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8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9350"/>
                                </p:stCondLst>
                                <p:childTnLst>
                                  <p:par>
                                    <p:cTn id="7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2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9850"/>
                                </p:stCondLst>
                                <p:childTnLst>
                                  <p:par>
                                    <p:cTn id="74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82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21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85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10350"/>
                                </p:stCondLst>
                                <p:childTnLst>
                                  <p:par>
                                    <p:cTn id="87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3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95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6" presetID="21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98" dur="1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10850"/>
                                </p:stCondLst>
                                <p:childTnLst>
                                  <p:par>
                                    <p:cTn id="100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2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5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6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08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9" presetID="21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11" dur="10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2" fill="hold">
                                <p:stCondLst>
                                  <p:cond delay="11350"/>
                                </p:stCondLst>
                                <p:childTnLst>
                                  <p:par>
                                    <p:cTn id="113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5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7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8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9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21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2" presetID="21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24" dur="10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5" fill="hold">
                                <p:stCondLst>
                                  <p:cond delay="11850"/>
                                </p:stCondLst>
                                <p:childTnLst>
                                  <p:par>
                                    <p:cTn id="126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8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9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0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1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2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34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5" presetID="21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37" dur="10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8" fill="hold">
                                <p:stCondLst>
                                  <p:cond delay="12350"/>
                                </p:stCondLst>
                                <p:childTnLst>
                                  <p:par>
                                    <p:cTn id="139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1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2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3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4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47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8" presetID="21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50" dur="10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1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3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4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5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6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7" dur="500" tmFilter="0,0; .5, 1; 1, 1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/>
          <p:bldP spid="5" grpId="0" animBg="1"/>
          <p:bldP spid="6" grpId="0" animBg="1"/>
          <p:bldP spid="31" grpId="0" animBg="1"/>
          <p:bldP spid="32" grpId="0" animBg="1"/>
          <p:bldP spid="33" grpId="0"/>
          <p:bldP spid="34" grpId="0"/>
          <p:bldP spid="38" grpId="0"/>
          <p:bldP spid="42" grpId="0"/>
          <p:bldP spid="43" grpId="0" animBg="1" autoUpdateAnimBg="0"/>
          <p:bldP spid="47" grpId="0"/>
          <p:bldP spid="48" grpId="0" animBg="1" autoUpdateAnimBg="0"/>
          <p:bldP spid="52" grpId="0"/>
          <p:bldP spid="53" grpId="0" animBg="1" autoUpdateAnimBg="0"/>
          <p:bldP spid="58" grpId="0"/>
          <p:bldP spid="59" grpId="0" animBg="1" autoUpdateAnimBg="0"/>
          <p:bldP spid="63" grpId="0"/>
          <p:bldP spid="64" grpId="0" animBg="1" autoUpdateAnimBg="0"/>
          <p:bldP spid="68" grpId="0"/>
          <p:bldP spid="69" grpId="0" animBg="1" autoUpdateAnimBg="0"/>
          <p:bldP spid="80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3511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294" y="-142661"/>
            <a:ext cx="2438705" cy="48387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80"/>
            <a:ext cx="7044094" cy="2398514"/>
          </a:xfrm>
          <a:prstGeom prst="rect">
            <a:avLst/>
          </a:prstGeom>
        </p:spPr>
      </p:pic>
      <p:sp>
        <p:nvSpPr>
          <p:cNvPr id="14" name="Aitds3"/>
          <p:cNvSpPr txBox="1"/>
          <p:nvPr/>
        </p:nvSpPr>
        <p:spPr>
          <a:xfrm>
            <a:off x="2156460" y="2121835"/>
            <a:ext cx="787908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6000" b="1" dirty="0">
                <a:solidFill>
                  <a:srgbClr val="C00000"/>
                </a:solidFill>
                <a:latin typeface="+mj-ea"/>
                <a:ea typeface="+mj-ea"/>
                <a:sym typeface="微软雅黑" panose="020B0503020204020204" pitchFamily="34" charset="-122"/>
              </a:rPr>
              <a:t>无纪律不可守正</a:t>
            </a:r>
            <a:endParaRPr lang="en-US" altLang="zh-CN" sz="6000" b="1" dirty="0">
              <a:solidFill>
                <a:srgbClr val="C00000"/>
              </a:solidFill>
              <a:latin typeface="+mj-ea"/>
              <a:ea typeface="+mj-ea"/>
              <a:sym typeface="微软雅黑" panose="020B0503020204020204" pitchFamily="34" charset="-122"/>
            </a:endParaRPr>
          </a:p>
          <a:p>
            <a:pPr algn="ctr"/>
            <a:r>
              <a:rPr lang="zh-CN" altLang="en-US" sz="6000" b="1" dirty="0">
                <a:solidFill>
                  <a:srgbClr val="C00000"/>
                </a:solidFill>
                <a:latin typeface="+mj-ea"/>
                <a:ea typeface="+mj-ea"/>
                <a:sym typeface="微软雅黑" panose="020B0503020204020204" pitchFamily="34" charset="-122"/>
              </a:rPr>
              <a:t>不划底线不论公道是非</a:t>
            </a:r>
            <a:endParaRPr lang="zh-CN" altLang="en-US" sz="6000" b="1" dirty="0">
              <a:solidFill>
                <a:srgbClr val="C00000"/>
              </a:solidFill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sp>
        <p:nvSpPr>
          <p:cNvPr id="15" name="Aitds6"/>
          <p:cNvSpPr txBox="1"/>
          <p:nvPr/>
        </p:nvSpPr>
        <p:spPr>
          <a:xfrm>
            <a:off x="4146748" y="1149521"/>
            <a:ext cx="38985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7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B50008"/>
                </a:solidFill>
                <a:effectLst/>
                <a:uLnTx/>
                <a:uFillTx/>
                <a:ea typeface="+mj-ea"/>
                <a:sym typeface="微软雅黑" panose="020B0503020204020204" pitchFamily="34" charset="-122"/>
              </a:rPr>
              <a:t>第二部分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B50008"/>
                </a:solidFill>
                <a:effectLst/>
                <a:uLnTx/>
                <a:uFillTx/>
                <a:ea typeface="+mj-ea"/>
                <a:sym typeface="微软雅黑" panose="020B0503020204020204" pitchFamily="34" charset="-122"/>
              </a:rPr>
              <a:t>PART  02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B50008"/>
              </a:solidFill>
              <a:effectLst/>
              <a:uLnTx/>
              <a:uFillTx/>
              <a:ea typeface="+mj-ea"/>
              <a:sym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6069" y="3503924"/>
            <a:ext cx="6312876" cy="28821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1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平行四边形 2"/>
          <p:cNvSpPr/>
          <p:nvPr/>
        </p:nvSpPr>
        <p:spPr>
          <a:xfrm>
            <a:off x="1963380" y="1598344"/>
            <a:ext cx="6576576" cy="683344"/>
          </a:xfrm>
          <a:prstGeom prst="parallelogram">
            <a:avLst/>
          </a:prstGeom>
          <a:gradFill flip="none" rotWithShape="1">
            <a:gsLst>
              <a:gs pos="0">
                <a:srgbClr val="F6C381"/>
              </a:gs>
              <a:gs pos="100000">
                <a:srgbClr val="F6C381">
                  <a:alpha val="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474245" y="1625923"/>
            <a:ext cx="8890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defRPr/>
            </a:pPr>
            <a:r>
              <a:rPr lang="zh-CN" altLang="en-US" sz="3200" dirty="0">
                <a:ln w="19050">
                  <a:noFill/>
                </a:ln>
                <a:solidFill>
                  <a:srgbClr val="CE1421"/>
                </a:solidFill>
                <a:latin typeface="+mj-ea"/>
                <a:ea typeface="+mj-ea"/>
                <a:sym typeface="微软雅黑" panose="020B0503020204020204" pitchFamily="34" charset="-122"/>
              </a:rPr>
              <a:t>底线是合格党员做人做事的保证</a:t>
            </a:r>
            <a:endParaRPr kumimoji="0" lang="zh-CN" altLang="en-US" sz="3200" i="0" u="none" strike="noStrike" kern="1200" cap="none" spc="0" normalizeH="0" baseline="0" noProof="0" dirty="0">
              <a:ln w="19050">
                <a:noFill/>
              </a:ln>
              <a:solidFill>
                <a:srgbClr val="CE1421"/>
              </a:solidFill>
              <a:effectLst/>
              <a:uLnTx/>
              <a:uFillTx/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sp>
        <p:nvSpPr>
          <p:cNvPr id="5" name="Freeform 9"/>
          <p:cNvSpPr/>
          <p:nvPr/>
        </p:nvSpPr>
        <p:spPr bwMode="auto">
          <a:xfrm>
            <a:off x="2394563" y="1852987"/>
            <a:ext cx="158750" cy="182562"/>
          </a:xfrm>
          <a:custGeom>
            <a:avLst/>
            <a:gdLst>
              <a:gd name="T0" fmla="*/ 2147483647 w 205"/>
              <a:gd name="T1" fmla="*/ 2147483647 h 234"/>
              <a:gd name="T2" fmla="*/ 2147483647 w 205"/>
              <a:gd name="T3" fmla="*/ 2147483647 h 234"/>
              <a:gd name="T4" fmla="*/ 2147483647 w 205"/>
              <a:gd name="T5" fmla="*/ 2147483647 h 234"/>
              <a:gd name="T6" fmla="*/ 0 w 205"/>
              <a:gd name="T7" fmla="*/ 2147483647 h 234"/>
              <a:gd name="T8" fmla="*/ 0 w 205"/>
              <a:gd name="T9" fmla="*/ 2147483647 h 234"/>
              <a:gd name="T10" fmla="*/ 0 w 205"/>
              <a:gd name="T11" fmla="*/ 2147483647 h 234"/>
              <a:gd name="T12" fmla="*/ 2147483647 w 205"/>
              <a:gd name="T13" fmla="*/ 2147483647 h 234"/>
              <a:gd name="T14" fmla="*/ 2147483647 w 205"/>
              <a:gd name="T15" fmla="*/ 2147483647 h 234"/>
              <a:gd name="T16" fmla="*/ 2147483647 w 205"/>
              <a:gd name="T17" fmla="*/ 2147483647 h 234"/>
              <a:gd name="T18" fmla="*/ 2147483647 w 205"/>
              <a:gd name="T19" fmla="*/ 2147483647 h 23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05" h="234">
                <a:moveTo>
                  <a:pt x="194" y="127"/>
                </a:moveTo>
                <a:lnTo>
                  <a:pt x="106" y="178"/>
                </a:lnTo>
                <a:cubicBezTo>
                  <a:pt x="78" y="194"/>
                  <a:pt x="50" y="210"/>
                  <a:pt x="23" y="226"/>
                </a:cubicBezTo>
                <a:cubicBezTo>
                  <a:pt x="9" y="234"/>
                  <a:pt x="2" y="232"/>
                  <a:pt x="0" y="219"/>
                </a:cubicBezTo>
                <a:lnTo>
                  <a:pt x="0" y="117"/>
                </a:lnTo>
                <a:cubicBezTo>
                  <a:pt x="0" y="85"/>
                  <a:pt x="0" y="53"/>
                  <a:pt x="0" y="21"/>
                </a:cubicBezTo>
                <a:cubicBezTo>
                  <a:pt x="0" y="5"/>
                  <a:pt x="6" y="0"/>
                  <a:pt x="18" y="5"/>
                </a:cubicBezTo>
                <a:lnTo>
                  <a:pt x="106" y="56"/>
                </a:lnTo>
                <a:cubicBezTo>
                  <a:pt x="134" y="72"/>
                  <a:pt x="161" y="88"/>
                  <a:pt x="189" y="104"/>
                </a:cubicBezTo>
                <a:cubicBezTo>
                  <a:pt x="203" y="111"/>
                  <a:pt x="205" y="119"/>
                  <a:pt x="194" y="127"/>
                </a:cubicBezTo>
                <a:close/>
              </a:path>
            </a:pathLst>
          </a:cu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sp>
        <p:nvSpPr>
          <p:cNvPr id="6" name="矩形: 圆角 5"/>
          <p:cNvSpPr/>
          <p:nvPr/>
        </p:nvSpPr>
        <p:spPr>
          <a:xfrm>
            <a:off x="967722" y="1759313"/>
            <a:ext cx="1387000" cy="384186"/>
          </a:xfrm>
          <a:prstGeom prst="roundRect">
            <a:avLst>
              <a:gd name="adj" fmla="val 50000"/>
            </a:avLst>
          </a:prstGeom>
          <a:solidFill>
            <a:srgbClr val="B500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rPr>
              <a:t>第一 </a:t>
            </a:r>
            <a:endParaRPr kumimoji="0" lang="zh-CN" altLang="en-US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grpSp>
        <p:nvGrpSpPr>
          <p:cNvPr id="47" name="组合 46"/>
          <p:cNvGrpSpPr/>
          <p:nvPr/>
        </p:nvGrpSpPr>
        <p:grpSpPr>
          <a:xfrm>
            <a:off x="1248029" y="2596557"/>
            <a:ext cx="2395048" cy="529906"/>
            <a:chOff x="1226053" y="2289998"/>
            <a:chExt cx="3427855" cy="758416"/>
          </a:xfrm>
        </p:grpSpPr>
        <p:grpSp>
          <p:nvGrpSpPr>
            <p:cNvPr id="48" name="组合 47"/>
            <p:cNvGrpSpPr/>
            <p:nvPr/>
          </p:nvGrpSpPr>
          <p:grpSpPr>
            <a:xfrm>
              <a:off x="1452251" y="2383555"/>
              <a:ext cx="3201657" cy="619553"/>
              <a:chOff x="4757367" y="4188620"/>
              <a:chExt cx="4467224" cy="480689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52" name="圆角矩形 58"/>
              <p:cNvSpPr/>
              <p:nvPr/>
            </p:nvSpPr>
            <p:spPr>
              <a:xfrm>
                <a:off x="4757367" y="4188620"/>
                <a:ext cx="4187913" cy="480689"/>
              </a:xfrm>
              <a:prstGeom prst="roundRect">
                <a:avLst>
                  <a:gd name="adj" fmla="val 50000"/>
                </a:avLst>
              </a:prstGeom>
              <a:solidFill>
                <a:srgbClr val="C10001"/>
              </a:solidFill>
              <a:ln w="25400" cap="flat" cmpd="sng" algn="ctr">
                <a:solidFill>
                  <a:schemeClr val="bg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ea"/>
                  <a:ea typeface="+mj-ea"/>
                  <a:sym typeface="微软雅黑" panose="020B0503020204020204" pitchFamily="34" charset="-122"/>
                </a:endParaRPr>
              </a:p>
            </p:txBody>
          </p:sp>
          <p:sp>
            <p:nvSpPr>
              <p:cNvPr id="53" name="文本框 3"/>
              <p:cNvSpPr>
                <a:spLocks noChangeArrowheads="1"/>
              </p:cNvSpPr>
              <p:nvPr/>
            </p:nvSpPr>
            <p:spPr bwMode="auto">
              <a:xfrm>
                <a:off x="5842851" y="4212681"/>
                <a:ext cx="3381740" cy="4483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34089" tIns="17044" rIns="34089" bIns="17044">
                <a:spAutoFit/>
              </a:bodyPr>
              <a:lstStyle/>
              <a:p>
                <a:pPr lvl="0">
                  <a:defRPr/>
                </a:pPr>
                <a:r>
                  <a:rPr lang="zh-CN" altLang="en-US" sz="2400" b="1" dirty="0">
                    <a:solidFill>
                      <a:srgbClr val="FFFF00"/>
                    </a:solidFill>
                    <a:latin typeface="+mj-ea"/>
                    <a:ea typeface="+mj-ea"/>
                    <a:sym typeface="微软雅黑" panose="020B0503020204020204" pitchFamily="34" charset="-122"/>
                  </a:rPr>
                  <a:t>法律底线</a:t>
                </a:r>
                <a:endPara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+mj-ea"/>
                  <a:ea typeface="+mj-ea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49" name="组合 48"/>
            <p:cNvGrpSpPr/>
            <p:nvPr/>
          </p:nvGrpSpPr>
          <p:grpSpPr>
            <a:xfrm>
              <a:off x="1226053" y="2289998"/>
              <a:ext cx="758416" cy="758416"/>
              <a:chOff x="3078518" y="1828218"/>
              <a:chExt cx="758416" cy="758416"/>
            </a:xfrm>
          </p:grpSpPr>
          <p:sp>
            <p:nvSpPr>
              <p:cNvPr id="50" name="Oval 16"/>
              <p:cNvSpPr/>
              <p:nvPr/>
            </p:nvSpPr>
            <p:spPr>
              <a:xfrm>
                <a:off x="3078518" y="1828218"/>
                <a:ext cx="758416" cy="758416"/>
              </a:xfrm>
              <a:prstGeom prst="ellipse">
                <a:avLst/>
              </a:prstGeom>
              <a:solidFill>
                <a:srgbClr val="C00000"/>
              </a:solidFill>
              <a:ln w="5715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</a:ln>
              <a:effectLst>
                <a:outerShdw blurRad="228600" dist="114300" dir="6840000" sx="99000" sy="99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r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176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j-ea"/>
                    <a:ea typeface="+mj-ea"/>
                    <a:cs typeface="+mn-ea"/>
                    <a:sym typeface="微软雅黑" panose="020B0503020204020204" pitchFamily="34" charset="-122"/>
                  </a:rPr>
                  <a:t> </a:t>
                </a: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ea"/>
                  <a:ea typeface="+mj-ea"/>
                  <a:cs typeface="+mn-ea"/>
                  <a:sym typeface="微软雅黑" panose="020B0503020204020204" pitchFamily="34" charset="-122"/>
                </a:endParaRPr>
              </a:p>
            </p:txBody>
          </p:sp>
          <p:pic>
            <p:nvPicPr>
              <p:cNvPr id="51" name="图片 50"/>
              <p:cNvPicPr>
                <a:picLocks noChangeAspect="1"/>
              </p:cNvPicPr>
              <p:nvPr/>
            </p:nvPicPr>
            <p:blipFill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46843" y="1976497"/>
                <a:ext cx="420548" cy="420548"/>
              </a:xfrm>
              <a:prstGeom prst="rect">
                <a:avLst/>
              </a:prstGeom>
            </p:spPr>
          </p:pic>
        </p:grpSp>
      </p:grpSp>
      <p:grpSp>
        <p:nvGrpSpPr>
          <p:cNvPr id="55" name="组合 54"/>
          <p:cNvGrpSpPr/>
          <p:nvPr/>
        </p:nvGrpSpPr>
        <p:grpSpPr>
          <a:xfrm>
            <a:off x="3866069" y="2596557"/>
            <a:ext cx="2409562" cy="529906"/>
            <a:chOff x="1226053" y="2289998"/>
            <a:chExt cx="3448628" cy="758416"/>
          </a:xfrm>
        </p:grpSpPr>
        <p:grpSp>
          <p:nvGrpSpPr>
            <p:cNvPr id="56" name="组合 55"/>
            <p:cNvGrpSpPr/>
            <p:nvPr/>
          </p:nvGrpSpPr>
          <p:grpSpPr>
            <a:xfrm>
              <a:off x="1452251" y="2383555"/>
              <a:ext cx="3222430" cy="619553"/>
              <a:chOff x="4757367" y="4188620"/>
              <a:chExt cx="4496208" cy="480689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60" name="圆角矩形 58"/>
              <p:cNvSpPr/>
              <p:nvPr/>
            </p:nvSpPr>
            <p:spPr>
              <a:xfrm>
                <a:off x="4757367" y="4188620"/>
                <a:ext cx="4187913" cy="480689"/>
              </a:xfrm>
              <a:prstGeom prst="roundRect">
                <a:avLst>
                  <a:gd name="adj" fmla="val 50000"/>
                </a:avLst>
              </a:prstGeom>
              <a:solidFill>
                <a:srgbClr val="C10001"/>
              </a:solidFill>
              <a:ln w="25400" cap="flat" cmpd="sng" algn="ctr">
                <a:solidFill>
                  <a:schemeClr val="bg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ea"/>
                  <a:ea typeface="+mj-ea"/>
                  <a:sym typeface="微软雅黑" panose="020B0503020204020204" pitchFamily="34" charset="-122"/>
                </a:endParaRPr>
              </a:p>
            </p:txBody>
          </p:sp>
          <p:sp>
            <p:nvSpPr>
              <p:cNvPr id="61" name="文本框 3"/>
              <p:cNvSpPr>
                <a:spLocks noChangeArrowheads="1"/>
              </p:cNvSpPr>
              <p:nvPr/>
            </p:nvSpPr>
            <p:spPr bwMode="auto">
              <a:xfrm>
                <a:off x="5871835" y="4212681"/>
                <a:ext cx="3381740" cy="4483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34089" tIns="17044" rIns="34089" bIns="17044">
                <a:spAutoFit/>
              </a:bodyPr>
              <a:lstStyle/>
              <a:p>
                <a:pPr lvl="0">
                  <a:defRPr/>
                </a:pPr>
                <a:r>
                  <a:rPr lang="zh-CN" altLang="en-US" sz="2400" b="1" dirty="0">
                    <a:solidFill>
                      <a:srgbClr val="FFFF00"/>
                    </a:solidFill>
                    <a:latin typeface="+mj-ea"/>
                    <a:ea typeface="+mj-ea"/>
                    <a:sym typeface="微软雅黑" panose="020B0503020204020204" pitchFamily="34" charset="-122"/>
                  </a:rPr>
                  <a:t>纪律底线</a:t>
                </a:r>
                <a:endPara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+mj-ea"/>
                  <a:ea typeface="+mj-ea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57" name="组合 56"/>
            <p:cNvGrpSpPr/>
            <p:nvPr/>
          </p:nvGrpSpPr>
          <p:grpSpPr>
            <a:xfrm>
              <a:off x="1226053" y="2289998"/>
              <a:ext cx="758416" cy="758416"/>
              <a:chOff x="3078518" y="1828218"/>
              <a:chExt cx="758416" cy="758416"/>
            </a:xfrm>
          </p:grpSpPr>
          <p:sp>
            <p:nvSpPr>
              <p:cNvPr id="58" name="Oval 16"/>
              <p:cNvSpPr/>
              <p:nvPr/>
            </p:nvSpPr>
            <p:spPr>
              <a:xfrm>
                <a:off x="3078518" y="1828218"/>
                <a:ext cx="758416" cy="758416"/>
              </a:xfrm>
              <a:prstGeom prst="ellipse">
                <a:avLst/>
              </a:prstGeom>
              <a:solidFill>
                <a:srgbClr val="C00000"/>
              </a:solidFill>
              <a:ln w="5715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</a:ln>
              <a:effectLst>
                <a:outerShdw blurRad="228600" dist="114300" dir="6840000" sx="99000" sy="99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r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176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j-ea"/>
                    <a:ea typeface="+mj-ea"/>
                    <a:cs typeface="+mn-ea"/>
                    <a:sym typeface="微软雅黑" panose="020B0503020204020204" pitchFamily="34" charset="-122"/>
                  </a:rPr>
                  <a:t> </a:t>
                </a: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ea"/>
                  <a:ea typeface="+mj-ea"/>
                  <a:cs typeface="+mn-ea"/>
                  <a:sym typeface="微软雅黑" panose="020B0503020204020204" pitchFamily="34" charset="-122"/>
                </a:endParaRPr>
              </a:p>
            </p:txBody>
          </p:sp>
          <p:pic>
            <p:nvPicPr>
              <p:cNvPr id="59" name="图片 58"/>
              <p:cNvPicPr>
                <a:picLocks noChangeAspect="1"/>
              </p:cNvPicPr>
              <p:nvPr/>
            </p:nvPicPr>
            <p:blipFill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46843" y="1976497"/>
                <a:ext cx="420548" cy="420548"/>
              </a:xfrm>
              <a:prstGeom prst="rect">
                <a:avLst/>
              </a:prstGeom>
            </p:spPr>
          </p:pic>
        </p:grpSp>
      </p:grpSp>
      <p:grpSp>
        <p:nvGrpSpPr>
          <p:cNvPr id="62" name="组合 61"/>
          <p:cNvGrpSpPr/>
          <p:nvPr/>
        </p:nvGrpSpPr>
        <p:grpSpPr>
          <a:xfrm>
            <a:off x="6461850" y="2596557"/>
            <a:ext cx="2395048" cy="529906"/>
            <a:chOff x="1226053" y="2289998"/>
            <a:chExt cx="3427855" cy="758416"/>
          </a:xfrm>
        </p:grpSpPr>
        <p:grpSp>
          <p:nvGrpSpPr>
            <p:cNvPr id="63" name="组合 62"/>
            <p:cNvGrpSpPr/>
            <p:nvPr/>
          </p:nvGrpSpPr>
          <p:grpSpPr>
            <a:xfrm>
              <a:off x="1452251" y="2383555"/>
              <a:ext cx="3201657" cy="619553"/>
              <a:chOff x="4757367" y="4188620"/>
              <a:chExt cx="4467224" cy="480689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67" name="圆角矩形 58"/>
              <p:cNvSpPr/>
              <p:nvPr/>
            </p:nvSpPr>
            <p:spPr>
              <a:xfrm>
                <a:off x="4757367" y="4188620"/>
                <a:ext cx="4187913" cy="480689"/>
              </a:xfrm>
              <a:prstGeom prst="roundRect">
                <a:avLst>
                  <a:gd name="adj" fmla="val 50000"/>
                </a:avLst>
              </a:prstGeom>
              <a:solidFill>
                <a:srgbClr val="C10001"/>
              </a:solidFill>
              <a:ln w="25400" cap="flat" cmpd="sng" algn="ctr">
                <a:solidFill>
                  <a:schemeClr val="bg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ea"/>
                  <a:ea typeface="+mj-ea"/>
                  <a:sym typeface="微软雅黑" panose="020B0503020204020204" pitchFamily="34" charset="-122"/>
                </a:endParaRPr>
              </a:p>
            </p:txBody>
          </p:sp>
          <p:sp>
            <p:nvSpPr>
              <p:cNvPr id="68" name="文本框 3"/>
              <p:cNvSpPr>
                <a:spLocks noChangeArrowheads="1"/>
              </p:cNvSpPr>
              <p:nvPr/>
            </p:nvSpPr>
            <p:spPr bwMode="auto">
              <a:xfrm>
                <a:off x="5842851" y="4196564"/>
                <a:ext cx="3381740" cy="4483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34089" tIns="17044" rIns="34089" bIns="17044">
                <a:spAutoFit/>
              </a:bodyPr>
              <a:lstStyle/>
              <a:p>
                <a:pPr lvl="0">
                  <a:defRPr/>
                </a:pPr>
                <a:r>
                  <a:rPr lang="zh-CN" altLang="en-US" sz="2400" b="1" dirty="0">
                    <a:solidFill>
                      <a:srgbClr val="FFFF00"/>
                    </a:solidFill>
                    <a:latin typeface="+mj-ea"/>
                    <a:ea typeface="+mj-ea"/>
                    <a:sym typeface="微软雅黑" panose="020B0503020204020204" pitchFamily="34" charset="-122"/>
                  </a:rPr>
                  <a:t>政策底线</a:t>
                </a:r>
                <a:endPara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+mj-ea"/>
                  <a:ea typeface="+mj-ea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64" name="组合 63"/>
            <p:cNvGrpSpPr/>
            <p:nvPr/>
          </p:nvGrpSpPr>
          <p:grpSpPr>
            <a:xfrm>
              <a:off x="1226053" y="2289998"/>
              <a:ext cx="758416" cy="758416"/>
              <a:chOff x="3078518" y="1828218"/>
              <a:chExt cx="758416" cy="758416"/>
            </a:xfrm>
          </p:grpSpPr>
          <p:sp>
            <p:nvSpPr>
              <p:cNvPr id="65" name="Oval 16"/>
              <p:cNvSpPr/>
              <p:nvPr/>
            </p:nvSpPr>
            <p:spPr>
              <a:xfrm>
                <a:off x="3078518" y="1828218"/>
                <a:ext cx="758416" cy="758416"/>
              </a:xfrm>
              <a:prstGeom prst="ellipse">
                <a:avLst/>
              </a:prstGeom>
              <a:solidFill>
                <a:srgbClr val="C00000"/>
              </a:solidFill>
              <a:ln w="5715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</a:ln>
              <a:effectLst>
                <a:outerShdw blurRad="228600" dist="114300" dir="6840000" sx="99000" sy="99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r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176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j-ea"/>
                    <a:ea typeface="+mj-ea"/>
                    <a:cs typeface="+mn-ea"/>
                    <a:sym typeface="微软雅黑" panose="020B0503020204020204" pitchFamily="34" charset="-122"/>
                  </a:rPr>
                  <a:t> </a:t>
                </a: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ea"/>
                  <a:ea typeface="+mj-ea"/>
                  <a:cs typeface="+mn-ea"/>
                  <a:sym typeface="微软雅黑" panose="020B0503020204020204" pitchFamily="34" charset="-122"/>
                </a:endParaRPr>
              </a:p>
            </p:txBody>
          </p:sp>
          <p:pic>
            <p:nvPicPr>
              <p:cNvPr id="66" name="图片 65"/>
              <p:cNvPicPr>
                <a:picLocks noChangeAspect="1"/>
              </p:cNvPicPr>
              <p:nvPr/>
            </p:nvPicPr>
            <p:blipFill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46843" y="1976497"/>
                <a:ext cx="420548" cy="420548"/>
              </a:xfrm>
              <a:prstGeom prst="rect">
                <a:avLst/>
              </a:prstGeom>
            </p:spPr>
          </p:pic>
        </p:grpSp>
      </p:grpSp>
      <p:grpSp>
        <p:nvGrpSpPr>
          <p:cNvPr id="69" name="组合 68"/>
          <p:cNvGrpSpPr/>
          <p:nvPr/>
        </p:nvGrpSpPr>
        <p:grpSpPr>
          <a:xfrm>
            <a:off x="8923036" y="2596557"/>
            <a:ext cx="2395048" cy="529906"/>
            <a:chOff x="1226053" y="2289998"/>
            <a:chExt cx="3427855" cy="758416"/>
          </a:xfrm>
        </p:grpSpPr>
        <p:grpSp>
          <p:nvGrpSpPr>
            <p:cNvPr id="70" name="组合 69"/>
            <p:cNvGrpSpPr/>
            <p:nvPr/>
          </p:nvGrpSpPr>
          <p:grpSpPr>
            <a:xfrm>
              <a:off x="1452251" y="2383555"/>
              <a:ext cx="3201657" cy="619553"/>
              <a:chOff x="4757367" y="4188620"/>
              <a:chExt cx="4467224" cy="480689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74" name="圆角矩形 58"/>
              <p:cNvSpPr/>
              <p:nvPr/>
            </p:nvSpPr>
            <p:spPr>
              <a:xfrm>
                <a:off x="4757367" y="4188620"/>
                <a:ext cx="4187913" cy="480689"/>
              </a:xfrm>
              <a:prstGeom prst="roundRect">
                <a:avLst>
                  <a:gd name="adj" fmla="val 50000"/>
                </a:avLst>
              </a:prstGeom>
              <a:solidFill>
                <a:srgbClr val="C10001"/>
              </a:solidFill>
              <a:ln w="25400" cap="flat" cmpd="sng" algn="ctr">
                <a:solidFill>
                  <a:schemeClr val="bg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ea"/>
                  <a:ea typeface="+mj-ea"/>
                  <a:sym typeface="微软雅黑" panose="020B0503020204020204" pitchFamily="34" charset="-122"/>
                </a:endParaRPr>
              </a:p>
            </p:txBody>
          </p:sp>
          <p:sp>
            <p:nvSpPr>
              <p:cNvPr id="75" name="文本框 3"/>
              <p:cNvSpPr>
                <a:spLocks noChangeArrowheads="1"/>
              </p:cNvSpPr>
              <p:nvPr/>
            </p:nvSpPr>
            <p:spPr bwMode="auto">
              <a:xfrm>
                <a:off x="5842851" y="4196564"/>
                <a:ext cx="3381740" cy="4483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34089" tIns="17044" rIns="34089" bIns="17044">
                <a:spAutoFit/>
              </a:bodyPr>
              <a:lstStyle/>
              <a:p>
                <a:pPr lvl="0">
                  <a:defRPr/>
                </a:pPr>
                <a:r>
                  <a:rPr lang="zh-CN" altLang="en-US" sz="2400" b="1" dirty="0">
                    <a:solidFill>
                      <a:srgbClr val="FFFF00"/>
                    </a:solidFill>
                    <a:latin typeface="+mj-ea"/>
                    <a:ea typeface="+mj-ea"/>
                    <a:sym typeface="微软雅黑" panose="020B0503020204020204" pitchFamily="34" charset="-122"/>
                  </a:rPr>
                  <a:t>道德底线</a:t>
                </a:r>
                <a:endPara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+mj-ea"/>
                  <a:ea typeface="+mj-ea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71" name="组合 70"/>
            <p:cNvGrpSpPr/>
            <p:nvPr/>
          </p:nvGrpSpPr>
          <p:grpSpPr>
            <a:xfrm>
              <a:off x="1226053" y="2289998"/>
              <a:ext cx="758416" cy="758416"/>
              <a:chOff x="3078518" y="1828218"/>
              <a:chExt cx="758416" cy="758416"/>
            </a:xfrm>
          </p:grpSpPr>
          <p:sp>
            <p:nvSpPr>
              <p:cNvPr id="72" name="Oval 16"/>
              <p:cNvSpPr/>
              <p:nvPr/>
            </p:nvSpPr>
            <p:spPr>
              <a:xfrm>
                <a:off x="3078518" y="1828218"/>
                <a:ext cx="758416" cy="758416"/>
              </a:xfrm>
              <a:prstGeom prst="ellipse">
                <a:avLst/>
              </a:prstGeom>
              <a:solidFill>
                <a:srgbClr val="C00000"/>
              </a:solidFill>
              <a:ln w="5715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</a:ln>
              <a:effectLst>
                <a:outerShdw blurRad="228600" dist="114300" dir="6840000" sx="99000" sy="99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r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176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j-ea"/>
                    <a:ea typeface="+mj-ea"/>
                    <a:cs typeface="+mn-ea"/>
                    <a:sym typeface="微软雅黑" panose="020B0503020204020204" pitchFamily="34" charset="-122"/>
                  </a:rPr>
                  <a:t> </a:t>
                </a: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ea"/>
                  <a:ea typeface="+mj-ea"/>
                  <a:cs typeface="+mn-ea"/>
                  <a:sym typeface="微软雅黑" panose="020B0503020204020204" pitchFamily="34" charset="-122"/>
                </a:endParaRPr>
              </a:p>
            </p:txBody>
          </p:sp>
          <p:pic>
            <p:nvPicPr>
              <p:cNvPr id="73" name="图片 72"/>
              <p:cNvPicPr>
                <a:picLocks noChangeAspect="1"/>
              </p:cNvPicPr>
              <p:nvPr/>
            </p:nvPicPr>
            <p:blipFill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46843" y="1976497"/>
                <a:ext cx="420548" cy="420548"/>
              </a:xfrm>
              <a:prstGeom prst="rect">
                <a:avLst/>
              </a:prstGeom>
            </p:spPr>
          </p:pic>
        </p:grpSp>
      </p:grpSp>
      <p:grpSp>
        <p:nvGrpSpPr>
          <p:cNvPr id="77" name="组合 76"/>
          <p:cNvGrpSpPr/>
          <p:nvPr/>
        </p:nvGrpSpPr>
        <p:grpSpPr>
          <a:xfrm>
            <a:off x="4542673" y="3577690"/>
            <a:ext cx="5869594" cy="2686660"/>
            <a:chOff x="1186414" y="2530195"/>
            <a:chExt cx="9819172" cy="3754614"/>
          </a:xfrm>
        </p:grpSpPr>
        <p:sp>
          <p:nvSpPr>
            <p:cNvPr id="78" name="圆角矩形 39"/>
            <p:cNvSpPr/>
            <p:nvPr/>
          </p:nvSpPr>
          <p:spPr>
            <a:xfrm>
              <a:off x="1186414" y="2530195"/>
              <a:ext cx="9819172" cy="3754614"/>
            </a:xfrm>
            <a:prstGeom prst="roundRect">
              <a:avLst>
                <a:gd name="adj" fmla="val 0"/>
              </a:avLst>
            </a:prstGeom>
            <a:solidFill>
              <a:srgbClr val="C00000"/>
            </a:solidFill>
            <a:ln w="28575" cap="flat" cmpd="sng" algn="ctr">
              <a:solidFill>
                <a:srgbClr val="FFFFFF">
                  <a:lumMod val="65000"/>
                </a:srgbClr>
              </a:solidFill>
              <a:prstDash val="sysDot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285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endParaRPr>
            </a:p>
          </p:txBody>
        </p:sp>
        <p:sp>
          <p:nvSpPr>
            <p:cNvPr id="79" name="圆角矩形 39"/>
            <p:cNvSpPr/>
            <p:nvPr/>
          </p:nvSpPr>
          <p:spPr>
            <a:xfrm>
              <a:off x="1380974" y="2699657"/>
              <a:ext cx="9475711" cy="3396343"/>
            </a:xfrm>
            <a:prstGeom prst="roundRect">
              <a:avLst>
                <a:gd name="adj" fmla="val 0"/>
              </a:avLst>
            </a:prstGeom>
            <a:solidFill>
              <a:srgbClr val="FFFFFF"/>
            </a:solidFill>
            <a:ln w="28575" cap="flat" cmpd="sng" algn="ctr">
              <a:noFill/>
              <a:prstDash val="sysDot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285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endParaRPr>
            </a:p>
          </p:txBody>
        </p:sp>
      </p:grpSp>
      <p:sp>
        <p:nvSpPr>
          <p:cNvPr id="80" name="文本占位符 1"/>
          <p:cNvSpPr txBox="1"/>
          <p:nvPr/>
        </p:nvSpPr>
        <p:spPr>
          <a:xfrm>
            <a:off x="4915826" y="4253828"/>
            <a:ext cx="5305833" cy="97824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800"/>
              </a:lnSpc>
              <a:buNone/>
              <a:defRPr/>
            </a:pPr>
            <a:r>
              <a:rPr lang="zh-CN" altLang="en-US" sz="1800" dirty="0">
                <a:solidFill>
                  <a:srgbClr val="E7E6E6">
                    <a:lumMod val="10000"/>
                  </a:srgbClr>
                </a:solidFill>
                <a:latin typeface="+mj-ea"/>
                <a:ea typeface="+mj-ea"/>
                <a:sym typeface="微软雅黑" panose="020B0503020204020204" pitchFamily="34" charset="-122"/>
              </a:rPr>
              <a:t>作为一名党员，要从正面划出党员的基本线、达标线、合格线，从反面划出分界线、警戒线、高压线，要清晰把握共产党员做人做事的底线内涵。</a:t>
            </a:r>
            <a:endParaRPr lang="zh-CN" altLang="en-US" sz="1800" dirty="0">
              <a:solidFill>
                <a:srgbClr val="E7E6E6">
                  <a:lumMod val="10000"/>
                </a:srgbClr>
              </a:solidFill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sp>
        <p:nvSpPr>
          <p:cNvPr id="40" name="Aitds1"/>
          <p:cNvSpPr txBox="1">
            <a:spLocks noChangeArrowheads="1"/>
          </p:cNvSpPr>
          <p:nvPr/>
        </p:nvSpPr>
        <p:spPr bwMode="auto">
          <a:xfrm>
            <a:off x="2082840" y="384881"/>
            <a:ext cx="665919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lvl="0"/>
            <a:r>
              <a:rPr lang="zh-CN" altLang="en-US" sz="2000" b="1" dirty="0">
                <a:solidFill>
                  <a:srgbClr val="C00000"/>
                </a:solidFill>
                <a:latin typeface="+mj-ea"/>
                <a:ea typeface="+mj-ea"/>
                <a:cs typeface="+mn-ea"/>
                <a:sym typeface="微软雅黑" panose="020B0503020204020204" pitchFamily="34" charset="-122"/>
              </a:rPr>
              <a:t>无纪律不可守正，不划底线不论公道是非</a:t>
            </a:r>
            <a:endParaRPr lang="zh-CN" altLang="en-US" sz="3600" b="1" dirty="0">
              <a:ln>
                <a:solidFill>
                  <a:srgbClr val="FFFFFF">
                    <a:alpha val="44000"/>
                  </a:srgbClr>
                </a:solidFill>
              </a:ln>
              <a:solidFill>
                <a:srgbClr val="C00000"/>
              </a:solidFill>
              <a:effectLst/>
              <a:latin typeface="+mj-ea"/>
              <a:ea typeface="+mj-ea"/>
              <a:cs typeface="+mn-ea"/>
              <a:sym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73" y="3003016"/>
            <a:ext cx="3874849" cy="41611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3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3" dur="3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1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 tmFilter="0,0; .5, 1; 1, 1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950"/>
                                </p:stCondLst>
                                <p:childTnLst>
                                  <p:par>
                                    <p:cTn id="27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450"/>
                                </p:stCondLst>
                                <p:childTnLst>
                                  <p:par>
                                    <p:cTn id="3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2950"/>
                                </p:stCondLst>
                                <p:childTnLst>
                                  <p:par>
                                    <p:cTn id="37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3450"/>
                                </p:stCondLst>
                                <p:childTnLst>
                                  <p:par>
                                    <p:cTn id="4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3950"/>
                                </p:stCondLst>
                                <p:childTnLst>
                                  <p:par>
                                    <p:cTn id="47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9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4450"/>
                                </p:stCondLst>
                                <p:childTnLst>
                                  <p:par>
                                    <p:cTn id="51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3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 tmFilter="0,0; .5, 1; 1, 1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/>
          <p:bldP spid="5" grpId="0" animBg="1"/>
          <p:bldP spid="6" grpId="0" animBg="1"/>
          <p:bldP spid="80" grpId="0"/>
          <p:bldP spid="40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3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3" dur="3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 tmFilter="0,0; .5, 1; 1, 1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950"/>
                                </p:stCondLst>
                                <p:childTnLst>
                                  <p:par>
                                    <p:cTn id="27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450"/>
                                </p:stCondLst>
                                <p:childTnLst>
                                  <p:par>
                                    <p:cTn id="3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2950"/>
                                </p:stCondLst>
                                <p:childTnLst>
                                  <p:par>
                                    <p:cTn id="37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3450"/>
                                </p:stCondLst>
                                <p:childTnLst>
                                  <p:par>
                                    <p:cTn id="4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3950"/>
                                </p:stCondLst>
                                <p:childTnLst>
                                  <p:par>
                                    <p:cTn id="47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9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4450"/>
                                </p:stCondLst>
                                <p:childTnLst>
                                  <p:par>
                                    <p:cTn id="51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3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 tmFilter="0,0; .5, 1; 1, 1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/>
          <p:bldP spid="5" grpId="0" animBg="1"/>
          <p:bldP spid="6" grpId="0" animBg="1"/>
          <p:bldP spid="80" grpId="0"/>
          <p:bldP spid="40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平行四边形 3"/>
          <p:cNvSpPr/>
          <p:nvPr/>
        </p:nvSpPr>
        <p:spPr>
          <a:xfrm>
            <a:off x="1963380" y="1335864"/>
            <a:ext cx="8182106" cy="683344"/>
          </a:xfrm>
          <a:prstGeom prst="parallelogram">
            <a:avLst/>
          </a:prstGeom>
          <a:gradFill flip="none" rotWithShape="1">
            <a:gsLst>
              <a:gs pos="0">
                <a:srgbClr val="F6C381"/>
              </a:gs>
              <a:gs pos="100000">
                <a:srgbClr val="F6C381">
                  <a:alpha val="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474245" y="1363443"/>
            <a:ext cx="8890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defRPr/>
            </a:pPr>
            <a:r>
              <a:rPr lang="zh-CN" altLang="en-US" sz="3200" dirty="0">
                <a:ln w="19050">
                  <a:noFill/>
                </a:ln>
                <a:solidFill>
                  <a:srgbClr val="CE1421"/>
                </a:solidFill>
                <a:latin typeface="+mj-ea"/>
                <a:ea typeface="+mj-ea"/>
                <a:sym typeface="微软雅黑" panose="020B0503020204020204" pitchFamily="34" charset="-122"/>
              </a:rPr>
              <a:t>划底线就要汲取反面突破纪律规范案例的教训</a:t>
            </a:r>
            <a:endParaRPr kumimoji="0" lang="zh-CN" altLang="en-US" sz="3200" i="0" u="none" strike="noStrike" kern="1200" cap="none" spc="0" normalizeH="0" baseline="0" noProof="0" dirty="0">
              <a:ln w="19050">
                <a:noFill/>
              </a:ln>
              <a:solidFill>
                <a:srgbClr val="CE1421"/>
              </a:solidFill>
              <a:effectLst/>
              <a:uLnTx/>
              <a:uFillTx/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sp>
        <p:nvSpPr>
          <p:cNvPr id="6" name="Freeform 9"/>
          <p:cNvSpPr/>
          <p:nvPr/>
        </p:nvSpPr>
        <p:spPr bwMode="auto">
          <a:xfrm>
            <a:off x="2394563" y="1590507"/>
            <a:ext cx="158750" cy="182562"/>
          </a:xfrm>
          <a:custGeom>
            <a:avLst/>
            <a:gdLst>
              <a:gd name="T0" fmla="*/ 2147483647 w 205"/>
              <a:gd name="T1" fmla="*/ 2147483647 h 234"/>
              <a:gd name="T2" fmla="*/ 2147483647 w 205"/>
              <a:gd name="T3" fmla="*/ 2147483647 h 234"/>
              <a:gd name="T4" fmla="*/ 2147483647 w 205"/>
              <a:gd name="T5" fmla="*/ 2147483647 h 234"/>
              <a:gd name="T6" fmla="*/ 0 w 205"/>
              <a:gd name="T7" fmla="*/ 2147483647 h 234"/>
              <a:gd name="T8" fmla="*/ 0 w 205"/>
              <a:gd name="T9" fmla="*/ 2147483647 h 234"/>
              <a:gd name="T10" fmla="*/ 0 w 205"/>
              <a:gd name="T11" fmla="*/ 2147483647 h 234"/>
              <a:gd name="T12" fmla="*/ 2147483647 w 205"/>
              <a:gd name="T13" fmla="*/ 2147483647 h 234"/>
              <a:gd name="T14" fmla="*/ 2147483647 w 205"/>
              <a:gd name="T15" fmla="*/ 2147483647 h 234"/>
              <a:gd name="T16" fmla="*/ 2147483647 w 205"/>
              <a:gd name="T17" fmla="*/ 2147483647 h 234"/>
              <a:gd name="T18" fmla="*/ 2147483647 w 205"/>
              <a:gd name="T19" fmla="*/ 2147483647 h 23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05" h="234">
                <a:moveTo>
                  <a:pt x="194" y="127"/>
                </a:moveTo>
                <a:lnTo>
                  <a:pt x="106" y="178"/>
                </a:lnTo>
                <a:cubicBezTo>
                  <a:pt x="78" y="194"/>
                  <a:pt x="50" y="210"/>
                  <a:pt x="23" y="226"/>
                </a:cubicBezTo>
                <a:cubicBezTo>
                  <a:pt x="9" y="234"/>
                  <a:pt x="2" y="232"/>
                  <a:pt x="0" y="219"/>
                </a:cubicBezTo>
                <a:lnTo>
                  <a:pt x="0" y="117"/>
                </a:lnTo>
                <a:cubicBezTo>
                  <a:pt x="0" y="85"/>
                  <a:pt x="0" y="53"/>
                  <a:pt x="0" y="21"/>
                </a:cubicBezTo>
                <a:cubicBezTo>
                  <a:pt x="0" y="5"/>
                  <a:pt x="6" y="0"/>
                  <a:pt x="18" y="5"/>
                </a:cubicBezTo>
                <a:lnTo>
                  <a:pt x="106" y="56"/>
                </a:lnTo>
                <a:cubicBezTo>
                  <a:pt x="134" y="72"/>
                  <a:pt x="161" y="88"/>
                  <a:pt x="189" y="104"/>
                </a:cubicBezTo>
                <a:cubicBezTo>
                  <a:pt x="203" y="111"/>
                  <a:pt x="205" y="119"/>
                  <a:pt x="194" y="127"/>
                </a:cubicBezTo>
                <a:close/>
              </a:path>
            </a:pathLst>
          </a:cu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sp>
        <p:nvSpPr>
          <p:cNvPr id="7" name="矩形: 圆角 6"/>
          <p:cNvSpPr/>
          <p:nvPr/>
        </p:nvSpPr>
        <p:spPr>
          <a:xfrm>
            <a:off x="967722" y="1496833"/>
            <a:ext cx="1387000" cy="384186"/>
          </a:xfrm>
          <a:prstGeom prst="roundRect">
            <a:avLst>
              <a:gd name="adj" fmla="val 50000"/>
            </a:avLst>
          </a:prstGeom>
          <a:solidFill>
            <a:srgbClr val="B500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rPr>
              <a:t>第二 </a:t>
            </a:r>
            <a:endParaRPr kumimoji="0" lang="zh-CN" altLang="en-US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grpSp>
        <p:nvGrpSpPr>
          <p:cNvPr id="51" name="组合 50"/>
          <p:cNvGrpSpPr/>
          <p:nvPr/>
        </p:nvGrpSpPr>
        <p:grpSpPr>
          <a:xfrm>
            <a:off x="575411" y="2027712"/>
            <a:ext cx="6104995" cy="4059954"/>
            <a:chOff x="-197682" y="53453"/>
            <a:chExt cx="6104995" cy="4059954"/>
          </a:xfrm>
        </p:grpSpPr>
        <p:sp>
          <p:nvSpPr>
            <p:cNvPr id="52" name="标题 1"/>
            <p:cNvSpPr txBox="1"/>
            <p:nvPr/>
          </p:nvSpPr>
          <p:spPr>
            <a:xfrm>
              <a:off x="-197682" y="53453"/>
              <a:ext cx="3972235" cy="1125961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1219200" rtl="0" eaLnBrk="1" latinLnBrk="0" hangingPunct="1">
                <a:spcBef>
                  <a:spcPct val="0"/>
                </a:spcBef>
                <a:buNone/>
                <a:defRPr sz="2000" b="1" kern="1200">
                  <a:blipFill dpi="0" rotWithShape="1">
                    <a:blip r:embed="rId1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defRPr>
              </a:lvl1pPr>
            </a:lstStyle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>
                      <a:alpha val="80000"/>
                    </a:srgbClr>
                  </a:solidFill>
                  <a:effectLst/>
                  <a:uLnTx/>
                  <a:uFillTx/>
                  <a:latin typeface="+mj-ea"/>
                  <a:ea typeface="+mj-ea"/>
                  <a:sym typeface="微软雅黑" panose="020B0503020204020204" pitchFamily="34" charset="-122"/>
                </a:rPr>
                <a:t>廉</a:t>
              </a:r>
              <a:endParaRPr kumimoji="0" lang="zh-CN" alt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C00000">
                    <a:alpha val="80000"/>
                  </a:srgbClr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endParaRPr>
            </a:p>
          </p:txBody>
        </p:sp>
        <p:sp>
          <p:nvSpPr>
            <p:cNvPr id="53" name="标题 1"/>
            <p:cNvSpPr txBox="1"/>
            <p:nvPr/>
          </p:nvSpPr>
          <p:spPr>
            <a:xfrm>
              <a:off x="1935078" y="887274"/>
              <a:ext cx="3972235" cy="1125961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1219200" rtl="0" eaLnBrk="1" latinLnBrk="0" hangingPunct="1">
                <a:spcBef>
                  <a:spcPct val="0"/>
                </a:spcBef>
                <a:buNone/>
                <a:defRPr sz="2000" b="1" kern="1200">
                  <a:blipFill dpi="0" rotWithShape="1">
                    <a:blip r:embed="rId1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defRPr>
              </a:lvl1pPr>
            </a:lstStyle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>
                      <a:alpha val="80000"/>
                    </a:srgbClr>
                  </a:solidFill>
                  <a:effectLst/>
                  <a:uLnTx/>
                  <a:uFillTx/>
                  <a:latin typeface="+mj-ea"/>
                  <a:ea typeface="+mj-ea"/>
                  <a:sym typeface="微软雅黑" panose="020B0503020204020204" pitchFamily="34" charset="-122"/>
                </a:rPr>
                <a:t>洁</a:t>
              </a:r>
              <a:endParaRPr kumimoji="0" lang="zh-CN" alt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C00000">
                    <a:alpha val="80000"/>
                  </a:srgbClr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endParaRPr>
            </a:p>
          </p:txBody>
        </p:sp>
        <p:sp>
          <p:nvSpPr>
            <p:cNvPr id="54" name="标题 1"/>
            <p:cNvSpPr txBox="1"/>
            <p:nvPr/>
          </p:nvSpPr>
          <p:spPr>
            <a:xfrm>
              <a:off x="1064773" y="1972393"/>
              <a:ext cx="3972235" cy="1125961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1219200" rtl="0" eaLnBrk="1" latinLnBrk="0" hangingPunct="1">
                <a:spcBef>
                  <a:spcPct val="0"/>
                </a:spcBef>
                <a:buNone/>
                <a:defRPr sz="2000" b="1" kern="1200">
                  <a:blipFill dpi="0" rotWithShape="1">
                    <a:blip r:embed="rId1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defRPr>
              </a:lvl1pPr>
            </a:lstStyle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3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  <a:alpha val="80000"/>
                    </a:srgbClr>
                  </a:solidFill>
                  <a:effectLst/>
                  <a:uLnTx/>
                  <a:uFillTx/>
                  <a:latin typeface="+mj-ea"/>
                  <a:ea typeface="+mj-ea"/>
                  <a:sym typeface="微软雅黑" panose="020B0503020204020204" pitchFamily="34" charset="-122"/>
                </a:rPr>
                <a:t>肃</a:t>
              </a:r>
              <a:endParaRPr kumimoji="0" lang="zh-CN" altLang="en-US" sz="13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  <a:alpha val="80000"/>
                  </a:srgbClr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endParaRPr>
            </a:p>
          </p:txBody>
        </p:sp>
        <p:sp>
          <p:nvSpPr>
            <p:cNvPr id="55" name="标题 1"/>
            <p:cNvSpPr txBox="1"/>
            <p:nvPr/>
          </p:nvSpPr>
          <p:spPr>
            <a:xfrm>
              <a:off x="-178161" y="2987446"/>
              <a:ext cx="3972235" cy="1125961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1219200" rtl="0" eaLnBrk="1" latinLnBrk="0" hangingPunct="1">
                <a:spcBef>
                  <a:spcPct val="0"/>
                </a:spcBef>
                <a:buNone/>
                <a:defRPr sz="2000" b="1" kern="1200">
                  <a:blipFill dpi="0" rotWithShape="1">
                    <a:blip r:embed="rId1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defRPr>
              </a:lvl1pPr>
            </a:lstStyle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15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  <a:alpha val="80000"/>
                    </a:srgbClr>
                  </a:solidFill>
                  <a:effectLst/>
                  <a:uLnTx/>
                  <a:uFillTx/>
                  <a:latin typeface="+mj-ea"/>
                  <a:ea typeface="+mj-ea"/>
                  <a:sym typeface="微软雅黑" panose="020B0503020204020204" pitchFamily="34" charset="-122"/>
                </a:rPr>
                <a:t>纪</a:t>
              </a:r>
              <a:endParaRPr kumimoji="0" lang="zh-CN" alt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  <a:alpha val="80000"/>
                  </a:srgbClr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endParaRPr>
            </a:p>
          </p:txBody>
        </p:sp>
      </p:grpSp>
      <p:sp>
        <p:nvSpPr>
          <p:cNvPr id="57" name="矩形 56"/>
          <p:cNvSpPr/>
          <p:nvPr/>
        </p:nvSpPr>
        <p:spPr>
          <a:xfrm>
            <a:off x="4511618" y="2420587"/>
            <a:ext cx="7048668" cy="1125961"/>
          </a:xfrm>
          <a:prstGeom prst="rect">
            <a:avLst/>
          </a:prstGeom>
          <a:solidFill>
            <a:srgbClr val="FFBF53">
              <a:lumMod val="20000"/>
              <a:lumOff val="80000"/>
              <a:alpha val="38000"/>
            </a:srgb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sp>
        <p:nvSpPr>
          <p:cNvPr id="58" name="矩形 57"/>
          <p:cNvSpPr>
            <a:spLocks noChangeArrowheads="1"/>
          </p:cNvSpPr>
          <p:nvPr/>
        </p:nvSpPr>
        <p:spPr bwMode="auto">
          <a:xfrm>
            <a:off x="4772509" y="2657385"/>
            <a:ext cx="6526886" cy="65658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1431" tIns="45716" rIns="91431" bIns="45716">
            <a:spAutoFit/>
          </a:bodyPr>
          <a:lstStyle/>
          <a:p>
            <a:pPr fontAlgn="base">
              <a:lnSpc>
                <a:spcPts val="2200"/>
              </a:lnSpc>
              <a:spcBef>
                <a:spcPct val="0"/>
              </a:spcBef>
              <a:spcAft>
                <a:spcPts val="500"/>
              </a:spcAft>
              <a:buClr>
                <a:srgbClr val="C00000"/>
              </a:buClr>
              <a:defRPr/>
            </a:pPr>
            <a:r>
              <a:rPr lang="zh-CN" altLang="en-US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  <a:sym typeface="微软雅黑" panose="020B0503020204020204" pitchFamily="34" charset="-122"/>
              </a:rPr>
              <a:t>划底线就是要守规守矩，可以通过认清突破底线的严重后果，来加深底线界限的理解，更好地促进底线意识的强化及巩固。</a:t>
            </a:r>
            <a:endParaRPr lang="zh-CN" altLang="en-US" dirty="0">
              <a:solidFill>
                <a:schemeClr val="bg2">
                  <a:lumMod val="25000"/>
                </a:schemeClr>
              </a:solidFill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grpSp>
        <p:nvGrpSpPr>
          <p:cNvPr id="59" name="Group 4"/>
          <p:cNvGrpSpPr>
            <a:grpSpLocks noChangeAspect="1"/>
          </p:cNvGrpSpPr>
          <p:nvPr/>
        </p:nvGrpSpPr>
        <p:grpSpPr bwMode="auto">
          <a:xfrm flipH="1">
            <a:off x="4056050" y="3698953"/>
            <a:ext cx="1140160" cy="1021583"/>
            <a:chOff x="2840" y="1267"/>
            <a:chExt cx="2000" cy="1792"/>
          </a:xfrm>
          <a:solidFill>
            <a:srgbClr val="C00000"/>
          </a:solidFill>
        </p:grpSpPr>
        <p:sp>
          <p:nvSpPr>
            <p:cNvPr id="60" name="Freeform 5"/>
            <p:cNvSpPr/>
            <p:nvPr/>
          </p:nvSpPr>
          <p:spPr bwMode="auto">
            <a:xfrm>
              <a:off x="3839" y="2003"/>
              <a:ext cx="321" cy="568"/>
            </a:xfrm>
            <a:custGeom>
              <a:avLst/>
              <a:gdLst>
                <a:gd name="T0" fmla="*/ 84 w 120"/>
                <a:gd name="T1" fmla="*/ 30 h 212"/>
                <a:gd name="T2" fmla="*/ 16 w 120"/>
                <a:gd name="T3" fmla="*/ 0 h 212"/>
                <a:gd name="T4" fmla="*/ 3 w 120"/>
                <a:gd name="T5" fmla="*/ 47 h 212"/>
                <a:gd name="T6" fmla="*/ 7 w 120"/>
                <a:gd name="T7" fmla="*/ 106 h 212"/>
                <a:gd name="T8" fmla="*/ 34 w 120"/>
                <a:gd name="T9" fmla="*/ 161 h 212"/>
                <a:gd name="T10" fmla="*/ 81 w 120"/>
                <a:gd name="T11" fmla="*/ 200 h 212"/>
                <a:gd name="T12" fmla="*/ 107 w 120"/>
                <a:gd name="T13" fmla="*/ 212 h 212"/>
                <a:gd name="T14" fmla="*/ 111 w 120"/>
                <a:gd name="T15" fmla="*/ 206 h 212"/>
                <a:gd name="T16" fmla="*/ 113 w 120"/>
                <a:gd name="T17" fmla="*/ 201 h 212"/>
                <a:gd name="T18" fmla="*/ 114 w 120"/>
                <a:gd name="T19" fmla="*/ 112 h 212"/>
                <a:gd name="T20" fmla="*/ 84 w 120"/>
                <a:gd name="T21" fmla="*/ 30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0" h="212">
                  <a:moveTo>
                    <a:pt x="84" y="30"/>
                  </a:moveTo>
                  <a:cubicBezTo>
                    <a:pt x="66" y="6"/>
                    <a:pt x="40" y="2"/>
                    <a:pt x="16" y="0"/>
                  </a:cubicBezTo>
                  <a:cubicBezTo>
                    <a:pt x="9" y="15"/>
                    <a:pt x="5" y="31"/>
                    <a:pt x="3" y="47"/>
                  </a:cubicBezTo>
                  <a:cubicBezTo>
                    <a:pt x="0" y="67"/>
                    <a:pt x="2" y="87"/>
                    <a:pt x="7" y="106"/>
                  </a:cubicBezTo>
                  <a:cubicBezTo>
                    <a:pt x="12" y="126"/>
                    <a:pt x="22" y="144"/>
                    <a:pt x="34" y="161"/>
                  </a:cubicBezTo>
                  <a:cubicBezTo>
                    <a:pt x="47" y="177"/>
                    <a:pt x="63" y="190"/>
                    <a:pt x="81" y="200"/>
                  </a:cubicBezTo>
                  <a:cubicBezTo>
                    <a:pt x="89" y="205"/>
                    <a:pt x="98" y="209"/>
                    <a:pt x="107" y="212"/>
                  </a:cubicBezTo>
                  <a:cubicBezTo>
                    <a:pt x="108" y="210"/>
                    <a:pt x="110" y="208"/>
                    <a:pt x="111" y="206"/>
                  </a:cubicBezTo>
                  <a:cubicBezTo>
                    <a:pt x="112" y="205"/>
                    <a:pt x="113" y="203"/>
                    <a:pt x="113" y="201"/>
                  </a:cubicBezTo>
                  <a:cubicBezTo>
                    <a:pt x="120" y="176"/>
                    <a:pt x="120" y="145"/>
                    <a:pt x="114" y="112"/>
                  </a:cubicBezTo>
                  <a:cubicBezTo>
                    <a:pt x="109" y="80"/>
                    <a:pt x="98" y="51"/>
                    <a:pt x="84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+mj-ea"/>
                <a:ea typeface="+mj-ea"/>
                <a:sym typeface="微软雅黑" panose="020B0503020204020204" pitchFamily="34" charset="-122"/>
              </a:endParaRPr>
            </a:p>
          </p:txBody>
        </p:sp>
        <p:sp>
          <p:nvSpPr>
            <p:cNvPr id="61" name="Freeform 6"/>
            <p:cNvSpPr>
              <a:spLocks noEditPoints="1"/>
            </p:cNvSpPr>
            <p:nvPr/>
          </p:nvSpPr>
          <p:spPr bwMode="auto">
            <a:xfrm>
              <a:off x="2840" y="1267"/>
              <a:ext cx="1076" cy="1481"/>
            </a:xfrm>
            <a:custGeom>
              <a:avLst/>
              <a:gdLst>
                <a:gd name="T0" fmla="*/ 314 w 402"/>
                <a:gd name="T1" fmla="*/ 405 h 553"/>
                <a:gd name="T2" fmla="*/ 317 w 402"/>
                <a:gd name="T3" fmla="*/ 300 h 553"/>
                <a:gd name="T4" fmla="*/ 306 w 402"/>
                <a:gd name="T5" fmla="*/ 291 h 553"/>
                <a:gd name="T6" fmla="*/ 307 w 402"/>
                <a:gd name="T7" fmla="*/ 270 h 553"/>
                <a:gd name="T8" fmla="*/ 355 w 402"/>
                <a:gd name="T9" fmla="*/ 193 h 553"/>
                <a:gd name="T10" fmla="*/ 339 w 402"/>
                <a:gd name="T11" fmla="*/ 138 h 553"/>
                <a:gd name="T12" fmla="*/ 339 w 402"/>
                <a:gd name="T13" fmla="*/ 118 h 553"/>
                <a:gd name="T14" fmla="*/ 307 w 402"/>
                <a:gd name="T15" fmla="*/ 35 h 553"/>
                <a:gd name="T16" fmla="*/ 231 w 402"/>
                <a:gd name="T17" fmla="*/ 0 h 553"/>
                <a:gd name="T18" fmla="*/ 123 w 402"/>
                <a:gd name="T19" fmla="*/ 117 h 553"/>
                <a:gd name="T20" fmla="*/ 123 w 402"/>
                <a:gd name="T21" fmla="*/ 119 h 553"/>
                <a:gd name="T22" fmla="*/ 102 w 402"/>
                <a:gd name="T23" fmla="*/ 165 h 553"/>
                <a:gd name="T24" fmla="*/ 126 w 402"/>
                <a:gd name="T25" fmla="*/ 214 h 553"/>
                <a:gd name="T26" fmla="*/ 157 w 402"/>
                <a:gd name="T27" fmla="*/ 273 h 553"/>
                <a:gd name="T28" fmla="*/ 150 w 402"/>
                <a:gd name="T29" fmla="*/ 299 h 553"/>
                <a:gd name="T30" fmla="*/ 111 w 402"/>
                <a:gd name="T31" fmla="*/ 302 h 553"/>
                <a:gd name="T32" fmla="*/ 88 w 402"/>
                <a:gd name="T33" fmla="*/ 302 h 553"/>
                <a:gd name="T34" fmla="*/ 5 w 402"/>
                <a:gd name="T35" fmla="*/ 396 h 553"/>
                <a:gd name="T36" fmla="*/ 8 w 402"/>
                <a:gd name="T37" fmla="*/ 474 h 553"/>
                <a:gd name="T38" fmla="*/ 124 w 402"/>
                <a:gd name="T39" fmla="*/ 541 h 553"/>
                <a:gd name="T40" fmla="*/ 231 w 402"/>
                <a:gd name="T41" fmla="*/ 553 h 553"/>
                <a:gd name="T42" fmla="*/ 338 w 402"/>
                <a:gd name="T43" fmla="*/ 541 h 553"/>
                <a:gd name="T44" fmla="*/ 347 w 402"/>
                <a:gd name="T45" fmla="*/ 470 h 553"/>
                <a:gd name="T46" fmla="*/ 339 w 402"/>
                <a:gd name="T47" fmla="*/ 187 h 553"/>
                <a:gd name="T48" fmla="*/ 346 w 402"/>
                <a:gd name="T49" fmla="*/ 167 h 553"/>
                <a:gd name="T50" fmla="*/ 339 w 402"/>
                <a:gd name="T51" fmla="*/ 188 h 553"/>
                <a:gd name="T52" fmla="*/ 123 w 402"/>
                <a:gd name="T53" fmla="*/ 187 h 553"/>
                <a:gd name="T54" fmla="*/ 123 w 402"/>
                <a:gd name="T55" fmla="*/ 188 h 553"/>
                <a:gd name="T56" fmla="*/ 117 w 402"/>
                <a:gd name="T57" fmla="*/ 167 h 553"/>
                <a:gd name="T58" fmla="*/ 123 w 402"/>
                <a:gd name="T59" fmla="*/ 187 h 553"/>
                <a:gd name="T60" fmla="*/ 146 w 402"/>
                <a:gd name="T61" fmla="*/ 139 h 553"/>
                <a:gd name="T62" fmla="*/ 316 w 402"/>
                <a:gd name="T63" fmla="*/ 136 h 553"/>
                <a:gd name="T64" fmla="*/ 231 w 402"/>
                <a:gd name="T65" fmla="*/ 281 h 553"/>
                <a:gd name="T66" fmla="*/ 261 w 402"/>
                <a:gd name="T67" fmla="*/ 409 h 553"/>
                <a:gd name="T68" fmla="*/ 244 w 402"/>
                <a:gd name="T69" fmla="*/ 329 h 553"/>
                <a:gd name="T70" fmla="*/ 233 w 402"/>
                <a:gd name="T71" fmla="*/ 313 h 553"/>
                <a:gd name="T72" fmla="*/ 222 w 402"/>
                <a:gd name="T73" fmla="*/ 329 h 553"/>
                <a:gd name="T74" fmla="*/ 206 w 402"/>
                <a:gd name="T75" fmla="*/ 410 h 553"/>
                <a:gd name="T76" fmla="*/ 182 w 402"/>
                <a:gd name="T77" fmla="*/ 355 h 553"/>
                <a:gd name="T78" fmla="*/ 173 w 402"/>
                <a:gd name="T79" fmla="*/ 311 h 553"/>
                <a:gd name="T80" fmla="*/ 180 w 402"/>
                <a:gd name="T81" fmla="*/ 291 h 553"/>
                <a:gd name="T82" fmla="*/ 231 w 402"/>
                <a:gd name="T83" fmla="*/ 305 h 553"/>
                <a:gd name="T84" fmla="*/ 232 w 402"/>
                <a:gd name="T85" fmla="*/ 305 h 553"/>
                <a:gd name="T86" fmla="*/ 284 w 402"/>
                <a:gd name="T87" fmla="*/ 299 h 553"/>
                <a:gd name="T88" fmla="*/ 261 w 402"/>
                <a:gd name="T89" fmla="*/ 409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02" h="553">
                  <a:moveTo>
                    <a:pt x="347" y="470"/>
                  </a:moveTo>
                  <a:cubicBezTo>
                    <a:pt x="332" y="450"/>
                    <a:pt x="321" y="428"/>
                    <a:pt x="314" y="405"/>
                  </a:cubicBezTo>
                  <a:cubicBezTo>
                    <a:pt x="308" y="382"/>
                    <a:pt x="307" y="358"/>
                    <a:pt x="310" y="335"/>
                  </a:cubicBezTo>
                  <a:cubicBezTo>
                    <a:pt x="311" y="323"/>
                    <a:pt x="314" y="311"/>
                    <a:pt x="317" y="300"/>
                  </a:cubicBezTo>
                  <a:cubicBezTo>
                    <a:pt x="316" y="300"/>
                    <a:pt x="314" y="299"/>
                    <a:pt x="313" y="299"/>
                  </a:cubicBezTo>
                  <a:cubicBezTo>
                    <a:pt x="311" y="298"/>
                    <a:pt x="308" y="296"/>
                    <a:pt x="306" y="291"/>
                  </a:cubicBezTo>
                  <a:cubicBezTo>
                    <a:pt x="304" y="286"/>
                    <a:pt x="304" y="280"/>
                    <a:pt x="305" y="273"/>
                  </a:cubicBezTo>
                  <a:cubicBezTo>
                    <a:pt x="306" y="272"/>
                    <a:pt x="307" y="271"/>
                    <a:pt x="307" y="270"/>
                  </a:cubicBezTo>
                  <a:cubicBezTo>
                    <a:pt x="322" y="255"/>
                    <a:pt x="332" y="235"/>
                    <a:pt x="336" y="214"/>
                  </a:cubicBezTo>
                  <a:cubicBezTo>
                    <a:pt x="344" y="208"/>
                    <a:pt x="350" y="201"/>
                    <a:pt x="355" y="193"/>
                  </a:cubicBezTo>
                  <a:cubicBezTo>
                    <a:pt x="360" y="184"/>
                    <a:pt x="362" y="174"/>
                    <a:pt x="361" y="165"/>
                  </a:cubicBezTo>
                  <a:cubicBezTo>
                    <a:pt x="360" y="157"/>
                    <a:pt x="356" y="144"/>
                    <a:pt x="339" y="138"/>
                  </a:cubicBezTo>
                  <a:cubicBezTo>
                    <a:pt x="339" y="119"/>
                    <a:pt x="339" y="119"/>
                    <a:pt x="339" y="119"/>
                  </a:cubicBezTo>
                  <a:cubicBezTo>
                    <a:pt x="339" y="119"/>
                    <a:pt x="339" y="119"/>
                    <a:pt x="339" y="118"/>
                  </a:cubicBezTo>
                  <a:cubicBezTo>
                    <a:pt x="339" y="118"/>
                    <a:pt x="339" y="118"/>
                    <a:pt x="339" y="117"/>
                  </a:cubicBezTo>
                  <a:cubicBezTo>
                    <a:pt x="339" y="87"/>
                    <a:pt x="327" y="57"/>
                    <a:pt x="307" y="35"/>
                  </a:cubicBezTo>
                  <a:cubicBezTo>
                    <a:pt x="287" y="13"/>
                    <a:pt x="260" y="0"/>
                    <a:pt x="231" y="0"/>
                  </a:cubicBezTo>
                  <a:cubicBezTo>
                    <a:pt x="231" y="0"/>
                    <a:pt x="231" y="0"/>
                    <a:pt x="231" y="0"/>
                  </a:cubicBezTo>
                  <a:cubicBezTo>
                    <a:pt x="202" y="0"/>
                    <a:pt x="175" y="13"/>
                    <a:pt x="155" y="35"/>
                  </a:cubicBezTo>
                  <a:cubicBezTo>
                    <a:pt x="135" y="57"/>
                    <a:pt x="123" y="86"/>
                    <a:pt x="123" y="117"/>
                  </a:cubicBezTo>
                  <a:cubicBezTo>
                    <a:pt x="123" y="118"/>
                    <a:pt x="123" y="118"/>
                    <a:pt x="123" y="119"/>
                  </a:cubicBezTo>
                  <a:cubicBezTo>
                    <a:pt x="123" y="119"/>
                    <a:pt x="123" y="119"/>
                    <a:pt x="123" y="119"/>
                  </a:cubicBezTo>
                  <a:cubicBezTo>
                    <a:pt x="123" y="138"/>
                    <a:pt x="123" y="138"/>
                    <a:pt x="123" y="138"/>
                  </a:cubicBezTo>
                  <a:cubicBezTo>
                    <a:pt x="107" y="144"/>
                    <a:pt x="103" y="157"/>
                    <a:pt x="102" y="165"/>
                  </a:cubicBezTo>
                  <a:cubicBezTo>
                    <a:pt x="100" y="174"/>
                    <a:pt x="102" y="184"/>
                    <a:pt x="108" y="193"/>
                  </a:cubicBezTo>
                  <a:cubicBezTo>
                    <a:pt x="112" y="201"/>
                    <a:pt x="118" y="208"/>
                    <a:pt x="126" y="214"/>
                  </a:cubicBezTo>
                  <a:cubicBezTo>
                    <a:pt x="130" y="235"/>
                    <a:pt x="140" y="254"/>
                    <a:pt x="155" y="270"/>
                  </a:cubicBezTo>
                  <a:cubicBezTo>
                    <a:pt x="155" y="271"/>
                    <a:pt x="156" y="272"/>
                    <a:pt x="157" y="273"/>
                  </a:cubicBezTo>
                  <a:cubicBezTo>
                    <a:pt x="158" y="280"/>
                    <a:pt x="158" y="286"/>
                    <a:pt x="156" y="291"/>
                  </a:cubicBezTo>
                  <a:cubicBezTo>
                    <a:pt x="154" y="296"/>
                    <a:pt x="151" y="298"/>
                    <a:pt x="150" y="299"/>
                  </a:cubicBezTo>
                  <a:cubicBezTo>
                    <a:pt x="142" y="301"/>
                    <a:pt x="131" y="302"/>
                    <a:pt x="122" y="302"/>
                  </a:cubicBezTo>
                  <a:cubicBezTo>
                    <a:pt x="118" y="302"/>
                    <a:pt x="115" y="302"/>
                    <a:pt x="111" y="302"/>
                  </a:cubicBezTo>
                  <a:cubicBezTo>
                    <a:pt x="107" y="302"/>
                    <a:pt x="103" y="302"/>
                    <a:pt x="100" y="302"/>
                  </a:cubicBezTo>
                  <a:cubicBezTo>
                    <a:pt x="95" y="302"/>
                    <a:pt x="91" y="302"/>
                    <a:pt x="88" y="302"/>
                  </a:cubicBezTo>
                  <a:cubicBezTo>
                    <a:pt x="68" y="303"/>
                    <a:pt x="45" y="307"/>
                    <a:pt x="31" y="327"/>
                  </a:cubicBezTo>
                  <a:cubicBezTo>
                    <a:pt x="19" y="344"/>
                    <a:pt x="10" y="368"/>
                    <a:pt x="5" y="396"/>
                  </a:cubicBezTo>
                  <a:cubicBezTo>
                    <a:pt x="0" y="423"/>
                    <a:pt x="1" y="449"/>
                    <a:pt x="6" y="470"/>
                  </a:cubicBezTo>
                  <a:cubicBezTo>
                    <a:pt x="6" y="471"/>
                    <a:pt x="7" y="473"/>
                    <a:pt x="8" y="474"/>
                  </a:cubicBezTo>
                  <a:cubicBezTo>
                    <a:pt x="8" y="475"/>
                    <a:pt x="22" y="495"/>
                    <a:pt x="57" y="515"/>
                  </a:cubicBezTo>
                  <a:cubicBezTo>
                    <a:pt x="76" y="526"/>
                    <a:pt x="99" y="535"/>
                    <a:pt x="124" y="541"/>
                  </a:cubicBezTo>
                  <a:cubicBezTo>
                    <a:pt x="156" y="549"/>
                    <a:pt x="191" y="553"/>
                    <a:pt x="229" y="553"/>
                  </a:cubicBezTo>
                  <a:cubicBezTo>
                    <a:pt x="229" y="553"/>
                    <a:pt x="230" y="553"/>
                    <a:pt x="231" y="553"/>
                  </a:cubicBezTo>
                  <a:cubicBezTo>
                    <a:pt x="232" y="553"/>
                    <a:pt x="233" y="553"/>
                    <a:pt x="233" y="553"/>
                  </a:cubicBezTo>
                  <a:cubicBezTo>
                    <a:pt x="271" y="553"/>
                    <a:pt x="306" y="549"/>
                    <a:pt x="338" y="541"/>
                  </a:cubicBezTo>
                  <a:cubicBezTo>
                    <a:pt x="361" y="535"/>
                    <a:pt x="383" y="527"/>
                    <a:pt x="402" y="517"/>
                  </a:cubicBezTo>
                  <a:cubicBezTo>
                    <a:pt x="381" y="505"/>
                    <a:pt x="362" y="489"/>
                    <a:pt x="347" y="470"/>
                  </a:cubicBezTo>
                  <a:close/>
                  <a:moveTo>
                    <a:pt x="339" y="187"/>
                  </a:moveTo>
                  <a:cubicBezTo>
                    <a:pt x="339" y="187"/>
                    <a:pt x="339" y="187"/>
                    <a:pt x="339" y="187"/>
                  </a:cubicBezTo>
                  <a:cubicBezTo>
                    <a:pt x="339" y="156"/>
                    <a:pt x="339" y="156"/>
                    <a:pt x="339" y="156"/>
                  </a:cubicBezTo>
                  <a:cubicBezTo>
                    <a:pt x="344" y="160"/>
                    <a:pt x="345" y="164"/>
                    <a:pt x="346" y="167"/>
                  </a:cubicBezTo>
                  <a:cubicBezTo>
                    <a:pt x="347" y="174"/>
                    <a:pt x="344" y="182"/>
                    <a:pt x="339" y="189"/>
                  </a:cubicBezTo>
                  <a:cubicBezTo>
                    <a:pt x="339" y="189"/>
                    <a:pt x="339" y="188"/>
                    <a:pt x="339" y="188"/>
                  </a:cubicBezTo>
                  <a:cubicBezTo>
                    <a:pt x="339" y="188"/>
                    <a:pt x="339" y="187"/>
                    <a:pt x="339" y="187"/>
                  </a:cubicBezTo>
                  <a:close/>
                  <a:moveTo>
                    <a:pt x="123" y="187"/>
                  </a:moveTo>
                  <a:cubicBezTo>
                    <a:pt x="123" y="187"/>
                    <a:pt x="123" y="187"/>
                    <a:pt x="123" y="187"/>
                  </a:cubicBezTo>
                  <a:cubicBezTo>
                    <a:pt x="123" y="187"/>
                    <a:pt x="123" y="188"/>
                    <a:pt x="123" y="188"/>
                  </a:cubicBezTo>
                  <a:cubicBezTo>
                    <a:pt x="123" y="188"/>
                    <a:pt x="123" y="189"/>
                    <a:pt x="123" y="189"/>
                  </a:cubicBezTo>
                  <a:cubicBezTo>
                    <a:pt x="118" y="182"/>
                    <a:pt x="116" y="174"/>
                    <a:pt x="117" y="167"/>
                  </a:cubicBezTo>
                  <a:cubicBezTo>
                    <a:pt x="117" y="164"/>
                    <a:pt x="120" y="160"/>
                    <a:pt x="123" y="156"/>
                  </a:cubicBezTo>
                  <a:lnTo>
                    <a:pt x="123" y="187"/>
                  </a:lnTo>
                  <a:close/>
                  <a:moveTo>
                    <a:pt x="146" y="187"/>
                  </a:moveTo>
                  <a:cubicBezTo>
                    <a:pt x="146" y="139"/>
                    <a:pt x="146" y="139"/>
                    <a:pt x="146" y="139"/>
                  </a:cubicBezTo>
                  <a:cubicBezTo>
                    <a:pt x="167" y="137"/>
                    <a:pt x="236" y="129"/>
                    <a:pt x="262" y="107"/>
                  </a:cubicBezTo>
                  <a:cubicBezTo>
                    <a:pt x="262" y="107"/>
                    <a:pt x="287" y="123"/>
                    <a:pt x="316" y="136"/>
                  </a:cubicBezTo>
                  <a:cubicBezTo>
                    <a:pt x="316" y="187"/>
                    <a:pt x="316" y="187"/>
                    <a:pt x="316" y="187"/>
                  </a:cubicBezTo>
                  <a:cubicBezTo>
                    <a:pt x="316" y="239"/>
                    <a:pt x="278" y="281"/>
                    <a:pt x="231" y="281"/>
                  </a:cubicBezTo>
                  <a:cubicBezTo>
                    <a:pt x="184" y="281"/>
                    <a:pt x="146" y="239"/>
                    <a:pt x="146" y="187"/>
                  </a:cubicBezTo>
                  <a:close/>
                  <a:moveTo>
                    <a:pt x="261" y="409"/>
                  </a:moveTo>
                  <a:cubicBezTo>
                    <a:pt x="245" y="329"/>
                    <a:pt x="245" y="329"/>
                    <a:pt x="245" y="329"/>
                  </a:cubicBezTo>
                  <a:cubicBezTo>
                    <a:pt x="244" y="329"/>
                    <a:pt x="244" y="329"/>
                    <a:pt x="244" y="329"/>
                  </a:cubicBezTo>
                  <a:cubicBezTo>
                    <a:pt x="256" y="310"/>
                    <a:pt x="256" y="310"/>
                    <a:pt x="256" y="310"/>
                  </a:cubicBezTo>
                  <a:cubicBezTo>
                    <a:pt x="248" y="312"/>
                    <a:pt x="241" y="313"/>
                    <a:pt x="233" y="313"/>
                  </a:cubicBezTo>
                  <a:cubicBezTo>
                    <a:pt x="225" y="313"/>
                    <a:pt x="218" y="312"/>
                    <a:pt x="211" y="310"/>
                  </a:cubicBezTo>
                  <a:cubicBezTo>
                    <a:pt x="222" y="329"/>
                    <a:pt x="222" y="329"/>
                    <a:pt x="222" y="329"/>
                  </a:cubicBezTo>
                  <a:cubicBezTo>
                    <a:pt x="222" y="329"/>
                    <a:pt x="222" y="329"/>
                    <a:pt x="222" y="329"/>
                  </a:cubicBezTo>
                  <a:cubicBezTo>
                    <a:pt x="206" y="410"/>
                    <a:pt x="206" y="410"/>
                    <a:pt x="206" y="410"/>
                  </a:cubicBezTo>
                  <a:cubicBezTo>
                    <a:pt x="204" y="407"/>
                    <a:pt x="202" y="404"/>
                    <a:pt x="201" y="400"/>
                  </a:cubicBezTo>
                  <a:cubicBezTo>
                    <a:pt x="193" y="386"/>
                    <a:pt x="187" y="370"/>
                    <a:pt x="182" y="355"/>
                  </a:cubicBezTo>
                  <a:cubicBezTo>
                    <a:pt x="174" y="330"/>
                    <a:pt x="173" y="313"/>
                    <a:pt x="173" y="313"/>
                  </a:cubicBezTo>
                  <a:cubicBezTo>
                    <a:pt x="173" y="312"/>
                    <a:pt x="173" y="311"/>
                    <a:pt x="173" y="311"/>
                  </a:cubicBezTo>
                  <a:cubicBezTo>
                    <a:pt x="175" y="307"/>
                    <a:pt x="177" y="303"/>
                    <a:pt x="178" y="299"/>
                  </a:cubicBezTo>
                  <a:cubicBezTo>
                    <a:pt x="179" y="296"/>
                    <a:pt x="180" y="294"/>
                    <a:pt x="180" y="291"/>
                  </a:cubicBezTo>
                  <a:cubicBezTo>
                    <a:pt x="195" y="300"/>
                    <a:pt x="212" y="305"/>
                    <a:pt x="230" y="305"/>
                  </a:cubicBezTo>
                  <a:cubicBezTo>
                    <a:pt x="230" y="305"/>
                    <a:pt x="231" y="305"/>
                    <a:pt x="231" y="305"/>
                  </a:cubicBezTo>
                  <a:cubicBezTo>
                    <a:pt x="231" y="305"/>
                    <a:pt x="231" y="305"/>
                    <a:pt x="231" y="305"/>
                  </a:cubicBezTo>
                  <a:cubicBezTo>
                    <a:pt x="231" y="305"/>
                    <a:pt x="232" y="305"/>
                    <a:pt x="232" y="305"/>
                  </a:cubicBezTo>
                  <a:cubicBezTo>
                    <a:pt x="250" y="305"/>
                    <a:pt x="267" y="300"/>
                    <a:pt x="282" y="291"/>
                  </a:cubicBezTo>
                  <a:cubicBezTo>
                    <a:pt x="282" y="294"/>
                    <a:pt x="283" y="296"/>
                    <a:pt x="284" y="299"/>
                  </a:cubicBezTo>
                  <a:cubicBezTo>
                    <a:pt x="286" y="305"/>
                    <a:pt x="289" y="311"/>
                    <a:pt x="293" y="315"/>
                  </a:cubicBezTo>
                  <a:cubicBezTo>
                    <a:pt x="292" y="324"/>
                    <a:pt x="287" y="362"/>
                    <a:pt x="261" y="40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+mj-ea"/>
                <a:ea typeface="+mj-ea"/>
                <a:sym typeface="微软雅黑" panose="020B0503020204020204" pitchFamily="34" charset="-122"/>
              </a:endParaRPr>
            </a:p>
          </p:txBody>
        </p:sp>
        <p:sp>
          <p:nvSpPr>
            <p:cNvPr id="62" name="Freeform 7"/>
            <p:cNvSpPr>
              <a:spLocks noEditPoints="1"/>
            </p:cNvSpPr>
            <p:nvPr/>
          </p:nvSpPr>
          <p:spPr bwMode="auto">
            <a:xfrm>
              <a:off x="3686" y="1751"/>
              <a:ext cx="943" cy="943"/>
            </a:xfrm>
            <a:custGeom>
              <a:avLst/>
              <a:gdLst>
                <a:gd name="T0" fmla="*/ 311 w 352"/>
                <a:gd name="T1" fmla="*/ 287 h 352"/>
                <a:gd name="T2" fmla="*/ 328 w 352"/>
                <a:gd name="T3" fmla="*/ 261 h 352"/>
                <a:gd name="T4" fmla="*/ 349 w 352"/>
                <a:gd name="T5" fmla="*/ 197 h 352"/>
                <a:gd name="T6" fmla="*/ 344 w 352"/>
                <a:gd name="T7" fmla="*/ 130 h 352"/>
                <a:gd name="T8" fmla="*/ 313 w 352"/>
                <a:gd name="T9" fmla="*/ 68 h 352"/>
                <a:gd name="T10" fmla="*/ 261 w 352"/>
                <a:gd name="T11" fmla="*/ 23 h 352"/>
                <a:gd name="T12" fmla="*/ 197 w 352"/>
                <a:gd name="T13" fmla="*/ 3 h 352"/>
                <a:gd name="T14" fmla="*/ 130 w 352"/>
                <a:gd name="T15" fmla="*/ 7 h 352"/>
                <a:gd name="T16" fmla="*/ 68 w 352"/>
                <a:gd name="T17" fmla="*/ 38 h 352"/>
                <a:gd name="T18" fmla="*/ 23 w 352"/>
                <a:gd name="T19" fmla="*/ 91 h 352"/>
                <a:gd name="T20" fmla="*/ 2 w 352"/>
                <a:gd name="T21" fmla="*/ 155 h 352"/>
                <a:gd name="T22" fmla="*/ 7 w 352"/>
                <a:gd name="T23" fmla="*/ 221 h 352"/>
                <a:gd name="T24" fmla="*/ 38 w 352"/>
                <a:gd name="T25" fmla="*/ 283 h 352"/>
                <a:gd name="T26" fmla="*/ 91 w 352"/>
                <a:gd name="T27" fmla="*/ 329 h 352"/>
                <a:gd name="T28" fmla="*/ 154 w 352"/>
                <a:gd name="T29" fmla="*/ 349 h 352"/>
                <a:gd name="T30" fmla="*/ 221 w 352"/>
                <a:gd name="T31" fmla="*/ 345 h 352"/>
                <a:gd name="T32" fmla="*/ 251 w 352"/>
                <a:gd name="T33" fmla="*/ 334 h 352"/>
                <a:gd name="T34" fmla="*/ 283 w 352"/>
                <a:gd name="T35" fmla="*/ 314 h 352"/>
                <a:gd name="T36" fmla="*/ 311 w 352"/>
                <a:gd name="T37" fmla="*/ 287 h 352"/>
                <a:gd name="T38" fmla="*/ 260 w 352"/>
                <a:gd name="T39" fmla="*/ 284 h 352"/>
                <a:gd name="T40" fmla="*/ 211 w 352"/>
                <a:gd name="T41" fmla="*/ 309 h 352"/>
                <a:gd name="T42" fmla="*/ 159 w 352"/>
                <a:gd name="T43" fmla="*/ 312 h 352"/>
                <a:gd name="T44" fmla="*/ 109 w 352"/>
                <a:gd name="T45" fmla="*/ 296 h 352"/>
                <a:gd name="T46" fmla="*/ 67 w 352"/>
                <a:gd name="T47" fmla="*/ 261 h 352"/>
                <a:gd name="T48" fmla="*/ 43 w 352"/>
                <a:gd name="T49" fmla="*/ 212 h 352"/>
                <a:gd name="T50" fmla="*/ 39 w 352"/>
                <a:gd name="T51" fmla="*/ 159 h 352"/>
                <a:gd name="T52" fmla="*/ 56 w 352"/>
                <a:gd name="T53" fmla="*/ 109 h 352"/>
                <a:gd name="T54" fmla="*/ 91 w 352"/>
                <a:gd name="T55" fmla="*/ 68 h 352"/>
                <a:gd name="T56" fmla="*/ 140 w 352"/>
                <a:gd name="T57" fmla="*/ 43 h 352"/>
                <a:gd name="T58" fmla="*/ 192 w 352"/>
                <a:gd name="T59" fmla="*/ 39 h 352"/>
                <a:gd name="T60" fmla="*/ 243 w 352"/>
                <a:gd name="T61" fmla="*/ 56 h 352"/>
                <a:gd name="T62" fmla="*/ 284 w 352"/>
                <a:gd name="T63" fmla="*/ 91 h 352"/>
                <a:gd name="T64" fmla="*/ 308 w 352"/>
                <a:gd name="T65" fmla="*/ 140 h 352"/>
                <a:gd name="T66" fmla="*/ 312 w 352"/>
                <a:gd name="T67" fmla="*/ 193 h 352"/>
                <a:gd name="T68" fmla="*/ 296 w 352"/>
                <a:gd name="T69" fmla="*/ 243 h 352"/>
                <a:gd name="T70" fmla="*/ 260 w 352"/>
                <a:gd name="T71" fmla="*/ 284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52" h="352">
                  <a:moveTo>
                    <a:pt x="311" y="287"/>
                  </a:moveTo>
                  <a:cubicBezTo>
                    <a:pt x="317" y="279"/>
                    <a:pt x="323" y="270"/>
                    <a:pt x="328" y="261"/>
                  </a:cubicBezTo>
                  <a:cubicBezTo>
                    <a:pt x="339" y="241"/>
                    <a:pt x="346" y="220"/>
                    <a:pt x="349" y="197"/>
                  </a:cubicBezTo>
                  <a:cubicBezTo>
                    <a:pt x="352" y="175"/>
                    <a:pt x="350" y="152"/>
                    <a:pt x="344" y="130"/>
                  </a:cubicBezTo>
                  <a:cubicBezTo>
                    <a:pt x="338" y="108"/>
                    <a:pt x="328" y="87"/>
                    <a:pt x="313" y="68"/>
                  </a:cubicBezTo>
                  <a:cubicBezTo>
                    <a:pt x="299" y="50"/>
                    <a:pt x="281" y="35"/>
                    <a:pt x="261" y="23"/>
                  </a:cubicBezTo>
                  <a:cubicBezTo>
                    <a:pt x="241" y="12"/>
                    <a:pt x="219" y="5"/>
                    <a:pt x="197" y="3"/>
                  </a:cubicBezTo>
                  <a:cubicBezTo>
                    <a:pt x="174" y="0"/>
                    <a:pt x="152" y="1"/>
                    <a:pt x="130" y="7"/>
                  </a:cubicBezTo>
                  <a:cubicBezTo>
                    <a:pt x="108" y="13"/>
                    <a:pt x="87" y="24"/>
                    <a:pt x="68" y="38"/>
                  </a:cubicBezTo>
                  <a:cubicBezTo>
                    <a:pt x="50" y="53"/>
                    <a:pt x="34" y="71"/>
                    <a:pt x="23" y="91"/>
                  </a:cubicBezTo>
                  <a:cubicBezTo>
                    <a:pt x="12" y="111"/>
                    <a:pt x="5" y="132"/>
                    <a:pt x="2" y="155"/>
                  </a:cubicBezTo>
                  <a:cubicBezTo>
                    <a:pt x="0" y="177"/>
                    <a:pt x="1" y="200"/>
                    <a:pt x="7" y="221"/>
                  </a:cubicBezTo>
                  <a:cubicBezTo>
                    <a:pt x="13" y="244"/>
                    <a:pt x="24" y="265"/>
                    <a:pt x="38" y="283"/>
                  </a:cubicBezTo>
                  <a:cubicBezTo>
                    <a:pt x="53" y="302"/>
                    <a:pt x="70" y="317"/>
                    <a:pt x="91" y="329"/>
                  </a:cubicBezTo>
                  <a:cubicBezTo>
                    <a:pt x="110" y="339"/>
                    <a:pt x="132" y="346"/>
                    <a:pt x="154" y="349"/>
                  </a:cubicBezTo>
                  <a:cubicBezTo>
                    <a:pt x="177" y="352"/>
                    <a:pt x="199" y="350"/>
                    <a:pt x="221" y="345"/>
                  </a:cubicBezTo>
                  <a:cubicBezTo>
                    <a:pt x="231" y="342"/>
                    <a:pt x="241" y="338"/>
                    <a:pt x="251" y="334"/>
                  </a:cubicBezTo>
                  <a:cubicBezTo>
                    <a:pt x="262" y="328"/>
                    <a:pt x="273" y="321"/>
                    <a:pt x="283" y="314"/>
                  </a:cubicBezTo>
                  <a:cubicBezTo>
                    <a:pt x="293" y="305"/>
                    <a:pt x="303" y="296"/>
                    <a:pt x="311" y="287"/>
                  </a:cubicBezTo>
                  <a:close/>
                  <a:moveTo>
                    <a:pt x="260" y="284"/>
                  </a:moveTo>
                  <a:cubicBezTo>
                    <a:pt x="246" y="296"/>
                    <a:pt x="229" y="304"/>
                    <a:pt x="211" y="309"/>
                  </a:cubicBezTo>
                  <a:cubicBezTo>
                    <a:pt x="194" y="313"/>
                    <a:pt x="177" y="315"/>
                    <a:pt x="159" y="312"/>
                  </a:cubicBezTo>
                  <a:cubicBezTo>
                    <a:pt x="141" y="310"/>
                    <a:pt x="124" y="305"/>
                    <a:pt x="109" y="296"/>
                  </a:cubicBezTo>
                  <a:cubicBezTo>
                    <a:pt x="93" y="287"/>
                    <a:pt x="79" y="275"/>
                    <a:pt x="67" y="261"/>
                  </a:cubicBezTo>
                  <a:cubicBezTo>
                    <a:pt x="56" y="246"/>
                    <a:pt x="48" y="230"/>
                    <a:pt x="43" y="212"/>
                  </a:cubicBezTo>
                  <a:cubicBezTo>
                    <a:pt x="38" y="195"/>
                    <a:pt x="37" y="177"/>
                    <a:pt x="39" y="159"/>
                  </a:cubicBezTo>
                  <a:cubicBezTo>
                    <a:pt x="41" y="141"/>
                    <a:pt x="47" y="125"/>
                    <a:pt x="56" y="109"/>
                  </a:cubicBezTo>
                  <a:cubicBezTo>
                    <a:pt x="64" y="93"/>
                    <a:pt x="76" y="79"/>
                    <a:pt x="91" y="68"/>
                  </a:cubicBezTo>
                  <a:cubicBezTo>
                    <a:pt x="106" y="56"/>
                    <a:pt x="122" y="48"/>
                    <a:pt x="140" y="43"/>
                  </a:cubicBezTo>
                  <a:cubicBezTo>
                    <a:pt x="157" y="39"/>
                    <a:pt x="175" y="37"/>
                    <a:pt x="192" y="39"/>
                  </a:cubicBezTo>
                  <a:cubicBezTo>
                    <a:pt x="210" y="42"/>
                    <a:pt x="227" y="47"/>
                    <a:pt x="243" y="56"/>
                  </a:cubicBezTo>
                  <a:cubicBezTo>
                    <a:pt x="259" y="65"/>
                    <a:pt x="273" y="77"/>
                    <a:pt x="284" y="91"/>
                  </a:cubicBezTo>
                  <a:cubicBezTo>
                    <a:pt x="295" y="106"/>
                    <a:pt x="304" y="122"/>
                    <a:pt x="308" y="140"/>
                  </a:cubicBezTo>
                  <a:cubicBezTo>
                    <a:pt x="313" y="157"/>
                    <a:pt x="314" y="175"/>
                    <a:pt x="312" y="193"/>
                  </a:cubicBezTo>
                  <a:cubicBezTo>
                    <a:pt x="310" y="210"/>
                    <a:pt x="304" y="227"/>
                    <a:pt x="296" y="243"/>
                  </a:cubicBezTo>
                  <a:cubicBezTo>
                    <a:pt x="287" y="259"/>
                    <a:pt x="275" y="273"/>
                    <a:pt x="260" y="2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+mj-ea"/>
                <a:ea typeface="+mj-ea"/>
                <a:sym typeface="微软雅黑" panose="020B0503020204020204" pitchFamily="34" charset="-122"/>
              </a:endParaRPr>
            </a:p>
          </p:txBody>
        </p:sp>
        <p:sp>
          <p:nvSpPr>
            <p:cNvPr id="63" name="Freeform 8"/>
            <p:cNvSpPr/>
            <p:nvPr/>
          </p:nvSpPr>
          <p:spPr bwMode="auto">
            <a:xfrm>
              <a:off x="4377" y="2544"/>
              <a:ext cx="270" cy="266"/>
            </a:xfrm>
            <a:custGeom>
              <a:avLst/>
              <a:gdLst>
                <a:gd name="T0" fmla="*/ 101 w 101"/>
                <a:gd name="T1" fmla="*/ 52 h 99"/>
                <a:gd name="T2" fmla="*/ 60 w 101"/>
                <a:gd name="T3" fmla="*/ 0 h 99"/>
                <a:gd name="T4" fmla="*/ 32 w 101"/>
                <a:gd name="T5" fmla="*/ 27 h 99"/>
                <a:gd name="T6" fmla="*/ 0 w 101"/>
                <a:gd name="T7" fmla="*/ 47 h 99"/>
                <a:gd name="T8" fmla="*/ 41 w 101"/>
                <a:gd name="T9" fmla="*/ 99 h 99"/>
                <a:gd name="T10" fmla="*/ 101 w 101"/>
                <a:gd name="T11" fmla="*/ 52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1" h="99">
                  <a:moveTo>
                    <a:pt x="101" y="52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52" y="10"/>
                    <a:pt x="42" y="19"/>
                    <a:pt x="32" y="27"/>
                  </a:cubicBezTo>
                  <a:cubicBezTo>
                    <a:pt x="22" y="34"/>
                    <a:pt x="11" y="41"/>
                    <a:pt x="0" y="47"/>
                  </a:cubicBezTo>
                  <a:cubicBezTo>
                    <a:pt x="41" y="99"/>
                    <a:pt x="41" y="99"/>
                    <a:pt x="41" y="99"/>
                  </a:cubicBezTo>
                  <a:cubicBezTo>
                    <a:pt x="63" y="86"/>
                    <a:pt x="83" y="71"/>
                    <a:pt x="101" y="5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+mj-ea"/>
                <a:ea typeface="+mj-ea"/>
                <a:sym typeface="微软雅黑" panose="020B0503020204020204" pitchFamily="34" charset="-122"/>
              </a:endParaRPr>
            </a:p>
          </p:txBody>
        </p:sp>
        <p:sp>
          <p:nvSpPr>
            <p:cNvPr id="64" name="Freeform 9"/>
            <p:cNvSpPr/>
            <p:nvPr/>
          </p:nvSpPr>
          <p:spPr bwMode="auto">
            <a:xfrm>
              <a:off x="4503" y="2705"/>
              <a:ext cx="337" cy="354"/>
            </a:xfrm>
            <a:custGeom>
              <a:avLst/>
              <a:gdLst>
                <a:gd name="T0" fmla="*/ 118 w 126"/>
                <a:gd name="T1" fmla="*/ 74 h 132"/>
                <a:gd name="T2" fmla="*/ 60 w 126"/>
                <a:gd name="T3" fmla="*/ 0 h 132"/>
                <a:gd name="T4" fmla="*/ 0 w 126"/>
                <a:gd name="T5" fmla="*/ 47 h 132"/>
                <a:gd name="T6" fmla="*/ 58 w 126"/>
                <a:gd name="T7" fmla="*/ 121 h 132"/>
                <a:gd name="T8" fmla="*/ 90 w 126"/>
                <a:gd name="T9" fmla="*/ 125 h 132"/>
                <a:gd name="T10" fmla="*/ 113 w 126"/>
                <a:gd name="T11" fmla="*/ 106 h 132"/>
                <a:gd name="T12" fmla="*/ 118 w 126"/>
                <a:gd name="T13" fmla="*/ 74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132">
                  <a:moveTo>
                    <a:pt x="118" y="74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42" y="19"/>
                    <a:pt x="22" y="34"/>
                    <a:pt x="0" y="47"/>
                  </a:cubicBezTo>
                  <a:cubicBezTo>
                    <a:pt x="58" y="121"/>
                    <a:pt x="58" y="121"/>
                    <a:pt x="58" y="121"/>
                  </a:cubicBezTo>
                  <a:cubicBezTo>
                    <a:pt x="65" y="131"/>
                    <a:pt x="80" y="132"/>
                    <a:pt x="90" y="125"/>
                  </a:cubicBezTo>
                  <a:cubicBezTo>
                    <a:pt x="113" y="106"/>
                    <a:pt x="113" y="106"/>
                    <a:pt x="113" y="106"/>
                  </a:cubicBezTo>
                  <a:cubicBezTo>
                    <a:pt x="124" y="98"/>
                    <a:pt x="126" y="84"/>
                    <a:pt x="118" y="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+mj-ea"/>
                <a:ea typeface="+mj-ea"/>
                <a:sym typeface="微软雅黑" panose="020B0503020204020204" pitchFamily="34" charset="-122"/>
              </a:endParaRPr>
            </a:p>
          </p:txBody>
        </p:sp>
        <p:sp>
          <p:nvSpPr>
            <p:cNvPr id="65" name="Freeform 10"/>
            <p:cNvSpPr/>
            <p:nvPr/>
          </p:nvSpPr>
          <p:spPr bwMode="auto">
            <a:xfrm>
              <a:off x="4128" y="1918"/>
              <a:ext cx="364" cy="466"/>
            </a:xfrm>
            <a:custGeom>
              <a:avLst/>
              <a:gdLst>
                <a:gd name="T0" fmla="*/ 50 w 136"/>
                <a:gd name="T1" fmla="*/ 5 h 174"/>
                <a:gd name="T2" fmla="*/ 0 w 136"/>
                <a:gd name="T3" fmla="*/ 3 h 174"/>
                <a:gd name="T4" fmla="*/ 16 w 136"/>
                <a:gd name="T5" fmla="*/ 6 h 174"/>
                <a:gd name="T6" fmla="*/ 101 w 136"/>
                <a:gd name="T7" fmla="*/ 159 h 174"/>
                <a:gd name="T8" fmla="*/ 95 w 136"/>
                <a:gd name="T9" fmla="*/ 174 h 174"/>
                <a:gd name="T10" fmla="*/ 120 w 136"/>
                <a:gd name="T11" fmla="*/ 131 h 174"/>
                <a:gd name="T12" fmla="*/ 50 w 136"/>
                <a:gd name="T13" fmla="*/ 5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6" h="174">
                  <a:moveTo>
                    <a:pt x="50" y="5"/>
                  </a:moveTo>
                  <a:cubicBezTo>
                    <a:pt x="33" y="0"/>
                    <a:pt x="16" y="0"/>
                    <a:pt x="0" y="3"/>
                  </a:cubicBezTo>
                  <a:cubicBezTo>
                    <a:pt x="5" y="4"/>
                    <a:pt x="11" y="5"/>
                    <a:pt x="16" y="6"/>
                  </a:cubicBezTo>
                  <a:cubicBezTo>
                    <a:pt x="81" y="25"/>
                    <a:pt x="119" y="93"/>
                    <a:pt x="101" y="159"/>
                  </a:cubicBezTo>
                  <a:cubicBezTo>
                    <a:pt x="99" y="164"/>
                    <a:pt x="97" y="169"/>
                    <a:pt x="95" y="174"/>
                  </a:cubicBezTo>
                  <a:cubicBezTo>
                    <a:pt x="107" y="162"/>
                    <a:pt x="116" y="148"/>
                    <a:pt x="120" y="131"/>
                  </a:cubicBezTo>
                  <a:cubicBezTo>
                    <a:pt x="136" y="76"/>
                    <a:pt x="104" y="20"/>
                    <a:pt x="5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+mj-ea"/>
                <a:ea typeface="+mj-ea"/>
                <a:sym typeface="微软雅黑" panose="020B0503020204020204" pitchFamily="34" charset="-122"/>
              </a:endParaRPr>
            </a:p>
          </p:txBody>
        </p:sp>
      </p:grpSp>
      <p:sp>
        <p:nvSpPr>
          <p:cNvPr id="66" name="文本框 8"/>
          <p:cNvSpPr txBox="1">
            <a:spLocks noChangeArrowheads="1"/>
          </p:cNvSpPr>
          <p:nvPr/>
        </p:nvSpPr>
        <p:spPr bwMode="auto">
          <a:xfrm>
            <a:off x="5224867" y="3927779"/>
            <a:ext cx="7761086" cy="430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73" tIns="60936" rIns="121873" bIns="60936">
            <a:spAutoFit/>
          </a:bodyPr>
          <a:lstStyle>
            <a:lvl1pPr defTabSz="121793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21793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21793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21793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21793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21793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21793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21793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21793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000" b="1" dirty="0">
                <a:solidFill>
                  <a:srgbClr val="C00000"/>
                </a:solidFill>
                <a:latin typeface="+mj-ea"/>
                <a:ea typeface="+mj-ea"/>
                <a:sym typeface="微软雅黑" panose="020B0503020204020204" pitchFamily="34" charset="-122"/>
              </a:rPr>
              <a:t>我们在座的每一位同志、每一名党员</a:t>
            </a:r>
            <a:endParaRPr lang="zh-CN" altLang="en-US" sz="2400" b="1" dirty="0">
              <a:solidFill>
                <a:srgbClr val="C00000"/>
              </a:solidFill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sp>
        <p:nvSpPr>
          <p:cNvPr id="67" name="Line 106"/>
          <p:cNvSpPr>
            <a:spLocks noChangeShapeType="1"/>
          </p:cNvSpPr>
          <p:nvPr/>
        </p:nvSpPr>
        <p:spPr bwMode="auto">
          <a:xfrm flipH="1">
            <a:off x="5120387" y="4358618"/>
            <a:ext cx="5528321" cy="0"/>
          </a:xfrm>
          <a:prstGeom prst="line">
            <a:avLst/>
          </a:prstGeom>
          <a:noFill/>
          <a:ln w="19050" cap="flat">
            <a:solidFill>
              <a:srgbClr val="C00000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sp>
        <p:nvSpPr>
          <p:cNvPr id="68" name="文本占位符 1"/>
          <p:cNvSpPr txBox="1"/>
          <p:nvPr/>
        </p:nvSpPr>
        <p:spPr>
          <a:xfrm>
            <a:off x="4915826" y="4647118"/>
            <a:ext cx="6855260" cy="97824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buFont typeface="Wingdings" panose="05000000000000000000" pitchFamily="2" charset="2"/>
              <a:buChar char="l"/>
              <a:defRPr/>
            </a:pPr>
            <a:r>
              <a:rPr lang="zh-CN" altLang="en-US" sz="1600" dirty="0">
                <a:solidFill>
                  <a:srgbClr val="E7E6E6">
                    <a:lumMod val="10000"/>
                  </a:srgbClr>
                </a:solidFill>
                <a:latin typeface="+mj-ea"/>
                <a:ea typeface="+mj-ea"/>
                <a:sym typeface="微软雅黑" panose="020B0503020204020204" pitchFamily="34" charset="-122"/>
              </a:rPr>
              <a:t>都要对标对表、对照对比，旗帜鲜明地从反面突破底线的案例中汲取教训，深入检视自身问题，用违纪违规党员同志作为照面镜子，进行自我警示教育，剖析问题和不足，不断强化底线意识。</a:t>
            </a:r>
            <a:endParaRPr lang="en-US" altLang="zh-CN" sz="1600" dirty="0">
              <a:solidFill>
                <a:srgbClr val="E7E6E6">
                  <a:lumMod val="10000"/>
                </a:srgbClr>
              </a:solidFill>
              <a:latin typeface="+mj-ea"/>
              <a:ea typeface="+mj-ea"/>
              <a:sym typeface="微软雅黑" panose="020B0503020204020204" pitchFamily="34" charset="-122"/>
            </a:endParaRPr>
          </a:p>
          <a:p>
            <a:pPr>
              <a:lnSpc>
                <a:spcPts val="2200"/>
              </a:lnSpc>
              <a:buFont typeface="Wingdings" panose="05000000000000000000" pitchFamily="2" charset="2"/>
              <a:buChar char="l"/>
              <a:defRPr/>
            </a:pPr>
            <a:r>
              <a:rPr lang="zh-CN" altLang="en-US" sz="1600" dirty="0">
                <a:solidFill>
                  <a:srgbClr val="E7E6E6">
                    <a:lumMod val="10000"/>
                  </a:srgbClr>
                </a:solidFill>
                <a:latin typeface="+mj-ea"/>
                <a:ea typeface="+mj-ea"/>
                <a:sym typeface="微软雅黑" panose="020B0503020204020204" pitchFamily="34" charset="-122"/>
              </a:rPr>
              <a:t>我们除了要把底线划得更准确、更清晰、更醒目之外，还要尽可能地把底线划得更具象、更直观、更深刻，进而增强底线的冲击力、震慑力、警示力。</a:t>
            </a:r>
            <a:endParaRPr lang="zh-CN" altLang="en-US" sz="1600" dirty="0">
              <a:solidFill>
                <a:srgbClr val="E7E6E6">
                  <a:lumMod val="10000"/>
                </a:srgbClr>
              </a:solidFill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sp>
        <p:nvSpPr>
          <p:cNvPr id="25" name="Aitds1"/>
          <p:cNvSpPr txBox="1">
            <a:spLocks noChangeArrowheads="1"/>
          </p:cNvSpPr>
          <p:nvPr/>
        </p:nvSpPr>
        <p:spPr bwMode="auto">
          <a:xfrm>
            <a:off x="2082840" y="384881"/>
            <a:ext cx="665919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lvl="0"/>
            <a:r>
              <a:rPr lang="zh-CN" altLang="en-US" sz="2000" b="1" dirty="0">
                <a:solidFill>
                  <a:srgbClr val="C00000"/>
                </a:solidFill>
                <a:latin typeface="+mj-ea"/>
                <a:ea typeface="+mj-ea"/>
                <a:cs typeface="+mn-ea"/>
                <a:sym typeface="微软雅黑" panose="020B0503020204020204" pitchFamily="34" charset="-122"/>
              </a:rPr>
              <a:t>无纪律不可守正，不划底线不论公道是非</a:t>
            </a:r>
            <a:endParaRPr lang="zh-CN" altLang="en-US" sz="3600" b="1" dirty="0">
              <a:ln>
                <a:solidFill>
                  <a:srgbClr val="FFFFFF">
                    <a:alpha val="44000"/>
                  </a:srgbClr>
                </a:solidFill>
              </a:ln>
              <a:solidFill>
                <a:srgbClr val="C00000"/>
              </a:solidFill>
              <a:effectLst/>
              <a:latin typeface="+mj-ea"/>
              <a:ea typeface="+mj-ea"/>
              <a:cs typeface="+mn-ea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3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3" dur="3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 tmFilter="0,0; .5, 1; 1, 1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3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34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6" dur="75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38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43" presetID="2" presetClass="entr" presetSubtype="2" fill="hold" grpId="0" nodeType="afterEffect" p14:presetBounceEnd="10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00000">
                                          <p:cBhvr additive="base">
                                            <p:cTn id="45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00000">
                                          <p:cBhvr additive="base">
                                            <p:cTn id="46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48" presetID="23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5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5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500" tmFilter="0,0; .5, 1; 1, 1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/>
          <p:bldP spid="6" grpId="0" animBg="1"/>
          <p:bldP spid="7" grpId="0" animBg="1"/>
          <p:bldP spid="57" grpId="0" animBg="1"/>
          <p:bldP spid="58" grpId="0"/>
          <p:bldP spid="66" grpId="0"/>
          <p:bldP spid="67" grpId="0" animBg="1"/>
          <p:bldP spid="68" grpId="0"/>
          <p:bldP spid="25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3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3" dur="3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 tmFilter="0,0; .5, 1; 1, 1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3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34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6" dur="75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38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43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48" presetID="23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5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5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500" tmFilter="0,0; .5, 1; 1, 1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/>
          <p:bldP spid="6" grpId="0" animBg="1"/>
          <p:bldP spid="7" grpId="0" animBg="1"/>
          <p:bldP spid="57" grpId="0" animBg="1"/>
          <p:bldP spid="58" grpId="0"/>
          <p:bldP spid="66" grpId="0"/>
          <p:bldP spid="67" grpId="0" animBg="1"/>
          <p:bldP spid="68" grpId="0"/>
          <p:bldP spid="25" grpId="0"/>
        </p:bldLst>
      </p:timing>
    </mc:Fallback>
  </mc:AlternateContent>
</p:sld>
</file>

<file path=ppt/tags/tag1.xml><?xml version="1.0" encoding="utf-8"?>
<p:tagLst xmlns:p="http://schemas.openxmlformats.org/presentationml/2006/main">
  <p:tag name="PA" val="v5.2.8"/>
</p:tagLst>
</file>

<file path=ppt/tags/tag10.xml><?xml version="1.0" encoding="utf-8"?>
<p:tagLst xmlns:p="http://schemas.openxmlformats.org/presentationml/2006/main">
  <p:tag name="PA" val="v5.2.9"/>
</p:tagLst>
</file>

<file path=ppt/tags/tag11.xml><?xml version="1.0" encoding="utf-8"?>
<p:tagLst xmlns:p="http://schemas.openxmlformats.org/presentationml/2006/main">
  <p:tag name="PA" val="v5.2.9"/>
</p:tagLst>
</file>

<file path=ppt/tags/tag12.xml><?xml version="1.0" encoding="utf-8"?>
<p:tagLst xmlns:p="http://schemas.openxmlformats.org/presentationml/2006/main">
  <p:tag name="PA" val="v5.2.9"/>
</p:tagLst>
</file>

<file path=ppt/tags/tag13.xml><?xml version="1.0" encoding="utf-8"?>
<p:tagLst xmlns:p="http://schemas.openxmlformats.org/presentationml/2006/main">
  <p:tag name="PA" val="v5.2.9"/>
</p:tagLst>
</file>

<file path=ppt/tags/tag14.xml><?xml version="1.0" encoding="utf-8"?>
<p:tagLst xmlns:p="http://schemas.openxmlformats.org/presentationml/2006/main">
  <p:tag name="PA" val="v5.2.8"/>
</p:tagLst>
</file>

<file path=ppt/tags/tag15.xml><?xml version="1.0" encoding="utf-8"?>
<p:tagLst xmlns:p="http://schemas.openxmlformats.org/presentationml/2006/main">
  <p:tag name="ISPRING_FIRST_PUBLISH" val="1"/>
  <p:tag name="ISPRING_PRESENTATION_TITLE" val="红色党建立标尺树形象做新时代合格共产党员PPT模板"/>
  <p:tag name="KSO_WPP_MARK_KEY" val="ad8db0dd-d6d8-425f-9802-68aae24c972e"/>
  <p:tag name="COMMONDATA" val="eyJoZGlkIjoiYzk0NDVjNTkxNGYwMWQ5MjZhYTA3YmM4OTY5OWQwZmQifQ=="/>
</p:tagLst>
</file>

<file path=ppt/tags/tag2.xml><?xml version="1.0" encoding="utf-8"?>
<p:tagLst xmlns:p="http://schemas.openxmlformats.org/presentationml/2006/main">
  <p:tag name="PA" val="v5.2.9"/>
</p:tagLst>
</file>

<file path=ppt/tags/tag3.xml><?xml version="1.0" encoding="utf-8"?>
<p:tagLst xmlns:p="http://schemas.openxmlformats.org/presentationml/2006/main">
  <p:tag name="PA" val="v5.2.9"/>
</p:tagLst>
</file>

<file path=ppt/tags/tag4.xml><?xml version="1.0" encoding="utf-8"?>
<p:tagLst xmlns:p="http://schemas.openxmlformats.org/presentationml/2006/main">
  <p:tag name="PA" val="v5.2.9"/>
</p:tagLst>
</file>

<file path=ppt/tags/tag5.xml><?xml version="1.0" encoding="utf-8"?>
<p:tagLst xmlns:p="http://schemas.openxmlformats.org/presentationml/2006/main">
  <p:tag name="PA" val="v5.2.9"/>
</p:tagLst>
</file>

<file path=ppt/tags/tag6.xml><?xml version="1.0" encoding="utf-8"?>
<p:tagLst xmlns:p="http://schemas.openxmlformats.org/presentationml/2006/main">
  <p:tag name="PA" val="v5.2.9"/>
</p:tagLst>
</file>

<file path=ppt/tags/tag7.xml><?xml version="1.0" encoding="utf-8"?>
<p:tagLst xmlns:p="http://schemas.openxmlformats.org/presentationml/2006/main">
  <p:tag name="PA" val="v5.2.9"/>
</p:tagLst>
</file>

<file path=ppt/tags/tag8.xml><?xml version="1.0" encoding="utf-8"?>
<p:tagLst xmlns:p="http://schemas.openxmlformats.org/presentationml/2006/main">
  <p:tag name="PA" val="v5.2.9"/>
</p:tagLst>
</file>

<file path=ppt/tags/tag9.xml><?xml version="1.0" encoding="utf-8"?>
<p:tagLst xmlns:p="http://schemas.openxmlformats.org/presentationml/2006/main">
  <p:tag name="PA" val="v5.2.9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2397</Words>
  <Application>WPS 演示</Application>
  <PresentationFormat>宽屏</PresentationFormat>
  <Paragraphs>290</Paragraphs>
  <Slides>20</Slides>
  <Notes>21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6" baseType="lpstr">
      <vt:lpstr>Arial</vt:lpstr>
      <vt:lpstr>宋体</vt:lpstr>
      <vt:lpstr>Wingdings</vt:lpstr>
      <vt:lpstr>Arial</vt:lpstr>
      <vt:lpstr>微软雅黑</vt:lpstr>
      <vt:lpstr>阿里巴巴普惠体</vt:lpstr>
      <vt:lpstr>Calibri</vt:lpstr>
      <vt:lpstr>思源黑体 CN Bold</vt:lpstr>
      <vt:lpstr>黑体</vt:lpstr>
      <vt:lpstr>思源黑体 CN Regular</vt:lpstr>
      <vt:lpstr>Arial Unicode MS</vt:lpstr>
      <vt:lpstr>Arial Black</vt:lpstr>
      <vt:lpstr>等线</vt:lpstr>
      <vt:lpstr>仿宋_GB2312</vt:lpstr>
      <vt:lpstr>字魂36号-正文宋楷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红色党建立标尺树形象做新时代合格共产党员PPT模板</dc:title>
  <dc:creator>Microsoft Office 用户</dc:creator>
  <cp:lastModifiedBy>lenovo</cp:lastModifiedBy>
  <cp:revision>576</cp:revision>
  <dcterms:created xsi:type="dcterms:W3CDTF">2018-06-17T04:53:00Z</dcterms:created>
  <dcterms:modified xsi:type="dcterms:W3CDTF">2022-12-13T02:51:55Z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C9EAA59416BC4C44BB74D2E247D61259</vt:lpwstr>
  </property>
  <property fmtid="{D5CDD505-2E9C-101B-9397-08002B2CF9AE}" pid="3" name="KSOProductBuildVer">
    <vt:lpwstr>2052-11.1.0.12763</vt:lpwstr>
  </property>
</Properties>
</file>