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9"/>
  </p:handoutMasterIdLst>
  <p:sldIdLst>
    <p:sldId id="403" r:id="rId3"/>
    <p:sldId id="407" r:id="rId5"/>
    <p:sldId id="408" r:id="rId6"/>
    <p:sldId id="409"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3" r:id="rId21"/>
    <p:sldId id="424" r:id="rId22"/>
    <p:sldId id="425" r:id="rId23"/>
    <p:sldId id="426" r:id="rId24"/>
    <p:sldId id="427" r:id="rId25"/>
    <p:sldId id="428" r:id="rId26"/>
    <p:sldId id="429" r:id="rId27"/>
    <p:sldId id="430" r:id="rId28"/>
    <p:sldId id="431" r:id="rId29"/>
    <p:sldId id="432" r:id="rId30"/>
    <p:sldId id="433" r:id="rId31"/>
    <p:sldId id="434" r:id="rId32"/>
    <p:sldId id="435" r:id="rId33"/>
    <p:sldId id="436" r:id="rId34"/>
    <p:sldId id="437" r:id="rId35"/>
    <p:sldId id="438" r:id="rId36"/>
    <p:sldId id="439" r:id="rId37"/>
    <p:sldId id="440"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90F"/>
    <a:srgbClr val="8D1D1D"/>
    <a:srgbClr val="E7BB87"/>
    <a:srgbClr val="382C28"/>
    <a:srgbClr val="EA4301"/>
    <a:srgbClr val="110500"/>
    <a:srgbClr val="0C5A55"/>
    <a:srgbClr val="709A95"/>
    <a:srgbClr val="C21A15"/>
    <a:srgbClr val="B89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3"/>
    <p:restoredTop sz="94682"/>
  </p:normalViewPr>
  <p:slideViewPr>
    <p:cSldViewPr snapToGrid="0" snapToObjects="1">
      <p:cViewPr>
        <p:scale>
          <a:sx n="75" d="100"/>
          <a:sy n="75" d="100"/>
        </p:scale>
        <p:origin x="2094" y="6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4.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C80964-39B2-450E-B2EA-611934F1379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pic>
        <p:nvPicPr>
          <p:cNvPr id="15" name="地图_1">
            <a:hlinkClick r:id="" action="ppaction://media"/>
          </p:cNvPr>
          <p:cNvPicPr>
            <a:picLocks noChangeAspect="1"/>
          </p:cNvPicPr>
          <p:nvPr userDrawn="1">
            <a:videoFile r:link="rId2"/>
            <p:extLst>
              <p:ext uri="{DAA4B4D4-6D71-4841-9C94-3DE7FCFB9230}">
                <p14:media xmlns:p14="http://schemas.microsoft.com/office/powerpoint/2010/main" r:embed="rId3">
                  <p14:trim end="11753.000000"/>
                </p14:media>
              </p:ext>
            </p:extLst>
          </p:nvPr>
        </p:nvPicPr>
        <p:blipFill>
          <a:blip r:embed="rId4"/>
          <a:stretch>
            <a:fillRect/>
          </a:stretch>
        </p:blipFill>
        <p:spPr>
          <a:xfrm>
            <a:off x="0" y="0"/>
            <a:ext cx="12192000" cy="6858000"/>
          </a:xfrm>
          <a:prstGeom prst="rect">
            <a:avLst/>
          </a:prstGeom>
        </p:spPr>
      </p:pic>
      <p:sp>
        <p:nvSpPr>
          <p:cNvPr id="11" name="矩形 10"/>
          <p:cNvSpPr/>
          <p:nvPr userDrawn="1"/>
        </p:nvSpPr>
        <p:spPr>
          <a:xfrm>
            <a:off x="0" y="962111"/>
            <a:ext cx="12191998" cy="51384"/>
          </a:xfrm>
          <a:prstGeom prst="rect">
            <a:avLst/>
          </a:prstGeom>
          <a:solidFill>
            <a:srgbClr val="B6090F"/>
          </a:solidFill>
          <a:ln w="19050" cap="flat" cmpd="sng" algn="ctr">
            <a:noFill/>
            <a:prstDash val="solid"/>
          </a:ln>
          <a:effectLst/>
        </p:spPr>
        <p:txBody>
          <a:bodyPr rot="0" spcFirstLastPara="0" vertOverflow="overflow" horzOverflow="overflow" vert="horz" wrap="square" lIns="121873" tIns="60936" rIns="121873" bIns="60936"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sp>
        <p:nvSpPr>
          <p:cNvPr id="7" name="文本框 6"/>
          <p:cNvSpPr txBox="1"/>
          <p:nvPr userDrawn="1"/>
        </p:nvSpPr>
        <p:spPr>
          <a:xfrm>
            <a:off x="5880768" y="403088"/>
            <a:ext cx="4165379" cy="523099"/>
          </a:xfrm>
          <a:prstGeom prst="rect">
            <a:avLst/>
          </a:prstGeom>
          <a:noFill/>
        </p:spPr>
        <p:txBody>
          <a:bodyPr wrap="square" rtlCol="0">
            <a:spAutoFit/>
          </a:bodyPr>
          <a:lstStyle/>
          <a:p>
            <a:pPr algn="l"/>
            <a:r>
              <a:rPr lang="zh-CN" altLang="en-US" sz="2800" b="1" kern="1200" dirty="0">
                <a:solidFill>
                  <a:schemeClr val="tx1"/>
                </a:solidFill>
                <a:latin typeface="+mj-ea"/>
                <a:ea typeface="+mj-ea"/>
                <a:cs typeface="+mn-cs"/>
              </a:rPr>
              <a:t>新时代对党员的新要求</a:t>
            </a:r>
            <a:endParaRPr lang="zh-CN" altLang="en-US" sz="2800" b="1" kern="1200" dirty="0">
              <a:solidFill>
                <a:schemeClr val="tx1"/>
              </a:solidFill>
              <a:latin typeface="+mj-ea"/>
              <a:ea typeface="+mj-ea"/>
              <a:cs typeface="+mn-cs"/>
            </a:endParaRPr>
          </a:p>
        </p:txBody>
      </p:sp>
      <p:pic>
        <p:nvPicPr>
          <p:cNvPr id="23" name="Picture 3" descr="E:\0000000我图PPT\00001PNG素材\01党委政府\小鸟46461.png"/>
          <p:cNvPicPr>
            <a:picLocks noChangeAspect="1" noChangeArrowheads="1"/>
          </p:cNvPicPr>
          <p:nvPr userDrawn="1"/>
        </p:nvPicPr>
        <p:blipFill>
          <a:blip r:embed="rId5" cstate="screen"/>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userDrawn="1"/>
        </p:nvPicPr>
        <p:blipFill>
          <a:blip r:embed="rId6" cstate="screen"/>
          <a:stretch>
            <a:fillRect/>
          </a:stretch>
        </p:blipFill>
        <p:spPr>
          <a:xfrm>
            <a:off x="9535852" y="-846202"/>
            <a:ext cx="2801338" cy="28013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pic>
        <p:nvPicPr>
          <p:cNvPr id="20" name="地图_1">
            <a:hlinkClick r:id="" action="ppaction://media"/>
          </p:cNvPr>
          <p:cNvPicPr>
            <a:picLocks noChangeAspect="1"/>
          </p:cNvPicPr>
          <p:nvPr userDrawn="1">
            <a:videoFile r:link="rId2"/>
            <p:extLst>
              <p:ext uri="{DAA4B4D4-6D71-4841-9C94-3DE7FCFB9230}">
                <p14:media xmlns:p14="http://schemas.microsoft.com/office/powerpoint/2010/main" r:embed="rId3">
                  <p14:trim end="11753.000000"/>
                </p14:media>
              </p:ext>
            </p:extLst>
          </p:nvPr>
        </p:nvPicPr>
        <p:blipFill>
          <a:blip r:embed="rId4"/>
          <a:stretch>
            <a:fillRect/>
          </a:stretch>
        </p:blipFill>
        <p:spPr>
          <a:xfrm>
            <a:off x="0" y="0"/>
            <a:ext cx="12192000" cy="6858000"/>
          </a:xfrm>
          <a:prstGeom prst="rect">
            <a:avLst/>
          </a:prstGeom>
        </p:spPr>
      </p:pic>
      <p:sp>
        <p:nvSpPr>
          <p:cNvPr id="11" name="矩形 10"/>
          <p:cNvSpPr/>
          <p:nvPr userDrawn="1"/>
        </p:nvSpPr>
        <p:spPr>
          <a:xfrm>
            <a:off x="0" y="962111"/>
            <a:ext cx="12191998" cy="51384"/>
          </a:xfrm>
          <a:prstGeom prst="rect">
            <a:avLst/>
          </a:prstGeom>
          <a:solidFill>
            <a:srgbClr val="B6090F"/>
          </a:solidFill>
          <a:ln w="19050" cap="flat" cmpd="sng" algn="ctr">
            <a:noFill/>
            <a:prstDash val="solid"/>
          </a:ln>
          <a:effectLst/>
        </p:spPr>
        <p:txBody>
          <a:bodyPr rot="0" spcFirstLastPara="0" vertOverflow="overflow" horzOverflow="overflow" vert="horz" wrap="square" lIns="121873" tIns="60936" rIns="121873" bIns="60936"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19" name="图片 18"/>
          <p:cNvPicPr>
            <a:picLocks noChangeAspect="1"/>
          </p:cNvPicPr>
          <p:nvPr userDrawn="1"/>
        </p:nvPicPr>
        <p:blipFill>
          <a:blip r:embed="rId5" cstate="screen"/>
          <a:stretch>
            <a:fillRect/>
          </a:stretch>
        </p:blipFill>
        <p:spPr>
          <a:xfrm>
            <a:off x="9535852" y="-846202"/>
            <a:ext cx="2801338" cy="2801338"/>
          </a:xfrm>
          <a:prstGeom prst="rect">
            <a:avLst/>
          </a:prstGeom>
        </p:spPr>
      </p:pic>
      <p:pic>
        <p:nvPicPr>
          <p:cNvPr id="13" name="Picture 3" descr="E:\0000000我图PPT\00001PNG素材\01党委政府\小鸟46461.png"/>
          <p:cNvPicPr>
            <a:picLocks noChangeAspect="1" noChangeArrowheads="1"/>
          </p:cNvPicPr>
          <p:nvPr userDrawn="1"/>
        </p:nvPicPr>
        <p:blipFill>
          <a:blip r:embed="rId6" cstate="screen"/>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userDrawn="1"/>
        </p:nvSpPr>
        <p:spPr>
          <a:xfrm>
            <a:off x="5901409" y="405860"/>
            <a:ext cx="4060600" cy="523099"/>
          </a:xfrm>
          <a:prstGeom prst="rect">
            <a:avLst/>
          </a:prstGeom>
          <a:noFill/>
        </p:spPr>
        <p:txBody>
          <a:bodyPr wrap="square" rtlCol="0">
            <a:spAutoFit/>
          </a:bodyPr>
          <a:lstStyle>
            <a:defPPr>
              <a:defRPr lang="zh-CN"/>
            </a:defPPr>
            <a:lvl1pPr>
              <a:defRPr sz="2800" b="1">
                <a:latin typeface="微软雅黑" panose="020B0503020204020204" charset="-122"/>
                <a:ea typeface="微软雅黑" panose="020B0503020204020204" charset="-122"/>
              </a:defRPr>
            </a:lvl1pPr>
          </a:lstStyle>
          <a:p>
            <a:pPr lvl="0"/>
            <a:r>
              <a:rPr lang="zh-CN" altLang="en-US" sz="2800" dirty="0">
                <a:latin typeface="+mj-ea"/>
                <a:ea typeface="+mj-ea"/>
              </a:rPr>
              <a:t>我是党员 从我做起 </a:t>
            </a:r>
            <a:endParaRPr lang="zh-CN" altLang="en-US" sz="2800" dirty="0">
              <a:latin typeface="+mj-ea"/>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pic>
        <p:nvPicPr>
          <p:cNvPr id="19" name="地图_1">
            <a:hlinkClick r:id="" action="ppaction://media"/>
          </p:cNvPr>
          <p:cNvPicPr>
            <a:picLocks noChangeAspect="1"/>
          </p:cNvPicPr>
          <p:nvPr userDrawn="1">
            <a:videoFile r:link="rId2"/>
            <p:extLst>
              <p:ext uri="{DAA4B4D4-6D71-4841-9C94-3DE7FCFB9230}">
                <p14:media xmlns:p14="http://schemas.microsoft.com/office/powerpoint/2010/main" r:embed="rId3">
                  <p14:trim end="11753.000000"/>
                </p14:media>
              </p:ext>
            </p:extLst>
          </p:nvPr>
        </p:nvPicPr>
        <p:blipFill>
          <a:blip r:embed="rId4"/>
          <a:stretch>
            <a:fillRect/>
          </a:stretch>
        </p:blipFill>
        <p:spPr>
          <a:xfrm>
            <a:off x="0" y="0"/>
            <a:ext cx="12192000" cy="6858000"/>
          </a:xfrm>
          <a:prstGeom prst="rect">
            <a:avLst/>
          </a:prstGeom>
        </p:spPr>
      </p:pic>
      <p:sp>
        <p:nvSpPr>
          <p:cNvPr id="17" name="矩形 16"/>
          <p:cNvSpPr/>
          <p:nvPr userDrawn="1"/>
        </p:nvSpPr>
        <p:spPr>
          <a:xfrm>
            <a:off x="0" y="962111"/>
            <a:ext cx="12191998" cy="51384"/>
          </a:xfrm>
          <a:prstGeom prst="rect">
            <a:avLst/>
          </a:prstGeom>
          <a:solidFill>
            <a:srgbClr val="B6090F"/>
          </a:solidFill>
          <a:ln w="19050" cap="flat" cmpd="sng" algn="ctr">
            <a:noFill/>
            <a:prstDash val="solid"/>
          </a:ln>
          <a:effectLst/>
        </p:spPr>
        <p:txBody>
          <a:bodyPr rot="0" spcFirstLastPara="0" vertOverflow="overflow" horzOverflow="overflow" vert="horz" wrap="square" lIns="121873" tIns="60936" rIns="121873" bIns="60936"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18" name="图片 17"/>
          <p:cNvPicPr>
            <a:picLocks noChangeAspect="1"/>
          </p:cNvPicPr>
          <p:nvPr userDrawn="1"/>
        </p:nvPicPr>
        <p:blipFill>
          <a:blip r:embed="rId5" cstate="screen"/>
          <a:stretch>
            <a:fillRect/>
          </a:stretch>
        </p:blipFill>
        <p:spPr>
          <a:xfrm>
            <a:off x="9535852" y="-846202"/>
            <a:ext cx="2801338" cy="2801338"/>
          </a:xfrm>
          <a:prstGeom prst="rect">
            <a:avLst/>
          </a:prstGeom>
        </p:spPr>
      </p:pic>
      <p:pic>
        <p:nvPicPr>
          <p:cNvPr id="13" name="Picture 3" descr="E:\0000000我图PPT\00001PNG素材\01党委政府\小鸟46461.png"/>
          <p:cNvPicPr>
            <a:picLocks noChangeAspect="1" noChangeArrowheads="1"/>
          </p:cNvPicPr>
          <p:nvPr userDrawn="1"/>
        </p:nvPicPr>
        <p:blipFill>
          <a:blip r:embed="rId6" cstate="screen"/>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userDrawn="1"/>
        </p:nvSpPr>
        <p:spPr>
          <a:xfrm>
            <a:off x="6656420" y="344799"/>
            <a:ext cx="3280796" cy="523099"/>
          </a:xfrm>
          <a:prstGeom prst="rect">
            <a:avLst/>
          </a:prstGeom>
          <a:noFill/>
        </p:spPr>
        <p:txBody>
          <a:bodyPr wrap="square" rtlCol="0">
            <a:spAutoFit/>
          </a:bodyPr>
          <a:lstStyle>
            <a:defPPr>
              <a:defRPr lang="zh-CN"/>
            </a:defPPr>
            <a:lvl1pPr>
              <a:defRPr sz="2800" b="1">
                <a:latin typeface="微软雅黑" panose="020B0503020204020204" charset="-122"/>
                <a:ea typeface="微软雅黑" panose="020B0503020204020204" charset="-122"/>
              </a:defRPr>
            </a:lvl1pPr>
          </a:lstStyle>
          <a:p>
            <a:pPr lvl="0"/>
            <a:r>
              <a:rPr lang="zh-CN" altLang="en-US" sz="2800" dirty="0"/>
              <a:t>立足岗位讲奉献 </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hold" display="0">
                  <p:stCondLst>
                    <p:cond delay="indefinite"/>
                  </p:stCondLst>
                </p:cTn>
                <p:tgtEl>
                  <p:spTgt spid="19"/>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pic>
        <p:nvPicPr>
          <p:cNvPr id="19" name="地图_1">
            <a:hlinkClick r:id="" action="ppaction://media"/>
          </p:cNvPr>
          <p:cNvPicPr>
            <a:picLocks noChangeAspect="1"/>
          </p:cNvPicPr>
          <p:nvPr userDrawn="1">
            <a:videoFile r:link="rId2"/>
            <p:extLst>
              <p:ext uri="{DAA4B4D4-6D71-4841-9C94-3DE7FCFB9230}">
                <p14:media xmlns:p14="http://schemas.microsoft.com/office/powerpoint/2010/main" r:embed="rId3">
                  <p14:trim end="11753.000000"/>
                </p14:media>
              </p:ext>
            </p:extLst>
          </p:nvPr>
        </p:nvPicPr>
        <p:blipFill>
          <a:blip r:embed="rId4"/>
          <a:stretch>
            <a:fillRect/>
          </a:stretch>
        </p:blipFill>
        <p:spPr>
          <a:xfrm>
            <a:off x="0" y="0"/>
            <a:ext cx="12192000" cy="6858000"/>
          </a:xfrm>
          <a:prstGeom prst="rect">
            <a:avLst/>
          </a:prstGeom>
        </p:spPr>
      </p:pic>
      <p:sp>
        <p:nvSpPr>
          <p:cNvPr id="17" name="矩形 16"/>
          <p:cNvSpPr/>
          <p:nvPr userDrawn="1"/>
        </p:nvSpPr>
        <p:spPr>
          <a:xfrm>
            <a:off x="0" y="962111"/>
            <a:ext cx="12191998" cy="51384"/>
          </a:xfrm>
          <a:prstGeom prst="rect">
            <a:avLst/>
          </a:prstGeom>
          <a:solidFill>
            <a:srgbClr val="B6090F"/>
          </a:solidFill>
          <a:ln w="19050" cap="flat" cmpd="sng" algn="ctr">
            <a:noFill/>
            <a:prstDash val="solid"/>
          </a:ln>
          <a:effectLst/>
        </p:spPr>
        <p:txBody>
          <a:bodyPr rot="0" spcFirstLastPara="0" vertOverflow="overflow" horzOverflow="overflow" vert="horz" wrap="square" lIns="121873" tIns="60936" rIns="121873" bIns="60936"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18" name="图片 17"/>
          <p:cNvPicPr>
            <a:picLocks noChangeAspect="1"/>
          </p:cNvPicPr>
          <p:nvPr userDrawn="1"/>
        </p:nvPicPr>
        <p:blipFill>
          <a:blip r:embed="rId5" cstate="screen"/>
          <a:stretch>
            <a:fillRect/>
          </a:stretch>
        </p:blipFill>
        <p:spPr>
          <a:xfrm>
            <a:off x="9535852" y="-846202"/>
            <a:ext cx="2801338" cy="2801338"/>
          </a:xfrm>
          <a:prstGeom prst="rect">
            <a:avLst/>
          </a:prstGeom>
        </p:spPr>
      </p:pic>
      <p:pic>
        <p:nvPicPr>
          <p:cNvPr id="13" name="Picture 3" descr="E:\0000000我图PPT\00001PNG素材\01党委政府\小鸟46461.png"/>
          <p:cNvPicPr>
            <a:picLocks noChangeAspect="1" noChangeArrowheads="1"/>
          </p:cNvPicPr>
          <p:nvPr userDrawn="1"/>
        </p:nvPicPr>
        <p:blipFill>
          <a:blip r:embed="rId6" cstate="screen"/>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userDrawn="1"/>
        </p:nvSpPr>
        <p:spPr>
          <a:xfrm>
            <a:off x="5531888" y="322055"/>
            <a:ext cx="4248094" cy="523099"/>
          </a:xfrm>
          <a:prstGeom prst="rect">
            <a:avLst/>
          </a:prstGeom>
          <a:noFill/>
        </p:spPr>
        <p:txBody>
          <a:bodyPr wrap="square" rtlCol="0">
            <a:spAutoFit/>
          </a:bodyPr>
          <a:lstStyle>
            <a:defPPr>
              <a:defRPr lang="zh-CN"/>
            </a:defPPr>
            <a:lvl1pPr>
              <a:defRPr sz="2800" b="1">
                <a:latin typeface="微软雅黑" panose="020B0503020204020204" charset="-122"/>
                <a:ea typeface="微软雅黑" panose="020B0503020204020204" charset="-122"/>
              </a:defRPr>
            </a:lvl1pPr>
          </a:lstStyle>
          <a:p>
            <a:pPr lvl="0"/>
            <a:r>
              <a:rPr lang="zh-CN" altLang="en-US" sz="2800" dirty="0"/>
              <a:t>党员如何讲奉献有作为 </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hold" display="0">
                  <p:stCondLst>
                    <p:cond delay="indefinite"/>
                  </p:stCondLst>
                </p:cTn>
                <p:tgtEl>
                  <p:spTgt spid="19"/>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pic>
        <p:nvPicPr>
          <p:cNvPr id="10" name="地图_1">
            <a:hlinkClick r:id="" action="ppaction://media"/>
          </p:cNvPr>
          <p:cNvPicPr>
            <a:picLocks noChangeAspect="1"/>
          </p:cNvPicPr>
          <p:nvPr userDrawn="1">
            <a:videoFile r:link="rId2"/>
            <p:extLst>
              <p:ext uri="{DAA4B4D4-6D71-4841-9C94-3DE7FCFB9230}">
                <p14:media xmlns:p14="http://schemas.microsoft.com/office/powerpoint/2010/main" r:embed="rId3">
                  <p14:trim end="11753.000000"/>
                </p14:media>
              </p:ext>
            </p:extLst>
          </p:nvPr>
        </p:nvPicPr>
        <p:blipFill>
          <a:blip r:embed="rId4"/>
          <a:stretch>
            <a:fillRect/>
          </a:stretch>
        </p:blipFill>
        <p:spPr>
          <a:xfrm>
            <a:off x="0" y="0"/>
            <a:ext cx="12192000" cy="6858000"/>
          </a:xfrm>
          <a:prstGeom prst="rect">
            <a:avLst/>
          </a:prstGeom>
        </p:spPr>
      </p:pic>
      <p:sp>
        <p:nvSpPr>
          <p:cNvPr id="15" name="矩形 14"/>
          <p:cNvSpPr/>
          <p:nvPr userDrawn="1"/>
        </p:nvSpPr>
        <p:spPr>
          <a:xfrm>
            <a:off x="0" y="962111"/>
            <a:ext cx="12191998" cy="51384"/>
          </a:xfrm>
          <a:prstGeom prst="rect">
            <a:avLst/>
          </a:prstGeom>
          <a:solidFill>
            <a:srgbClr val="B6090F"/>
          </a:solidFill>
          <a:ln w="19050" cap="flat" cmpd="sng" algn="ctr">
            <a:noFill/>
            <a:prstDash val="solid"/>
          </a:ln>
          <a:effectLst/>
        </p:spPr>
        <p:txBody>
          <a:bodyPr rot="0" spcFirstLastPara="0" vertOverflow="overflow" horzOverflow="overflow" vert="horz" wrap="square" lIns="121873" tIns="60936" rIns="121873" bIns="60936" numCol="1" spcCol="0" rtlCol="0" fromWordArt="0" anchor="ctr" anchorCtr="0" forceAA="0" compatLnSpc="1">
            <a:noAutofit/>
          </a:bodyP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18" name="图片 17"/>
          <p:cNvPicPr>
            <a:picLocks noChangeAspect="1"/>
          </p:cNvPicPr>
          <p:nvPr userDrawn="1"/>
        </p:nvPicPr>
        <p:blipFill>
          <a:blip r:embed="rId5" cstate="screen"/>
          <a:stretch>
            <a:fillRect/>
          </a:stretch>
        </p:blipFill>
        <p:spPr>
          <a:xfrm>
            <a:off x="9535852" y="-846202"/>
            <a:ext cx="2801338" cy="2801338"/>
          </a:xfrm>
          <a:prstGeom prst="rect">
            <a:avLst/>
          </a:prstGeom>
        </p:spPr>
      </p:pic>
      <p:pic>
        <p:nvPicPr>
          <p:cNvPr id="17" name="Picture 3" descr="E:\0000000我图PPT\00001PNG素材\01党委政府\小鸟46461.png"/>
          <p:cNvPicPr>
            <a:picLocks noChangeAspect="1" noChangeArrowheads="1"/>
          </p:cNvPicPr>
          <p:nvPr userDrawn="1"/>
        </p:nvPicPr>
        <p:blipFill>
          <a:blip r:embed="rId6" cstate="screen"/>
          <a:srcRect/>
          <a:stretch>
            <a:fillRect/>
          </a:stretch>
        </p:blipFill>
        <p:spPr bwMode="auto">
          <a:xfrm flipH="1">
            <a:off x="9513818" y="99030"/>
            <a:ext cx="532329" cy="40243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userDrawn="1"/>
        </p:nvSpPr>
        <p:spPr>
          <a:xfrm>
            <a:off x="3936202" y="352832"/>
            <a:ext cx="6109945" cy="523099"/>
          </a:xfrm>
          <a:prstGeom prst="rect">
            <a:avLst/>
          </a:prstGeom>
          <a:noFill/>
        </p:spPr>
        <p:txBody>
          <a:bodyPr wrap="square" rtlCol="0">
            <a:spAutoFit/>
          </a:bodyPr>
          <a:lstStyle>
            <a:defPPr>
              <a:defRPr lang="zh-CN"/>
            </a:defPPr>
            <a:lvl1pPr>
              <a:defRPr sz="2800" b="1">
                <a:latin typeface="微软雅黑" panose="020B0503020204020204" charset="-122"/>
                <a:ea typeface="微软雅黑" panose="020B0503020204020204" charset="-122"/>
              </a:defRPr>
            </a:lvl1pPr>
          </a:lstStyle>
          <a:p>
            <a:pPr lvl="0"/>
            <a:r>
              <a:rPr lang="zh-CN" altLang="en-US" sz="2800" dirty="0">
                <a:latin typeface="+mj-ea"/>
                <a:ea typeface="+mj-ea"/>
              </a:rPr>
              <a:t>不忘初心 永葆共产党人的奉献精神</a:t>
            </a:r>
            <a:endParaRPr lang="zh-CN" altLang="en-US" sz="2800" dirty="0">
              <a:latin typeface="+mj-ea"/>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前言和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0A2AD-B2CE-DC4F-8015-E18525983D45}"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CDFA6-1E83-B64A-81A1-D9DB674537E5}"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3.xml"/><Relationship Id="rId2" Type="http://schemas.openxmlformats.org/officeDocument/2006/relationships/image" Target="../media/image17.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9.xml"/><Relationship Id="rId4" Type="http://schemas.openxmlformats.org/officeDocument/2006/relationships/image" Target="../media/image6.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1.xml"/><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NULL"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2" name="图片 1"/>
          <p:cNvPicPr>
            <a:picLocks noChangeAspect="1"/>
          </p:cNvPicPr>
          <p:nvPr/>
        </p:nvPicPr>
        <p:blipFill>
          <a:blip r:embed="rId4"/>
          <a:stretch>
            <a:fillRect/>
          </a:stretch>
        </p:blipFill>
        <p:spPr>
          <a:xfrm>
            <a:off x="0" y="0"/>
            <a:ext cx="12192000" cy="6858000"/>
          </a:xfrm>
          <a:prstGeom prst="rect">
            <a:avLst/>
          </a:prstGeom>
        </p:spPr>
      </p:pic>
      <p:sp>
        <p:nvSpPr>
          <p:cNvPr id="4" name="矩形 3"/>
          <p:cNvSpPr/>
          <p:nvPr/>
        </p:nvSpPr>
        <p:spPr>
          <a:xfrm>
            <a:off x="5025197" y="1322471"/>
            <a:ext cx="3723855" cy="523220"/>
          </a:xfrm>
          <a:prstGeom prst="rect">
            <a:avLst/>
          </a:prstGeom>
          <a:noFill/>
        </p:spPr>
        <p:txBody>
          <a:bodyPr wrap="square" rtlCol="0">
            <a:spAutoFit/>
          </a:bodyPr>
          <a:lstStyle/>
          <a:p>
            <a:pPr algn="dist"/>
            <a:r>
              <a:rPr lang="zh-CN" altLang="en-US" sz="2800" b="1" dirty="0">
                <a:solidFill>
                  <a:sysClr val="windowText" lastClr="000000"/>
                </a:solidFill>
                <a:effectLst>
                  <a:glow rad="152400">
                    <a:schemeClr val="bg1"/>
                  </a:glow>
                </a:effectLst>
                <a:latin typeface="思源黑体 CN Heavy" panose="020B0A00000000000000" pitchFamily="34" charset="-122"/>
                <a:ea typeface="思源黑体 CN Heavy" panose="020B0A00000000000000" pitchFamily="34" charset="-122"/>
                <a:cs typeface="+mn-ea"/>
                <a:sym typeface="+mn-lt"/>
              </a:rPr>
              <a:t>中国共产党党员培训</a:t>
            </a:r>
            <a:endParaRPr lang="zh-CN" altLang="en-US" sz="2800" b="1" dirty="0">
              <a:solidFill>
                <a:sysClr val="windowText" lastClr="000000"/>
              </a:solidFill>
              <a:effectLst>
                <a:glow rad="152400">
                  <a:schemeClr val="bg1"/>
                </a:glow>
              </a:effectLst>
              <a:latin typeface="思源黑体 CN Heavy" panose="020B0A00000000000000" pitchFamily="34" charset="-122"/>
              <a:ea typeface="思源黑体 CN Heavy" panose="020B0A00000000000000" pitchFamily="34" charset="-122"/>
              <a:cs typeface="+mn-ea"/>
              <a:sym typeface="+mn-lt"/>
            </a:endParaRPr>
          </a:p>
        </p:txBody>
      </p:sp>
      <p:pic>
        <p:nvPicPr>
          <p:cNvPr id="5" name="图片 4"/>
          <p:cNvPicPr>
            <a:picLocks noChangeAspect="1"/>
          </p:cNvPicPr>
          <p:nvPr/>
        </p:nvPicPr>
        <p:blipFill>
          <a:blip r:embed="rId5" cstate="email"/>
          <a:stretch>
            <a:fillRect/>
          </a:stretch>
        </p:blipFill>
        <p:spPr>
          <a:xfrm rot="295361" flipH="1">
            <a:off x="5706762" y="5448850"/>
            <a:ext cx="2062225" cy="1160955"/>
          </a:xfrm>
          <a:prstGeom prst="rect">
            <a:avLst/>
          </a:prstGeom>
        </p:spPr>
      </p:pic>
      <p:grpSp>
        <p:nvGrpSpPr>
          <p:cNvPr id="6" name="组合 5"/>
          <p:cNvGrpSpPr/>
          <p:nvPr/>
        </p:nvGrpSpPr>
        <p:grpSpPr>
          <a:xfrm>
            <a:off x="1328020" y="2459770"/>
            <a:ext cx="9430287" cy="2739298"/>
            <a:chOff x="2492931" y="2637374"/>
            <a:chExt cx="7090531" cy="5016758"/>
          </a:xfrm>
        </p:grpSpPr>
        <p:sp>
          <p:nvSpPr>
            <p:cNvPr id="7" name="矩形 6"/>
            <p:cNvSpPr/>
            <p:nvPr/>
          </p:nvSpPr>
          <p:spPr>
            <a:xfrm>
              <a:off x="2572972" y="2637374"/>
              <a:ext cx="7010490" cy="5016758"/>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立足岗位讲奉献 </a:t>
              </a:r>
              <a:endParaRPr lang="en-US" altLang="zh-CN"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a:p>
              <a:pPr algn="ctr"/>
              <a:r>
                <a:rPr lang="zh-CN" altLang="en-US"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勇于担当比作为</a:t>
              </a:r>
              <a:endParaRPr lang="zh-CN" altLang="en-US"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p:txBody>
        </p:sp>
        <p:sp>
          <p:nvSpPr>
            <p:cNvPr id="8" name="矩形 7"/>
            <p:cNvSpPr/>
            <p:nvPr/>
          </p:nvSpPr>
          <p:spPr>
            <a:xfrm>
              <a:off x="2492931" y="2637374"/>
              <a:ext cx="7010490" cy="5016758"/>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立足岗位讲奉献 </a:t>
              </a:r>
              <a:endParaRPr lang="en-US" altLang="zh-CN"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a:p>
              <a:pPr algn="ctr"/>
              <a:r>
                <a:rPr lang="zh-CN" altLang="en-US"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勇于担当比作为</a:t>
              </a:r>
              <a:endParaRPr lang="zh-CN" altLang="en-US"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p:txBody>
        </p:sp>
        <p:sp>
          <p:nvSpPr>
            <p:cNvPr id="9" name="矩形 8"/>
            <p:cNvSpPr/>
            <p:nvPr/>
          </p:nvSpPr>
          <p:spPr>
            <a:xfrm>
              <a:off x="2532952" y="2637374"/>
              <a:ext cx="7010490" cy="5016758"/>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rPr>
                <a:t>立足岗位讲奉献 </a:t>
              </a:r>
              <a:endParaRPr lang="en-US" altLang="zh-CN"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endParaRPr>
            </a:p>
            <a:p>
              <a:pPr algn="ctr"/>
              <a:r>
                <a:rPr lang="zh-CN" altLang="en-US"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rPr>
                <a:t>勇于担当比作为</a:t>
              </a:r>
              <a:endParaRPr lang="zh-CN" altLang="en-US"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endParaRPr>
            </a:p>
          </p:txBody>
        </p:sp>
      </p:grpSp>
      <p:pic>
        <p:nvPicPr>
          <p:cNvPr id="10" name="图片 9"/>
          <p:cNvPicPr>
            <a:picLocks noChangeAspect="1"/>
          </p:cNvPicPr>
          <p:nvPr/>
        </p:nvPicPr>
        <p:blipFill>
          <a:blip r:embed="rId6" cstate="screen"/>
          <a:stretch>
            <a:fillRect/>
          </a:stretch>
        </p:blipFill>
        <p:spPr>
          <a:xfrm rot="295361" flipH="1">
            <a:off x="10309969" y="849428"/>
            <a:ext cx="1160557" cy="653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 fill="hold"/>
                                        <p:tgtEl>
                                          <p:spTgt spid="3"/>
                                        </p:tgtEl>
                                      </p:cBhvr>
                                    </p:cmd>
                                  </p:childTnLst>
                                </p:cTn>
                              </p:par>
                              <p:par>
                                <p:cTn id="7" presetID="42" presetClass="entr" presetSubtype="0" fill="hold" nodeType="withEffect">
                                  <p:stCondLst>
                                    <p:cond delay="3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36" fill="hold" grpId="0" nodeType="withEffect">
                                  <p:stCondLst>
                                    <p:cond delay="800"/>
                                  </p:stCondLst>
                                  <p:childTnLst>
                                    <p:set>
                                      <p:cBhvr>
                                        <p:cTn id="13" dur="1" fill="hold">
                                          <p:stCondLst>
                                            <p:cond delay="0"/>
                                          </p:stCondLst>
                                        </p:cTn>
                                        <p:tgtEl>
                                          <p:spTgt spid="4"/>
                                        </p:tgtEl>
                                        <p:attrNameLst>
                                          <p:attrName>style.visibility</p:attrName>
                                        </p:attrNameLst>
                                      </p:cBhvr>
                                      <p:to>
                                        <p:strVal val="visible"/>
                                      </p:to>
                                    </p:set>
                                    <p:anim calcmode="lin" valueType="num">
                                      <p:cBhvr>
                                        <p:cTn id="14" dur="800" fill="hold"/>
                                        <p:tgtEl>
                                          <p:spTgt spid="4"/>
                                        </p:tgtEl>
                                        <p:attrNameLst>
                                          <p:attrName>ppt_w</p:attrName>
                                        </p:attrNameLst>
                                      </p:cBhvr>
                                      <p:tavLst>
                                        <p:tav tm="0">
                                          <p:val>
                                            <p:strVal val="(6*min(max(#ppt_w*#ppt_h,.3),1)-7.4)/-.7*#ppt_w"/>
                                          </p:val>
                                        </p:tav>
                                        <p:tav tm="100000">
                                          <p:val>
                                            <p:strVal val="#ppt_w"/>
                                          </p:val>
                                        </p:tav>
                                      </p:tavLst>
                                    </p:anim>
                                    <p:anim calcmode="lin" valueType="num">
                                      <p:cBhvr>
                                        <p:cTn id="15" dur="800" fill="hold"/>
                                        <p:tgtEl>
                                          <p:spTgt spid="4"/>
                                        </p:tgtEl>
                                        <p:attrNameLst>
                                          <p:attrName>ppt_h</p:attrName>
                                        </p:attrNameLst>
                                      </p:cBhvr>
                                      <p:tavLst>
                                        <p:tav tm="0">
                                          <p:val>
                                            <p:strVal val="(6*min(max(#ppt_w*#ppt_h,.3),1)-7.4)/-.7*#ppt_h"/>
                                          </p:val>
                                        </p:tav>
                                        <p:tav tm="100000">
                                          <p:val>
                                            <p:strVal val="#ppt_h"/>
                                          </p:val>
                                        </p:tav>
                                      </p:tavLst>
                                    </p:anim>
                                    <p:anim calcmode="lin" valueType="num">
                                      <p:cBhvr>
                                        <p:cTn id="16" dur="800" fill="hold"/>
                                        <p:tgtEl>
                                          <p:spTgt spid="4"/>
                                        </p:tgtEl>
                                        <p:attrNameLst>
                                          <p:attrName>ppt_x</p:attrName>
                                        </p:attrNameLst>
                                      </p:cBhvr>
                                      <p:tavLst>
                                        <p:tav tm="0">
                                          <p:val>
                                            <p:fltVal val="0.5"/>
                                          </p:val>
                                        </p:tav>
                                        <p:tav tm="100000">
                                          <p:val>
                                            <p:strVal val="#ppt_x"/>
                                          </p:val>
                                        </p:tav>
                                      </p:tavLst>
                                    </p:anim>
                                    <p:anim calcmode="lin" valueType="num">
                                      <p:cBhvr>
                                        <p:cTn id="17" dur="800" fill="hold"/>
                                        <p:tgtEl>
                                          <p:spTgt spid="4"/>
                                        </p:tgtEl>
                                        <p:attrNameLst>
                                          <p:attrName>ppt_y</p:attrName>
                                        </p:attrNameLst>
                                      </p:cBhvr>
                                      <p:tavLst>
                                        <p:tav tm="0">
                                          <p:val>
                                            <p:strVal val="1+(6*min(max(#ppt_w*#ppt_h,.3),1)-7.4)/-.7*#ppt_h/2"/>
                                          </p:val>
                                        </p:tav>
                                        <p:tav tm="100000">
                                          <p:val>
                                            <p:strVal val="#ppt_y"/>
                                          </p:val>
                                        </p:tav>
                                      </p:tavLst>
                                    </p:anim>
                                  </p:childTnLst>
                                </p:cTn>
                              </p:par>
                              <p:par>
                                <p:cTn id="18" presetID="14" presetClass="entr" presetSubtype="10" fill="hold" nodeType="withEffect">
                                  <p:stCondLst>
                                    <p:cond delay="80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1100"/>
                                        <p:tgtEl>
                                          <p:spTgt spid="6"/>
                                        </p:tgtEl>
                                      </p:cBhvr>
                                    </p:animEffect>
                                  </p:childTnLst>
                                </p:cTn>
                              </p:par>
                              <p:par>
                                <p:cTn id="21" presetID="2" presetClass="entr" presetSubtype="12" fill="hold"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100" fill="hold"/>
                                        <p:tgtEl>
                                          <p:spTgt spid="5"/>
                                        </p:tgtEl>
                                        <p:attrNameLst>
                                          <p:attrName>ppt_x</p:attrName>
                                        </p:attrNameLst>
                                      </p:cBhvr>
                                      <p:tavLst>
                                        <p:tav tm="0">
                                          <p:val>
                                            <p:strVal val="0-#ppt_w/2"/>
                                          </p:val>
                                        </p:tav>
                                        <p:tav tm="100000">
                                          <p:val>
                                            <p:strVal val="#ppt_x"/>
                                          </p:val>
                                        </p:tav>
                                      </p:tavLst>
                                    </p:anim>
                                    <p:anim calcmode="lin" valueType="num">
                                      <p:cBhvr additive="base">
                                        <p:cTn id="24" dur="11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12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300" fill="hold"/>
                                        <p:tgtEl>
                                          <p:spTgt spid="10"/>
                                        </p:tgtEl>
                                        <p:attrNameLst>
                                          <p:attrName>ppt_x</p:attrName>
                                        </p:attrNameLst>
                                      </p:cBhvr>
                                      <p:tavLst>
                                        <p:tav tm="0">
                                          <p:val>
                                            <p:strVal val="0-#ppt_w/2"/>
                                          </p:val>
                                        </p:tav>
                                        <p:tav tm="100000">
                                          <p:val>
                                            <p:strVal val="#ppt_x"/>
                                          </p:val>
                                        </p:tav>
                                      </p:tavLst>
                                    </p:anim>
                                    <p:anim calcmode="lin" valueType="num">
                                      <p:cBhvr additive="base">
                                        <p:cTn id="28" dur="1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55447" y="1413945"/>
            <a:ext cx="10616774" cy="468064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3" name="矩形 2"/>
          <p:cNvSpPr/>
          <p:nvPr/>
        </p:nvSpPr>
        <p:spPr>
          <a:xfrm>
            <a:off x="1719860" y="3427265"/>
            <a:ext cx="5346909" cy="1864694"/>
          </a:xfrm>
          <a:prstGeom prst="rect">
            <a:avLst/>
          </a:prstGeom>
          <a:noFill/>
        </p:spPr>
        <p:txBody>
          <a:bodyPr wrap="square">
            <a:spAutoFit/>
          </a:bodyPr>
          <a:lstStyle/>
          <a:p>
            <a:pPr algn="just" fontAlgn="base">
              <a:lnSpc>
                <a:spcPct val="160000"/>
              </a:lnSpc>
              <a:spcBef>
                <a:spcPct val="0"/>
              </a:spcBef>
              <a:spcAft>
                <a:spcPct val="0"/>
              </a:spcAft>
              <a:defRPr/>
            </a:pPr>
            <a:r>
              <a:rPr lang="zh-CN" altLang="en-US" kern="0" dirty="0">
                <a:latin typeface="+mj-ea"/>
                <a:ea typeface="+mj-ea"/>
                <a:cs typeface="+mn-ea"/>
                <a:sym typeface="+mn-lt"/>
              </a:rPr>
              <a:t>追求远大的理想，坚定崇高的信念，对我们人生是有着重要意义的。胸怀有多大，事业就多大，所谓胸怀无非就是人生的理想、志向，青年时期正是风华正茂之际，也正是确立人生目标的关键时期。</a:t>
            </a:r>
            <a:endParaRPr lang="en-US" altLang="zh-CN" b="1" kern="0" dirty="0">
              <a:latin typeface="+mj-ea"/>
              <a:ea typeface="+mj-ea"/>
              <a:cs typeface="+mn-ea"/>
              <a:sym typeface="+mn-lt"/>
            </a:endParaRPr>
          </a:p>
        </p:txBody>
      </p:sp>
      <p:sp>
        <p:nvSpPr>
          <p:cNvPr id="4" name="矩形: 圆角 11"/>
          <p:cNvSpPr/>
          <p:nvPr/>
        </p:nvSpPr>
        <p:spPr>
          <a:xfrm>
            <a:off x="2012306" y="2241668"/>
            <a:ext cx="5054463" cy="1055463"/>
          </a:xfrm>
          <a:prstGeom prst="roundRect">
            <a:avLst>
              <a:gd name="adj" fmla="val 50000"/>
            </a:avLst>
          </a:prstGeom>
          <a:solidFill>
            <a:srgbClr val="FF0000"/>
          </a:solidFill>
          <a:ln w="12700" cap="flat" cmpd="sng" algn="ctr">
            <a:noFill/>
            <a:prstDash val="solid"/>
            <a:miter lim="800000"/>
          </a:ln>
          <a:effectLst/>
        </p:spPr>
        <p:txBody>
          <a:bodyPr rtlCol="0" anchor="ctr"/>
          <a:lstStyle/>
          <a:p>
            <a:pPr algn="ctr" defTabSz="914400"/>
            <a:r>
              <a:rPr lang="zh-CN" altLang="en-US" sz="2400" b="1" kern="0" dirty="0">
                <a:solidFill>
                  <a:schemeClr val="bg1"/>
                </a:solidFill>
                <a:latin typeface="+mj-ea"/>
                <a:ea typeface="+mj-ea"/>
                <a:cs typeface="+mn-ea"/>
                <a:sym typeface="+mn-lt"/>
              </a:rPr>
              <a:t>   青年党员务必要确立远大理 </a:t>
            </a:r>
            <a:endParaRPr lang="en-US" altLang="zh-CN" sz="2400" b="1" kern="0" dirty="0">
              <a:solidFill>
                <a:schemeClr val="bg1"/>
              </a:solidFill>
              <a:latin typeface="+mj-ea"/>
              <a:ea typeface="+mj-ea"/>
              <a:cs typeface="+mn-ea"/>
              <a:sym typeface="+mn-lt"/>
            </a:endParaRPr>
          </a:p>
          <a:p>
            <a:pPr algn="ctr" defTabSz="914400"/>
            <a:r>
              <a:rPr lang="en-US" altLang="zh-CN" sz="2400" b="1" kern="0" dirty="0">
                <a:solidFill>
                  <a:schemeClr val="bg1"/>
                </a:solidFill>
                <a:latin typeface="+mj-ea"/>
                <a:ea typeface="+mj-ea"/>
                <a:cs typeface="+mn-ea"/>
                <a:sym typeface="+mn-lt"/>
              </a:rPr>
              <a:t>     </a:t>
            </a:r>
            <a:r>
              <a:rPr lang="zh-CN" altLang="en-US" sz="2400" b="1" kern="0" dirty="0">
                <a:solidFill>
                  <a:schemeClr val="bg1"/>
                </a:solidFill>
                <a:latin typeface="+mj-ea"/>
                <a:ea typeface="+mj-ea"/>
                <a:cs typeface="+mn-ea"/>
                <a:sym typeface="+mn-lt"/>
              </a:rPr>
              <a:t>想，努力为社会做出应有贡献</a:t>
            </a:r>
            <a:endParaRPr lang="zh-CN" altLang="en-US" sz="2400" b="1" kern="0" dirty="0">
              <a:solidFill>
                <a:schemeClr val="bg1"/>
              </a:solidFill>
              <a:latin typeface="+mj-ea"/>
              <a:ea typeface="+mj-ea"/>
              <a:cs typeface="+mn-ea"/>
              <a:sym typeface="+mn-lt"/>
            </a:endParaRPr>
          </a:p>
        </p:txBody>
      </p:sp>
      <p:pic>
        <p:nvPicPr>
          <p:cNvPr id="10" name="图片 9"/>
          <p:cNvPicPr>
            <a:picLocks noChangeAspect="1"/>
          </p:cNvPicPr>
          <p:nvPr/>
        </p:nvPicPr>
        <p:blipFill>
          <a:blip r:embed="rId1" cstate="screen"/>
          <a:stretch>
            <a:fillRect/>
          </a:stretch>
        </p:blipFill>
        <p:spPr>
          <a:xfrm>
            <a:off x="1609381" y="1793371"/>
            <a:ext cx="1398224" cy="1398224"/>
          </a:xfrm>
          <a:prstGeom prst="rect">
            <a:avLst/>
          </a:prstGeom>
        </p:spPr>
      </p:pic>
      <p:pic>
        <p:nvPicPr>
          <p:cNvPr id="2" name="图片 1"/>
          <p:cNvPicPr>
            <a:picLocks noChangeAspect="1"/>
          </p:cNvPicPr>
          <p:nvPr/>
        </p:nvPicPr>
        <p:blipFill rotWithShape="1">
          <a:blip r:embed="rId2"/>
          <a:srcRect r="15808" b="16206"/>
          <a:stretch>
            <a:fillRect/>
          </a:stretch>
        </p:blipFill>
        <p:spPr>
          <a:xfrm>
            <a:off x="6868606" y="4095344"/>
            <a:ext cx="4603615" cy="199924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2" name="矩形: 圆角 7"/>
          <p:cNvSpPr/>
          <p:nvPr/>
        </p:nvSpPr>
        <p:spPr>
          <a:xfrm>
            <a:off x="1857181" y="2231736"/>
            <a:ext cx="4897828" cy="575792"/>
          </a:xfrm>
          <a:prstGeom prst="roundRect">
            <a:avLst>
              <a:gd name="adj" fmla="val 50000"/>
            </a:avLst>
          </a:prstGeom>
          <a:solidFill>
            <a:srgbClr val="FF0000"/>
          </a:solidFill>
          <a:ln w="12700" cap="flat" cmpd="sng" algn="ctr">
            <a:noFill/>
            <a:prstDash val="solid"/>
            <a:miter lim="800000"/>
          </a:ln>
          <a:effectLst/>
        </p:spPr>
        <p:txBody>
          <a:bodyPr rtlCol="0" anchor="ctr"/>
          <a:lstStyle/>
          <a:p>
            <a:pPr algn="ctr" defTabSz="914400"/>
            <a:r>
              <a:rPr lang="zh-CN" altLang="en-US" sz="2400" b="1" kern="0" dirty="0">
                <a:solidFill>
                  <a:schemeClr val="bg1"/>
                </a:solidFill>
                <a:latin typeface="+mj-ea"/>
                <a:ea typeface="+mj-ea"/>
                <a:cs typeface="+mn-ea"/>
                <a:sym typeface="+mn-lt"/>
              </a:rPr>
              <a:t>踏实勤奋，业务过硬</a:t>
            </a:r>
            <a:endParaRPr lang="zh-CN" altLang="en-US" sz="2400" b="1" kern="0" dirty="0">
              <a:solidFill>
                <a:schemeClr val="bg1"/>
              </a:solidFill>
              <a:latin typeface="+mj-ea"/>
              <a:ea typeface="+mj-ea"/>
              <a:cs typeface="+mn-ea"/>
              <a:sym typeface="+mn-lt"/>
            </a:endParaRPr>
          </a:p>
        </p:txBody>
      </p:sp>
      <p:sp>
        <p:nvSpPr>
          <p:cNvPr id="3" name="矩形 2"/>
          <p:cNvSpPr/>
          <p:nvPr/>
        </p:nvSpPr>
        <p:spPr>
          <a:xfrm>
            <a:off x="2310889" y="2874555"/>
            <a:ext cx="8611155" cy="830805"/>
          </a:xfrm>
          <a:prstGeom prst="rect">
            <a:avLst/>
          </a:prstGeom>
        </p:spPr>
        <p:txBody>
          <a:bodyPr wrap="square">
            <a:spAutoFit/>
          </a:bodyPr>
          <a:lstStyle/>
          <a:p>
            <a:pPr defTabSz="914400">
              <a:lnSpc>
                <a:spcPct val="120000"/>
              </a:lnSpc>
            </a:pPr>
            <a:r>
              <a:rPr lang="zh-CN" altLang="en-US" sz="2000" b="1" dirty="0">
                <a:solidFill>
                  <a:srgbClr val="F50000"/>
                </a:solidFill>
                <a:latin typeface="+mj-ea"/>
                <a:ea typeface="+mj-ea"/>
                <a:cs typeface="+mn-ea"/>
                <a:sym typeface="+mn-lt"/>
              </a:rPr>
              <a:t>当代青年是祖国的未来，民族的希望，更是中国特色社会主义事业的生力军和接班人</a:t>
            </a:r>
            <a:endParaRPr lang="zh-CN" altLang="zh-CN" sz="2000" b="1" dirty="0">
              <a:solidFill>
                <a:srgbClr val="F50000"/>
              </a:solidFill>
              <a:latin typeface="+mj-ea"/>
              <a:ea typeface="+mj-ea"/>
              <a:cs typeface="+mn-ea"/>
              <a:sym typeface="+mn-lt"/>
            </a:endParaRPr>
          </a:p>
        </p:txBody>
      </p:sp>
      <p:sp>
        <p:nvSpPr>
          <p:cNvPr id="10" name="矩形 9"/>
          <p:cNvSpPr/>
          <p:nvPr/>
        </p:nvSpPr>
        <p:spPr>
          <a:xfrm>
            <a:off x="1979073" y="3772387"/>
            <a:ext cx="8611155" cy="1938543"/>
          </a:xfrm>
          <a:prstGeom prst="rect">
            <a:avLst/>
          </a:prstGeom>
        </p:spPr>
        <p:txBody>
          <a:bodyPr wrap="square">
            <a:spAutoFit/>
          </a:bodyPr>
          <a:lstStyle/>
          <a:p>
            <a:pPr marL="342900" indent="-342900" defTabSz="914400">
              <a:lnSpc>
                <a:spcPct val="150000"/>
              </a:lnSpc>
              <a:buFont typeface="Wingdings" panose="05000000000000000000" pitchFamily="2" charset="2"/>
              <a:buChar char="l"/>
            </a:pPr>
            <a:r>
              <a:rPr lang="zh-CN" altLang="en-US" sz="1600" dirty="0">
                <a:latin typeface="+mj-ea"/>
                <a:ea typeface="+mj-ea"/>
                <a:cs typeface="+mn-ea"/>
                <a:sym typeface="+mn-lt"/>
              </a:rPr>
              <a:t>新时代中国特色社会主义思想的贯彻和落实离不开今天的广大青年。当代青年自身的素质和本领直接决定了新时代中国特色社会主义思想是否能够得到很好的实践。</a:t>
            </a:r>
            <a:endParaRPr lang="en-US" altLang="zh-CN" sz="1600" dirty="0">
              <a:latin typeface="+mj-ea"/>
              <a:ea typeface="+mj-ea"/>
              <a:cs typeface="+mn-ea"/>
              <a:sym typeface="+mn-lt"/>
            </a:endParaRPr>
          </a:p>
          <a:p>
            <a:pPr marL="342900" indent="-342900" defTabSz="914400">
              <a:lnSpc>
                <a:spcPct val="150000"/>
              </a:lnSpc>
              <a:buFont typeface="Wingdings" panose="05000000000000000000" pitchFamily="2" charset="2"/>
              <a:buChar char="l"/>
            </a:pPr>
            <a:r>
              <a:rPr lang="zh-CN" altLang="en-US" sz="1600" dirty="0">
                <a:latin typeface="+mj-ea"/>
                <a:ea typeface="+mj-ea"/>
                <a:cs typeface="+mn-ea"/>
                <a:sym typeface="+mn-lt"/>
              </a:rPr>
              <a:t>特别是青年党员一定要珍惜在现在的宝贵时光，认真做好自己的本职工作争做一名优秀的基层青年党员，刻苦勤奋，多学知识，增长才干，为践行新时代中国特色社会主义思想、建设社会主义和谐社会打下坚实的基础。</a:t>
            </a:r>
            <a:endParaRPr lang="zh-CN" altLang="zh-CN" sz="1600" dirty="0">
              <a:latin typeface="+mj-ea"/>
              <a:ea typeface="+mj-ea"/>
              <a:cs typeface="+mn-ea"/>
              <a:sym typeface="+mn-lt"/>
            </a:endParaRPr>
          </a:p>
        </p:txBody>
      </p:sp>
      <p:pic>
        <p:nvPicPr>
          <p:cNvPr id="7" name="图片 6"/>
          <p:cNvPicPr>
            <a:picLocks noChangeAspect="1"/>
          </p:cNvPicPr>
          <p:nvPr/>
        </p:nvPicPr>
        <p:blipFill>
          <a:blip r:embed="rId1" cstate="screen"/>
          <a:stretch>
            <a:fillRect/>
          </a:stretch>
        </p:blipFill>
        <p:spPr>
          <a:xfrm>
            <a:off x="1061600" y="1793371"/>
            <a:ext cx="1398224" cy="13982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2" name="矩形: 圆角 7"/>
          <p:cNvSpPr/>
          <p:nvPr/>
        </p:nvSpPr>
        <p:spPr>
          <a:xfrm>
            <a:off x="1857180" y="2233847"/>
            <a:ext cx="4174943" cy="575792"/>
          </a:xfrm>
          <a:prstGeom prst="roundRect">
            <a:avLst>
              <a:gd name="adj" fmla="val 50000"/>
            </a:avLst>
          </a:prstGeom>
          <a:solidFill>
            <a:srgbClr val="FF0000"/>
          </a:solidFill>
          <a:ln w="12700" cap="flat" cmpd="sng" algn="ctr">
            <a:noFill/>
            <a:prstDash val="solid"/>
            <a:miter lim="800000"/>
          </a:ln>
          <a:effectLst/>
        </p:spPr>
        <p:txBody>
          <a:bodyPr rtlCol="0" anchor="ctr"/>
          <a:lstStyle/>
          <a:p>
            <a:pPr algn="ctr" defTabSz="914400"/>
            <a:r>
              <a:rPr lang="zh-CN" altLang="en-US" sz="2400" b="1" kern="0" dirty="0">
                <a:solidFill>
                  <a:schemeClr val="bg1"/>
                </a:solidFill>
                <a:latin typeface="+mj-ea"/>
                <a:ea typeface="+mj-ea"/>
                <a:cs typeface="+mn-ea"/>
                <a:sym typeface="+mn-lt"/>
              </a:rPr>
              <a:t>勤于实践，无私奉献</a:t>
            </a:r>
            <a:endParaRPr lang="zh-CN" altLang="en-US" sz="2400" b="1" kern="0" dirty="0">
              <a:solidFill>
                <a:schemeClr val="bg1"/>
              </a:solidFill>
              <a:latin typeface="+mj-ea"/>
              <a:ea typeface="+mj-ea"/>
              <a:cs typeface="+mn-ea"/>
              <a:sym typeface="+mn-lt"/>
            </a:endParaRPr>
          </a:p>
        </p:txBody>
      </p:sp>
      <p:sp>
        <p:nvSpPr>
          <p:cNvPr id="3" name="矩形 2"/>
          <p:cNvSpPr/>
          <p:nvPr/>
        </p:nvSpPr>
        <p:spPr>
          <a:xfrm>
            <a:off x="2186752" y="3006259"/>
            <a:ext cx="8611155" cy="830805"/>
          </a:xfrm>
          <a:prstGeom prst="rect">
            <a:avLst/>
          </a:prstGeom>
        </p:spPr>
        <p:txBody>
          <a:bodyPr wrap="square">
            <a:spAutoFit/>
          </a:bodyPr>
          <a:lstStyle/>
          <a:p>
            <a:pPr defTabSz="914400">
              <a:lnSpc>
                <a:spcPct val="120000"/>
              </a:lnSpc>
            </a:pPr>
            <a:r>
              <a:rPr lang="zh-CN" altLang="en-US" sz="2000" b="1" dirty="0">
                <a:solidFill>
                  <a:srgbClr val="F50000"/>
                </a:solidFill>
                <a:latin typeface="+mj-ea"/>
                <a:ea typeface="+mj-ea"/>
                <a:cs typeface="+mn-ea"/>
                <a:sym typeface="+mn-lt"/>
              </a:rPr>
              <a:t>实践既是培养青年党员改造客观世界能力的活动，也是提升我们改革主观世界能力的活动，是知与行有机统一的过程</a:t>
            </a:r>
            <a:endParaRPr lang="zh-CN" altLang="zh-CN" sz="2000" b="1" dirty="0">
              <a:solidFill>
                <a:srgbClr val="F50000"/>
              </a:solidFill>
              <a:latin typeface="+mj-ea"/>
              <a:ea typeface="+mj-ea"/>
              <a:cs typeface="+mn-ea"/>
              <a:sym typeface="+mn-lt"/>
            </a:endParaRPr>
          </a:p>
        </p:txBody>
      </p:sp>
      <p:sp>
        <p:nvSpPr>
          <p:cNvPr id="10" name="矩形 9"/>
          <p:cNvSpPr/>
          <p:nvPr/>
        </p:nvSpPr>
        <p:spPr>
          <a:xfrm>
            <a:off x="1649964" y="3908077"/>
            <a:ext cx="9270298" cy="1531317"/>
          </a:xfrm>
          <a:prstGeom prst="rect">
            <a:avLst/>
          </a:prstGeom>
        </p:spPr>
        <p:txBody>
          <a:bodyPr wrap="square">
            <a:spAutoFit/>
          </a:bodyPr>
          <a:lstStyle/>
          <a:p>
            <a:pPr marL="342900" indent="-342900" defTabSz="914400">
              <a:lnSpc>
                <a:spcPct val="150000"/>
              </a:lnSpc>
              <a:buFont typeface="Wingdings" panose="05000000000000000000" pitchFamily="2" charset="2"/>
              <a:buChar char="l"/>
            </a:pPr>
            <a:r>
              <a:rPr lang="zh-CN" altLang="en-US" sz="1600" dirty="0">
                <a:latin typeface="+mj-ea"/>
                <a:ea typeface="+mj-ea"/>
                <a:cs typeface="+mn-ea"/>
                <a:sym typeface="+mn-lt"/>
              </a:rPr>
              <a:t>当代青年党员必须高度重视工作实践，要积极投身工作实践，在实践中认识、体验、服务社会，在实践中增加自身才干。</a:t>
            </a:r>
            <a:endParaRPr lang="en-US" altLang="zh-CN" sz="1600" dirty="0">
              <a:latin typeface="+mj-ea"/>
              <a:ea typeface="+mj-ea"/>
              <a:cs typeface="+mn-ea"/>
              <a:sym typeface="+mn-lt"/>
            </a:endParaRPr>
          </a:p>
          <a:p>
            <a:pPr marL="342900" indent="-342900" defTabSz="914400">
              <a:lnSpc>
                <a:spcPct val="150000"/>
              </a:lnSpc>
              <a:buFont typeface="Wingdings" panose="05000000000000000000" pitchFamily="2" charset="2"/>
              <a:buChar char="l"/>
            </a:pPr>
            <a:r>
              <a:rPr lang="zh-CN" altLang="en-US" sz="1600" dirty="0">
                <a:latin typeface="+mj-ea"/>
                <a:ea typeface="+mj-ea"/>
                <a:cs typeface="+mn-ea"/>
                <a:sym typeface="+mn-lt"/>
              </a:rPr>
              <a:t>青年党员应根据自己的工作性质和自身特长为社会为他人做一些力所能及的事情，从我做起，从身边做起，从小事做起，做有利于社会发展之人，做合格社会主义接班之人。</a:t>
            </a:r>
            <a:endParaRPr lang="zh-CN" altLang="zh-CN" sz="1600" dirty="0">
              <a:latin typeface="+mj-ea"/>
              <a:ea typeface="+mj-ea"/>
              <a:cs typeface="+mn-ea"/>
              <a:sym typeface="+mn-lt"/>
            </a:endParaRPr>
          </a:p>
        </p:txBody>
      </p:sp>
      <p:pic>
        <p:nvPicPr>
          <p:cNvPr id="7" name="图片 6"/>
          <p:cNvPicPr>
            <a:picLocks noChangeAspect="1"/>
          </p:cNvPicPr>
          <p:nvPr/>
        </p:nvPicPr>
        <p:blipFill>
          <a:blip r:embed="rId1" cstate="screen"/>
          <a:stretch>
            <a:fillRect/>
          </a:stretch>
        </p:blipFill>
        <p:spPr>
          <a:xfrm>
            <a:off x="990249" y="1793371"/>
            <a:ext cx="1398224" cy="13982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par>
                          <p:cTn id="15" fill="hold">
                            <p:stCondLst>
                              <p:cond delay="30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18" name="图片 17"/>
          <p:cNvPicPr>
            <a:picLocks noChangeAspect="1"/>
          </p:cNvPicPr>
          <p:nvPr/>
        </p:nvPicPr>
        <p:blipFill>
          <a:blip r:embed="rId4"/>
          <a:stretch>
            <a:fillRect/>
          </a:stretch>
        </p:blipFill>
        <p:spPr>
          <a:xfrm>
            <a:off x="0" y="0"/>
            <a:ext cx="12192000" cy="6858000"/>
          </a:xfrm>
          <a:prstGeom prst="rect">
            <a:avLst/>
          </a:prstGeom>
        </p:spPr>
      </p:pic>
      <p:pic>
        <p:nvPicPr>
          <p:cNvPr id="19" name="图片 18"/>
          <p:cNvPicPr>
            <a:picLocks noChangeAspect="1"/>
          </p:cNvPicPr>
          <p:nvPr/>
        </p:nvPicPr>
        <p:blipFill>
          <a:blip r:embed="rId5" cstate="email"/>
          <a:stretch>
            <a:fillRect/>
          </a:stretch>
        </p:blipFill>
        <p:spPr>
          <a:xfrm rot="295361" flipH="1">
            <a:off x="5706762" y="5448850"/>
            <a:ext cx="2062225" cy="1160955"/>
          </a:xfrm>
          <a:prstGeom prst="rect">
            <a:avLst/>
          </a:prstGeom>
        </p:spPr>
      </p:pic>
      <p:pic>
        <p:nvPicPr>
          <p:cNvPr id="20" name="图片 19"/>
          <p:cNvPicPr>
            <a:picLocks noChangeAspect="1"/>
          </p:cNvPicPr>
          <p:nvPr/>
        </p:nvPicPr>
        <p:blipFill>
          <a:blip r:embed="rId6" cstate="screen"/>
          <a:stretch>
            <a:fillRect/>
          </a:stretch>
        </p:blipFill>
        <p:spPr>
          <a:xfrm rot="295361" flipH="1">
            <a:off x="10309969" y="849428"/>
            <a:ext cx="1160557" cy="653350"/>
          </a:xfrm>
          <a:prstGeom prst="rect">
            <a:avLst/>
          </a:prstGeom>
        </p:spPr>
      </p:pic>
      <p:grpSp>
        <p:nvGrpSpPr>
          <p:cNvPr id="10" name="组合 9"/>
          <p:cNvGrpSpPr/>
          <p:nvPr/>
        </p:nvGrpSpPr>
        <p:grpSpPr>
          <a:xfrm>
            <a:off x="1732847" y="3048785"/>
            <a:ext cx="8789259" cy="1323134"/>
            <a:chOff x="2442950" y="2637371"/>
            <a:chExt cx="7140512" cy="4358099"/>
          </a:xfrm>
        </p:grpSpPr>
        <p:sp>
          <p:nvSpPr>
            <p:cNvPr id="11" name="矩形 10"/>
            <p:cNvSpPr/>
            <p:nvPr/>
          </p:nvSpPr>
          <p:spPr>
            <a:xfrm>
              <a:off x="2572972" y="2637374"/>
              <a:ext cx="7010490" cy="4358096"/>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rPr>
                <a:t>立足岗位讲奉献</a:t>
              </a:r>
              <a:endPar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2" name="矩形 11"/>
            <p:cNvSpPr/>
            <p:nvPr/>
          </p:nvSpPr>
          <p:spPr>
            <a:xfrm>
              <a:off x="2482391" y="2637371"/>
              <a:ext cx="7010490" cy="4358096"/>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rPr>
                <a:t>立足岗位讲奉献</a:t>
              </a:r>
              <a:endPar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3" name="矩形 12"/>
            <p:cNvSpPr/>
            <p:nvPr/>
          </p:nvSpPr>
          <p:spPr>
            <a:xfrm>
              <a:off x="2442950" y="2637371"/>
              <a:ext cx="7010491" cy="4358096"/>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rPr>
                <a:t>立足岗位讲奉献</a:t>
              </a:r>
              <a:endPar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endParaRPr>
            </a:p>
          </p:txBody>
        </p:sp>
      </p:grpSp>
      <p:sp>
        <p:nvSpPr>
          <p:cNvPr id="14" name="TextBox 46"/>
          <p:cNvSpPr txBox="1"/>
          <p:nvPr/>
        </p:nvSpPr>
        <p:spPr bwMode="auto">
          <a:xfrm>
            <a:off x="5050244" y="1016679"/>
            <a:ext cx="2492413" cy="1015428"/>
          </a:xfrm>
          <a:prstGeom prst="rect">
            <a:avLst/>
          </a:prstGeom>
          <a:noFill/>
        </p:spPr>
        <p:txBody>
          <a:bodyPr wrap="none">
            <a:spAutoFit/>
          </a:bodyPr>
          <a:lstStyle/>
          <a:p>
            <a:pPr>
              <a:defRPr/>
            </a:pPr>
            <a:r>
              <a:rPr lang="zh-CN" altLang="en-US" sz="6000" b="1" dirty="0">
                <a:latin typeface="微软雅黑" panose="020B0503020204020204" charset="-122"/>
                <a:ea typeface="微软雅黑" panose="020B0503020204020204" charset="-122"/>
                <a:cs typeface="+mn-ea"/>
                <a:sym typeface="+mn-lt"/>
              </a:rPr>
              <a:t>第三章</a:t>
            </a:r>
            <a:endParaRPr lang="zh-CN" altLang="en-US" sz="6000" b="1" dirty="0">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3799" fill="hold"/>
                                        <p:tgtEl>
                                          <p:spTgt spid="17"/>
                                        </p:tgtEl>
                                      </p:cBhvr>
                                    </p:cmd>
                                  </p:childTnLst>
                                </p:cTn>
                              </p:par>
                              <p:par>
                                <p:cTn id="19" presetID="42" presetClass="entr" presetSubtype="0" fill="hold" nodeType="withEffect">
                                  <p:stCondLst>
                                    <p:cond delay="3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2" presetClass="entr" presetSubtype="12" fill="hold" nodeType="withEffect">
                                  <p:stCondLst>
                                    <p:cond delay="10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100" fill="hold"/>
                                        <p:tgtEl>
                                          <p:spTgt spid="19"/>
                                        </p:tgtEl>
                                        <p:attrNameLst>
                                          <p:attrName>ppt_x</p:attrName>
                                        </p:attrNameLst>
                                      </p:cBhvr>
                                      <p:tavLst>
                                        <p:tav tm="0">
                                          <p:val>
                                            <p:strVal val="0-#ppt_w/2"/>
                                          </p:val>
                                        </p:tav>
                                        <p:tav tm="100000">
                                          <p:val>
                                            <p:strVal val="#ppt_x"/>
                                          </p:val>
                                        </p:tav>
                                      </p:tavLst>
                                    </p:anim>
                                    <p:anim calcmode="lin" valueType="num">
                                      <p:cBhvr additive="base">
                                        <p:cTn id="27" dur="11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120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1300" fill="hold"/>
                                        <p:tgtEl>
                                          <p:spTgt spid="20"/>
                                        </p:tgtEl>
                                        <p:attrNameLst>
                                          <p:attrName>ppt_x</p:attrName>
                                        </p:attrNameLst>
                                      </p:cBhvr>
                                      <p:tavLst>
                                        <p:tav tm="0">
                                          <p:val>
                                            <p:strVal val="0-#ppt_w/2"/>
                                          </p:val>
                                        </p:tav>
                                        <p:tav tm="100000">
                                          <p:val>
                                            <p:strVal val="#ppt_x"/>
                                          </p:val>
                                        </p:tav>
                                      </p:tavLst>
                                    </p:anim>
                                    <p:anim calcmode="lin" valueType="num">
                                      <p:cBhvr additive="base">
                                        <p:cTn id="31" dur="13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7"/>
                                        </p:tgtEl>
                                      </p:cBhvr>
                                    </p:cmd>
                                  </p:childTnLst>
                                </p:cTn>
                              </p:par>
                            </p:childTnLst>
                          </p:cTn>
                        </p:par>
                      </p:childTnLst>
                    </p:cTn>
                  </p:par>
                </p:childTnLst>
              </p:cTn>
              <p:nextCondLst>
                <p:cond evt="onClick" delay="0">
                  <p:tgtEl>
                    <p:spTgt spid="17"/>
                  </p:tgtEl>
                </p:cond>
              </p:nextCondLst>
            </p:seq>
            <p:video>
              <p:cMediaNode vol="80000">
                <p:cTn id="37" repeatCount="indefinite" fill="hold" display="0">
                  <p:stCondLst>
                    <p:cond delay="indefinite"/>
                  </p:stCondLst>
                </p:cTn>
                <p:tgtEl>
                  <p:spTgt spid="17"/>
                </p:tgtEl>
              </p:cMediaNode>
            </p:video>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19" name="矩形 18"/>
          <p:cNvSpPr/>
          <p:nvPr/>
        </p:nvSpPr>
        <p:spPr>
          <a:xfrm>
            <a:off x="1548304" y="3168930"/>
            <a:ext cx="4987301" cy="2307790"/>
          </a:xfrm>
          <a:prstGeom prst="rect">
            <a:avLst/>
          </a:prstGeom>
          <a:noFill/>
        </p:spPr>
        <p:txBody>
          <a:bodyPr wrap="square">
            <a:spAutoFit/>
          </a:bodyPr>
          <a:lstStyle/>
          <a:p>
            <a:pPr algn="just" fontAlgn="base">
              <a:lnSpc>
                <a:spcPct val="160000"/>
              </a:lnSpc>
              <a:spcBef>
                <a:spcPct val="0"/>
              </a:spcBef>
              <a:spcAft>
                <a:spcPct val="0"/>
              </a:spcAft>
              <a:defRPr/>
            </a:pPr>
            <a:r>
              <a:rPr lang="zh-CN" altLang="en-US" kern="0" dirty="0">
                <a:solidFill>
                  <a:schemeClr val="tx1">
                    <a:lumMod val="95000"/>
                    <a:lumOff val="5000"/>
                  </a:schemeClr>
                </a:solidFill>
                <a:latin typeface="+mj-ea"/>
                <a:ea typeface="+mj-ea"/>
                <a:cs typeface="+mn-ea"/>
                <a:sym typeface="+mn-lt"/>
              </a:rPr>
              <a:t>奉献是</a:t>
            </a:r>
            <a:r>
              <a:rPr lang="zh-CN" altLang="en-US" kern="0" dirty="0">
                <a:solidFill>
                  <a:srgbClr val="FF0000"/>
                </a:solidFill>
                <a:latin typeface="+mj-ea"/>
                <a:ea typeface="+mj-ea"/>
                <a:cs typeface="+mn-ea"/>
                <a:sym typeface="+mn-lt"/>
              </a:rPr>
              <a:t>不计报酬</a:t>
            </a:r>
            <a:r>
              <a:rPr lang="zh-CN" altLang="en-US" kern="0" dirty="0">
                <a:solidFill>
                  <a:schemeClr val="tx1">
                    <a:lumMod val="95000"/>
                    <a:lumOff val="5000"/>
                  </a:schemeClr>
                </a:solidFill>
                <a:latin typeface="+mj-ea"/>
                <a:ea typeface="+mj-ea"/>
                <a:cs typeface="+mn-ea"/>
                <a:sym typeface="+mn-lt"/>
              </a:rPr>
              <a:t>的给予，是“有一分热放一分光”，是“我为人人”。奉献者付出的是青春，是汗水，是热情，是一种无私的爱心，甚至是无价的生命。简单的说，“奉献”指满怀感情地为他人服务，做出贡献，是不计回报的无偿服务。</a:t>
            </a:r>
            <a:endParaRPr lang="en-US" altLang="zh-CN" b="1" kern="0" dirty="0">
              <a:solidFill>
                <a:srgbClr val="E60000"/>
              </a:solidFill>
              <a:latin typeface="+mj-ea"/>
              <a:ea typeface="+mj-ea"/>
              <a:cs typeface="+mn-ea"/>
              <a:sym typeface="+mn-lt"/>
            </a:endParaRPr>
          </a:p>
        </p:txBody>
      </p:sp>
      <p:sp>
        <p:nvSpPr>
          <p:cNvPr id="8" name="矩形 7"/>
          <p:cNvSpPr/>
          <p:nvPr/>
        </p:nvSpPr>
        <p:spPr>
          <a:xfrm>
            <a:off x="2241161" y="2254997"/>
            <a:ext cx="4048734" cy="720795"/>
          </a:xfrm>
          <a:prstGeom prst="rect">
            <a:avLst/>
          </a:prstGeom>
          <a:solidFill>
            <a:srgbClr val="F50000"/>
          </a:solidFill>
          <a:ln w="25400" cap="flat" cmpd="sng" algn="ctr">
            <a:noFill/>
            <a:prstDash val="solid"/>
          </a:ln>
          <a:effectLst/>
        </p:spPr>
        <p:txBody>
          <a:bodyPr rtlCol="0" anchor="ctr"/>
          <a:lstStyle/>
          <a:p>
            <a:pPr algn="ctr">
              <a:defRPr/>
            </a:pPr>
            <a:r>
              <a:rPr lang="zh-CN" altLang="en-US" sz="3200" b="1" kern="0" dirty="0">
                <a:solidFill>
                  <a:srgbClr val="FFFFFF"/>
                </a:solidFill>
                <a:latin typeface="+mj-ea"/>
                <a:ea typeface="+mj-ea"/>
                <a:cs typeface="+mn-ea"/>
                <a:sym typeface="+mn-lt"/>
              </a:rPr>
              <a:t>    什么是奉献？</a:t>
            </a:r>
            <a:endParaRPr lang="en-US" altLang="zh-CN" sz="3200" b="1" kern="0" dirty="0">
              <a:solidFill>
                <a:srgbClr val="FFFFFF"/>
              </a:solidFill>
              <a:latin typeface="+mj-ea"/>
              <a:ea typeface="+mj-ea"/>
              <a:cs typeface="+mn-ea"/>
              <a:sym typeface="+mn-lt"/>
            </a:endParaRPr>
          </a:p>
        </p:txBody>
      </p:sp>
      <p:pic>
        <p:nvPicPr>
          <p:cNvPr id="10" name="图片 9"/>
          <p:cNvPicPr>
            <a:picLocks noChangeAspect="1"/>
          </p:cNvPicPr>
          <p:nvPr/>
        </p:nvPicPr>
        <p:blipFill>
          <a:blip r:embed="rId1" cstate="screen"/>
          <a:stretch>
            <a:fillRect/>
          </a:stretch>
        </p:blipFill>
        <p:spPr>
          <a:xfrm>
            <a:off x="1320755" y="1851949"/>
            <a:ext cx="1398224" cy="1398224"/>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05" y="2795962"/>
            <a:ext cx="2510934" cy="2510934"/>
          </a:xfrm>
          <a:prstGeom prst="rect">
            <a:avLst/>
          </a:prstGeom>
        </p:spPr>
      </p:pic>
      <p:grpSp>
        <p:nvGrpSpPr>
          <p:cNvPr id="9" name="组合 8"/>
          <p:cNvGrpSpPr/>
          <p:nvPr/>
        </p:nvGrpSpPr>
        <p:grpSpPr>
          <a:xfrm>
            <a:off x="7034273" y="1349972"/>
            <a:ext cx="4967695" cy="4967695"/>
            <a:chOff x="7034273" y="1349972"/>
            <a:chExt cx="4967695" cy="4967695"/>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34273" y="1349972"/>
              <a:ext cx="4967695" cy="4967695"/>
            </a:xfrm>
            <a:custGeom>
              <a:avLst/>
              <a:gdLst>
                <a:gd name="connsiteX0" fmla="*/ 0 w 4967695"/>
                <a:gd name="connsiteY0" fmla="*/ 0 h 4967695"/>
                <a:gd name="connsiteX1" fmla="*/ 4967695 w 4967695"/>
                <a:gd name="connsiteY1" fmla="*/ 0 h 4967695"/>
                <a:gd name="connsiteX2" fmla="*/ 4967695 w 4967695"/>
                <a:gd name="connsiteY2" fmla="*/ 3595380 h 4967695"/>
                <a:gd name="connsiteX3" fmla="*/ 4332227 w 4967695"/>
                <a:gd name="connsiteY3" fmla="*/ 3006128 h 4967695"/>
                <a:gd name="connsiteX4" fmla="*/ 3824227 w 4967695"/>
                <a:gd name="connsiteY4" fmla="*/ 3209328 h 4967695"/>
                <a:gd name="connsiteX5" fmla="*/ 3684527 w 4967695"/>
                <a:gd name="connsiteY5" fmla="*/ 2536228 h 4967695"/>
                <a:gd name="connsiteX6" fmla="*/ 3836927 w 4967695"/>
                <a:gd name="connsiteY6" fmla="*/ 2066328 h 4967695"/>
                <a:gd name="connsiteX7" fmla="*/ 3798827 w 4967695"/>
                <a:gd name="connsiteY7" fmla="*/ 1977428 h 4967695"/>
                <a:gd name="connsiteX8" fmla="*/ 3684527 w 4967695"/>
                <a:gd name="connsiteY8" fmla="*/ 2053628 h 4967695"/>
                <a:gd name="connsiteX9" fmla="*/ 3151127 w 4967695"/>
                <a:gd name="connsiteY9" fmla="*/ 1698028 h 4967695"/>
                <a:gd name="connsiteX10" fmla="*/ 2782827 w 4967695"/>
                <a:gd name="connsiteY10" fmla="*/ 2828328 h 4967695"/>
                <a:gd name="connsiteX11" fmla="*/ 3125727 w 4967695"/>
                <a:gd name="connsiteY11" fmla="*/ 3234728 h 4967695"/>
                <a:gd name="connsiteX12" fmla="*/ 2414527 w 4967695"/>
                <a:gd name="connsiteY12" fmla="*/ 3412528 h 4967695"/>
                <a:gd name="connsiteX13" fmla="*/ 2160527 w 4967695"/>
                <a:gd name="connsiteY13" fmla="*/ 3488728 h 4967695"/>
                <a:gd name="connsiteX14" fmla="*/ 2097027 w 4967695"/>
                <a:gd name="connsiteY14" fmla="*/ 3780828 h 4967695"/>
                <a:gd name="connsiteX15" fmla="*/ 2122427 w 4967695"/>
                <a:gd name="connsiteY15" fmla="*/ 4072928 h 4967695"/>
                <a:gd name="connsiteX16" fmla="*/ 1766827 w 4967695"/>
                <a:gd name="connsiteY16" fmla="*/ 4136428 h 4967695"/>
                <a:gd name="connsiteX17" fmla="*/ 1589027 w 4967695"/>
                <a:gd name="connsiteY17" fmla="*/ 4492028 h 4967695"/>
                <a:gd name="connsiteX18" fmla="*/ 4090927 w 4967695"/>
                <a:gd name="connsiteY18" fmla="*/ 4542828 h 4967695"/>
                <a:gd name="connsiteX19" fmla="*/ 4179827 w 4967695"/>
                <a:gd name="connsiteY19" fmla="*/ 4263428 h 4967695"/>
                <a:gd name="connsiteX20" fmla="*/ 4967695 w 4967695"/>
                <a:gd name="connsiteY20" fmla="*/ 3698985 h 4967695"/>
                <a:gd name="connsiteX21" fmla="*/ 4967695 w 4967695"/>
                <a:gd name="connsiteY21" fmla="*/ 4967695 h 4967695"/>
                <a:gd name="connsiteX22" fmla="*/ 0 w 4967695"/>
                <a:gd name="connsiteY22" fmla="*/ 4967695 h 496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7695" h="4967695">
                  <a:moveTo>
                    <a:pt x="0" y="0"/>
                  </a:moveTo>
                  <a:lnTo>
                    <a:pt x="4967695" y="0"/>
                  </a:lnTo>
                  <a:lnTo>
                    <a:pt x="4967695" y="3595380"/>
                  </a:lnTo>
                  <a:lnTo>
                    <a:pt x="4332227" y="3006128"/>
                  </a:lnTo>
                  <a:lnTo>
                    <a:pt x="3824227" y="3209328"/>
                  </a:lnTo>
                  <a:lnTo>
                    <a:pt x="3684527" y="2536228"/>
                  </a:lnTo>
                  <a:lnTo>
                    <a:pt x="3836927" y="2066328"/>
                  </a:lnTo>
                  <a:lnTo>
                    <a:pt x="3798827" y="1977428"/>
                  </a:lnTo>
                  <a:lnTo>
                    <a:pt x="3684527" y="2053628"/>
                  </a:lnTo>
                  <a:lnTo>
                    <a:pt x="3151127" y="1698028"/>
                  </a:lnTo>
                  <a:lnTo>
                    <a:pt x="2782827" y="2828328"/>
                  </a:lnTo>
                  <a:lnTo>
                    <a:pt x="3125727" y="3234728"/>
                  </a:lnTo>
                  <a:lnTo>
                    <a:pt x="2414527" y="3412528"/>
                  </a:lnTo>
                  <a:lnTo>
                    <a:pt x="2160527" y="3488728"/>
                  </a:lnTo>
                  <a:lnTo>
                    <a:pt x="2097027" y="3780828"/>
                  </a:lnTo>
                  <a:lnTo>
                    <a:pt x="2122427" y="4072928"/>
                  </a:lnTo>
                  <a:lnTo>
                    <a:pt x="1766827" y="4136428"/>
                  </a:lnTo>
                  <a:lnTo>
                    <a:pt x="1589027" y="4492028"/>
                  </a:lnTo>
                  <a:lnTo>
                    <a:pt x="4090927" y="4542828"/>
                  </a:lnTo>
                  <a:lnTo>
                    <a:pt x="4179827" y="4263428"/>
                  </a:lnTo>
                  <a:lnTo>
                    <a:pt x="4967695" y="3698985"/>
                  </a:lnTo>
                  <a:lnTo>
                    <a:pt x="4967695" y="4967695"/>
                  </a:lnTo>
                  <a:lnTo>
                    <a:pt x="0" y="4967695"/>
                  </a:lnTo>
                  <a:close/>
                </a:path>
              </a:pathLst>
            </a:custGeom>
          </p:spPr>
        </p:pic>
        <p:pic>
          <p:nvPicPr>
            <p:cNvPr id="5" name="图片 4" descr="背景图案&#10;&#10;描述已自动生成"/>
            <p:cNvPicPr>
              <a:picLocks noChangeAspect="1"/>
            </p:cNvPicPr>
            <p:nvPr/>
          </p:nvPicPr>
          <p:blipFill>
            <a:blip r:embed="rId4"/>
            <a:stretch>
              <a:fillRect/>
            </a:stretch>
          </p:blipFill>
          <p:spPr>
            <a:xfrm flipH="1">
              <a:off x="8677994" y="1407402"/>
              <a:ext cx="3007404" cy="4511106"/>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3" name="文本框 2"/>
          <p:cNvSpPr txBox="1"/>
          <p:nvPr/>
        </p:nvSpPr>
        <p:spPr>
          <a:xfrm>
            <a:off x="1728200" y="3230771"/>
            <a:ext cx="5522469" cy="2584725"/>
          </a:xfrm>
          <a:prstGeom prst="rect">
            <a:avLst/>
          </a:prstGeom>
          <a:noFill/>
        </p:spPr>
        <p:txBody>
          <a:bodyPr wrap="square" rtlCol="0">
            <a:spAutoFit/>
          </a:bodyPr>
          <a:lstStyle/>
          <a:p>
            <a:pPr algn="just" defTabSz="914400">
              <a:lnSpc>
                <a:spcPct val="150000"/>
              </a:lnSpc>
              <a:defRPr/>
            </a:pPr>
            <a:r>
              <a:rPr lang="zh-CN" altLang="en-US" dirty="0">
                <a:latin typeface="+mj-ea"/>
                <a:ea typeface="+mj-ea"/>
                <a:cs typeface="+mn-ea"/>
                <a:sym typeface="+mn-lt"/>
              </a:rPr>
              <a:t>是我党从建党到取得辉煌成就的法宝，也是党员干部的基本素养。“当官不为民做主，不如回家卖红薯”。作为新时代的党员干部，要坚守中国共产党人的政治本色，把对党、对人民的感恩之情转化为无私奉献的高尚精神，</a:t>
            </a:r>
            <a:r>
              <a:rPr lang="zh-CN" altLang="en-US" b="1" dirty="0">
                <a:latin typeface="+mj-ea"/>
                <a:ea typeface="+mj-ea"/>
                <a:cs typeface="+mn-ea"/>
                <a:sym typeface="+mn-lt"/>
              </a:rPr>
              <a:t>为中华民族伟大复兴的中国梦作出自己的不懈努力。</a:t>
            </a:r>
            <a:endParaRPr lang="zh-CN" altLang="en-US" b="1" dirty="0">
              <a:latin typeface="+mj-ea"/>
              <a:ea typeface="+mj-ea"/>
              <a:cs typeface="+mn-ea"/>
              <a:sym typeface="+mn-lt"/>
            </a:endParaRPr>
          </a:p>
        </p:txBody>
      </p:sp>
      <p:sp>
        <p:nvSpPr>
          <p:cNvPr id="4" name="圆角矩形 7"/>
          <p:cNvSpPr/>
          <p:nvPr/>
        </p:nvSpPr>
        <p:spPr>
          <a:xfrm>
            <a:off x="1792656" y="2245371"/>
            <a:ext cx="4974543" cy="732622"/>
          </a:xfrm>
          <a:prstGeom prst="roundRect">
            <a:avLst/>
          </a:prstGeom>
          <a:solidFill>
            <a:srgbClr val="F50000"/>
          </a:solidFill>
          <a:ln w="12700" cap="flat" cmpd="sng" algn="ctr">
            <a:noFill/>
            <a:prstDash val="solid"/>
            <a:miter lim="800000"/>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algn="ctr" defTabSz="914400">
              <a:defRPr/>
            </a:pPr>
            <a:r>
              <a:rPr lang="zh-CN" altLang="en-US" sz="3200" b="1" kern="0" dirty="0">
                <a:solidFill>
                  <a:schemeClr val="bg1"/>
                </a:solidFill>
                <a:latin typeface="+mj-ea"/>
                <a:ea typeface="+mj-ea"/>
                <a:cs typeface="+mn-ea"/>
                <a:sym typeface="+mn-lt"/>
              </a:rPr>
              <a:t>奉献精神</a:t>
            </a:r>
            <a:endParaRPr lang="zh-CN" altLang="en-US" sz="3200" b="1" kern="0" dirty="0">
              <a:solidFill>
                <a:schemeClr val="bg1"/>
              </a:solidFill>
              <a:latin typeface="+mj-ea"/>
              <a:ea typeface="+mj-ea"/>
              <a:cs typeface="+mn-ea"/>
              <a:sym typeface="+mn-lt"/>
            </a:endParaRPr>
          </a:p>
        </p:txBody>
      </p:sp>
      <p:pic>
        <p:nvPicPr>
          <p:cNvPr id="8" name="图片 7"/>
          <p:cNvPicPr>
            <a:picLocks noChangeAspect="1"/>
          </p:cNvPicPr>
          <p:nvPr/>
        </p:nvPicPr>
        <p:blipFill>
          <a:blip r:embed="rId1" cstate="screen"/>
          <a:stretch>
            <a:fillRect/>
          </a:stretch>
        </p:blipFill>
        <p:spPr>
          <a:xfrm>
            <a:off x="1320755" y="1851949"/>
            <a:ext cx="1398224" cy="1398224"/>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732" y="1994054"/>
            <a:ext cx="4500390" cy="45003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2" name="矩形 1"/>
          <p:cNvSpPr/>
          <p:nvPr/>
        </p:nvSpPr>
        <p:spPr>
          <a:xfrm>
            <a:off x="855447" y="2030374"/>
            <a:ext cx="4802536" cy="949222"/>
          </a:xfrm>
          <a:prstGeom prst="rect">
            <a:avLst/>
          </a:prstGeom>
          <a:solidFill>
            <a:srgbClr val="F50000"/>
          </a:solidFill>
          <a:ln w="25400" cap="flat" cmpd="sng" algn="ctr">
            <a:noFill/>
            <a:prstDash val="solid"/>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a:defRPr/>
            </a:pPr>
            <a:endParaRPr lang="zh-CN" altLang="en-US" sz="5000" kern="0">
              <a:solidFill>
                <a:srgbClr val="FFF9EF"/>
              </a:solidFill>
              <a:latin typeface="+mj-ea"/>
              <a:ea typeface="+mj-ea"/>
              <a:cs typeface="+mn-ea"/>
              <a:sym typeface="+mn-lt"/>
            </a:endParaRPr>
          </a:p>
        </p:txBody>
      </p:sp>
      <p:sp>
        <p:nvSpPr>
          <p:cNvPr id="3" name="矩形 2"/>
          <p:cNvSpPr/>
          <p:nvPr/>
        </p:nvSpPr>
        <p:spPr>
          <a:xfrm>
            <a:off x="2414231" y="2205577"/>
            <a:ext cx="2646265" cy="584640"/>
          </a:xfrm>
          <a:prstGeom prst="rect">
            <a:avLst/>
          </a:prstGeom>
        </p:spPr>
        <p:txBody>
          <a:bodyPr wrap="none">
            <a:spAutoFit/>
          </a:bodyPr>
          <a:lstStyle/>
          <a:p>
            <a:pPr defTabSz="914400"/>
            <a:r>
              <a:rPr lang="zh-CN" altLang="en-US" sz="3200" b="1" dirty="0">
                <a:solidFill>
                  <a:schemeClr val="bg1"/>
                </a:solidFill>
                <a:latin typeface="+mj-ea"/>
                <a:ea typeface="+mj-ea"/>
                <a:cs typeface="+mn-ea"/>
                <a:sym typeface="+mn-lt"/>
              </a:rPr>
              <a:t>牢记宗旨意识</a:t>
            </a:r>
            <a:endParaRPr lang="zh-CN" altLang="en-US" sz="3200" b="1" dirty="0">
              <a:solidFill>
                <a:schemeClr val="bg1"/>
              </a:solidFill>
              <a:latin typeface="+mj-ea"/>
              <a:ea typeface="+mj-ea"/>
              <a:cs typeface="+mn-ea"/>
              <a:sym typeface="+mn-lt"/>
            </a:endParaRPr>
          </a:p>
        </p:txBody>
      </p:sp>
      <p:sp>
        <p:nvSpPr>
          <p:cNvPr id="5" name="标题 1"/>
          <p:cNvSpPr txBox="1"/>
          <p:nvPr/>
        </p:nvSpPr>
        <p:spPr>
          <a:xfrm>
            <a:off x="1959094" y="3078992"/>
            <a:ext cx="8830534" cy="256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solidFill>
                  <a:schemeClr val="tx1"/>
                </a:solidFill>
                <a:latin typeface="+mj-ea"/>
                <a:ea typeface="+mj-ea"/>
                <a:cs typeface="+mn-ea"/>
                <a:sym typeface="+mn-lt"/>
              </a:rPr>
              <a:t>党员干部只有牢记宗旨意识，时刻将人民的利益放到首位，将奉献精神融入到党和国家、人民的利益上来，才能够在关键时候顶住压力、无私奉献，才能够维护好党员干部的公仆形象，进一步密切党群干群关系。因此，作为新时代的党员干部，</a:t>
            </a:r>
            <a:r>
              <a:rPr lang="zh-CN" altLang="en-US" sz="1800" b="1" kern="0" dirty="0">
                <a:solidFill>
                  <a:schemeClr val="tx1"/>
                </a:solidFill>
                <a:latin typeface="+mj-ea"/>
                <a:ea typeface="+mj-ea"/>
                <a:cs typeface="+mn-ea"/>
                <a:sym typeface="+mn-lt"/>
              </a:rPr>
              <a:t>必须牢记全心全意为人民服务的宗旨，不断提升自己的理想追求、坚定自己的理想信念，</a:t>
            </a:r>
            <a:r>
              <a:rPr lang="zh-CN" altLang="en-US" sz="1800" kern="0" dirty="0">
                <a:solidFill>
                  <a:schemeClr val="tx1"/>
                </a:solidFill>
                <a:latin typeface="+mj-ea"/>
                <a:ea typeface="+mj-ea"/>
                <a:cs typeface="+mn-ea"/>
                <a:sym typeface="+mn-lt"/>
              </a:rPr>
              <a:t>以淡泊名利、甘于奉献的精神，兢兢业业、勤勤恳恳、苦干实干加巧干，全身心地投入到为人民群众谋幸福的伟大实践中去。</a:t>
            </a:r>
            <a:endParaRPr lang="zh-CN" altLang="en-US" sz="1800" kern="0" dirty="0">
              <a:solidFill>
                <a:schemeClr val="tx1"/>
              </a:solidFill>
              <a:latin typeface="+mj-ea"/>
              <a:ea typeface="+mj-ea"/>
              <a:cs typeface="+mn-ea"/>
              <a:sym typeface="+mn-lt"/>
            </a:endParaRPr>
          </a:p>
        </p:txBody>
      </p:sp>
      <p:grpSp>
        <p:nvGrpSpPr>
          <p:cNvPr id="12" name="组合 11"/>
          <p:cNvGrpSpPr/>
          <p:nvPr/>
        </p:nvGrpSpPr>
        <p:grpSpPr>
          <a:xfrm>
            <a:off x="1439849" y="2092005"/>
            <a:ext cx="811785" cy="814173"/>
            <a:chOff x="2084075" y="2444163"/>
            <a:chExt cx="500630" cy="502102"/>
          </a:xfrm>
        </p:grpSpPr>
        <p:sp>
          <p:nvSpPr>
            <p:cNvPr id="7" name="Oval 10"/>
            <p:cNvSpPr/>
            <p:nvPr/>
          </p:nvSpPr>
          <p:spPr>
            <a:xfrm>
              <a:off x="2084075" y="2444163"/>
              <a:ext cx="500630" cy="500629"/>
            </a:xfrm>
            <a:prstGeom prst="ellipse">
              <a:avLst/>
            </a:prstGeom>
            <a:solidFill>
              <a:schemeClr val="bg1"/>
            </a:solidFill>
            <a:ln w="9525">
              <a:solidFill>
                <a:schemeClr val="bg1"/>
              </a:solidFill>
            </a:ln>
          </p:spPr>
          <p:txBody>
            <a:bodyPr/>
            <a:lstStyle/>
            <a:p>
              <a:pPr algn="ctr" defTabSz="913765" fontAlgn="base">
                <a:spcBef>
                  <a:spcPct val="0"/>
                </a:spcBef>
                <a:spcAft>
                  <a:spcPct val="0"/>
                </a:spcAft>
              </a:pPr>
              <a:endParaRPr lang="zh-CN" altLang="en-US" sz="5400" dirty="0">
                <a:solidFill>
                  <a:srgbClr val="F50000"/>
                </a:solidFill>
                <a:latin typeface="+mj-ea"/>
                <a:ea typeface="+mj-ea"/>
                <a:cs typeface="+mn-ea"/>
                <a:sym typeface="+mn-lt"/>
              </a:endParaRPr>
            </a:p>
          </p:txBody>
        </p:sp>
        <p:sp>
          <p:nvSpPr>
            <p:cNvPr id="11" name="矩形 10"/>
            <p:cNvSpPr/>
            <p:nvPr/>
          </p:nvSpPr>
          <p:spPr>
            <a:xfrm>
              <a:off x="2184349" y="2509811"/>
              <a:ext cx="300082" cy="436454"/>
            </a:xfrm>
            <a:prstGeom prst="rect">
              <a:avLst/>
            </a:prstGeom>
          </p:spPr>
          <p:txBody>
            <a:bodyPr wrap="square">
              <a:spAutoFit/>
            </a:bodyPr>
            <a:lstStyle/>
            <a:p>
              <a:pPr algn="ctr" defTabSz="913765" fontAlgn="base">
                <a:spcBef>
                  <a:spcPct val="0"/>
                </a:spcBef>
                <a:spcAft>
                  <a:spcPct val="0"/>
                </a:spcAft>
              </a:pPr>
              <a:r>
                <a:rPr lang="en-US" altLang="zh-CN" sz="4000" dirty="0">
                  <a:solidFill>
                    <a:srgbClr val="F50000"/>
                  </a:solidFill>
                  <a:latin typeface="+mj-ea"/>
                  <a:ea typeface="+mj-ea"/>
                  <a:cs typeface="+mn-ea"/>
                  <a:sym typeface="+mn-lt"/>
                </a:rPr>
                <a:t>1</a:t>
              </a:r>
              <a:endParaRPr lang="zh-CN" altLang="en-US" sz="4000" dirty="0">
                <a:solidFill>
                  <a:srgbClr val="F50000"/>
                </a:solidFill>
                <a:latin typeface="+mj-ea"/>
                <a:ea typeface="+mj-ea"/>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11" name="矩形 10"/>
          <p:cNvSpPr/>
          <p:nvPr/>
        </p:nvSpPr>
        <p:spPr>
          <a:xfrm>
            <a:off x="855447" y="2030374"/>
            <a:ext cx="4802536" cy="949222"/>
          </a:xfrm>
          <a:prstGeom prst="rect">
            <a:avLst/>
          </a:prstGeom>
          <a:solidFill>
            <a:srgbClr val="F50000"/>
          </a:solidFill>
          <a:ln w="25400" cap="flat" cmpd="sng" algn="ctr">
            <a:noFill/>
            <a:prstDash val="solid"/>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a:defRPr/>
            </a:pPr>
            <a:endParaRPr lang="zh-CN" altLang="en-US" sz="5000" kern="0">
              <a:solidFill>
                <a:srgbClr val="FFF9EF"/>
              </a:solidFill>
              <a:latin typeface="+mj-ea"/>
              <a:ea typeface="+mj-ea"/>
              <a:cs typeface="+mn-ea"/>
              <a:sym typeface="+mn-lt"/>
            </a:endParaRPr>
          </a:p>
        </p:txBody>
      </p:sp>
      <p:sp>
        <p:nvSpPr>
          <p:cNvPr id="12" name="矩形 11"/>
          <p:cNvSpPr/>
          <p:nvPr/>
        </p:nvSpPr>
        <p:spPr>
          <a:xfrm>
            <a:off x="2414231" y="2205577"/>
            <a:ext cx="2646265" cy="584640"/>
          </a:xfrm>
          <a:prstGeom prst="rect">
            <a:avLst/>
          </a:prstGeom>
        </p:spPr>
        <p:txBody>
          <a:bodyPr wrap="none">
            <a:spAutoFit/>
          </a:bodyPr>
          <a:lstStyle/>
          <a:p>
            <a:pPr defTabSz="914400"/>
            <a:r>
              <a:rPr lang="zh-CN" altLang="en-US" sz="3200" b="1" dirty="0">
                <a:solidFill>
                  <a:schemeClr val="bg1"/>
                </a:solidFill>
                <a:latin typeface="+mj-ea"/>
                <a:ea typeface="+mj-ea"/>
                <a:cs typeface="+mn-ea"/>
                <a:sym typeface="+mn-lt"/>
              </a:rPr>
              <a:t>争强服务本领</a:t>
            </a:r>
            <a:endParaRPr lang="zh-CN" altLang="en-US" sz="3200" b="1" dirty="0">
              <a:solidFill>
                <a:schemeClr val="bg1"/>
              </a:solidFill>
              <a:latin typeface="+mj-ea"/>
              <a:ea typeface="+mj-ea"/>
              <a:cs typeface="+mn-ea"/>
              <a:sym typeface="+mn-lt"/>
            </a:endParaRPr>
          </a:p>
        </p:txBody>
      </p:sp>
      <p:grpSp>
        <p:nvGrpSpPr>
          <p:cNvPr id="13" name="组合 12"/>
          <p:cNvGrpSpPr/>
          <p:nvPr/>
        </p:nvGrpSpPr>
        <p:grpSpPr>
          <a:xfrm>
            <a:off x="1439849" y="2092005"/>
            <a:ext cx="811785" cy="814173"/>
            <a:chOff x="2084075" y="2444163"/>
            <a:chExt cx="500630" cy="502102"/>
          </a:xfrm>
        </p:grpSpPr>
        <p:sp>
          <p:nvSpPr>
            <p:cNvPr id="14" name="Oval 10"/>
            <p:cNvSpPr/>
            <p:nvPr/>
          </p:nvSpPr>
          <p:spPr>
            <a:xfrm>
              <a:off x="2084075" y="2444163"/>
              <a:ext cx="500630" cy="500629"/>
            </a:xfrm>
            <a:prstGeom prst="ellipse">
              <a:avLst/>
            </a:prstGeom>
            <a:solidFill>
              <a:schemeClr val="bg1"/>
            </a:solidFill>
            <a:ln w="9525">
              <a:solidFill>
                <a:schemeClr val="bg1"/>
              </a:solidFill>
            </a:ln>
          </p:spPr>
          <p:txBody>
            <a:bodyPr/>
            <a:lstStyle/>
            <a:p>
              <a:pPr algn="ctr" defTabSz="913765" fontAlgn="base">
                <a:spcBef>
                  <a:spcPct val="0"/>
                </a:spcBef>
                <a:spcAft>
                  <a:spcPct val="0"/>
                </a:spcAft>
              </a:pPr>
              <a:endParaRPr lang="zh-CN" altLang="en-US" sz="5400" b="1" dirty="0">
                <a:solidFill>
                  <a:srgbClr val="F50000"/>
                </a:solidFill>
                <a:latin typeface="+mj-ea"/>
                <a:ea typeface="+mj-ea"/>
                <a:cs typeface="+mn-ea"/>
                <a:sym typeface="+mn-lt"/>
              </a:endParaRPr>
            </a:p>
          </p:txBody>
        </p:sp>
        <p:sp>
          <p:nvSpPr>
            <p:cNvPr id="15" name="矩形 14"/>
            <p:cNvSpPr/>
            <p:nvPr/>
          </p:nvSpPr>
          <p:spPr>
            <a:xfrm>
              <a:off x="2184349" y="2509811"/>
              <a:ext cx="300082" cy="436454"/>
            </a:xfrm>
            <a:prstGeom prst="rect">
              <a:avLst/>
            </a:prstGeom>
          </p:spPr>
          <p:txBody>
            <a:bodyPr wrap="square">
              <a:spAutoFit/>
            </a:bodyPr>
            <a:lstStyle/>
            <a:p>
              <a:pPr algn="ctr" defTabSz="913765" fontAlgn="base">
                <a:spcBef>
                  <a:spcPct val="0"/>
                </a:spcBef>
                <a:spcAft>
                  <a:spcPct val="0"/>
                </a:spcAft>
              </a:pPr>
              <a:r>
                <a:rPr lang="en-US" altLang="zh-CN" sz="4000" b="1" dirty="0">
                  <a:solidFill>
                    <a:srgbClr val="F50000"/>
                  </a:solidFill>
                  <a:latin typeface="+mj-ea"/>
                  <a:ea typeface="+mj-ea"/>
                  <a:cs typeface="+mn-ea"/>
                  <a:sym typeface="+mn-lt"/>
                </a:rPr>
                <a:t>2</a:t>
              </a:r>
              <a:endParaRPr lang="zh-CN" altLang="en-US" sz="4000" b="1" dirty="0">
                <a:solidFill>
                  <a:srgbClr val="F50000"/>
                </a:solidFill>
                <a:latin typeface="+mj-ea"/>
                <a:ea typeface="+mj-ea"/>
                <a:cs typeface="+mn-ea"/>
                <a:sym typeface="+mn-lt"/>
              </a:endParaRPr>
            </a:p>
          </p:txBody>
        </p:sp>
      </p:grpSp>
      <p:sp>
        <p:nvSpPr>
          <p:cNvPr id="5" name="标题 1"/>
          <p:cNvSpPr txBox="1"/>
          <p:nvPr/>
        </p:nvSpPr>
        <p:spPr>
          <a:xfrm>
            <a:off x="2251634" y="3172424"/>
            <a:ext cx="8301726" cy="214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solidFill>
                  <a:schemeClr val="tx1"/>
                </a:solidFill>
                <a:latin typeface="+mj-ea"/>
                <a:ea typeface="+mj-ea"/>
                <a:cs typeface="+mn-ea"/>
                <a:sym typeface="+mn-lt"/>
              </a:rPr>
              <a:t>党员干部不仅要有无私奉献的精神，还要加强学习，克服知识不够、能力不强、办法不多的不足，只有这样，才能充分发挥党员的先锋模范作用，</a:t>
            </a:r>
            <a:r>
              <a:rPr lang="zh-CN" altLang="en-US" sz="1800" b="1" kern="0" dirty="0">
                <a:solidFill>
                  <a:schemeClr val="tx1"/>
                </a:solidFill>
                <a:latin typeface="+mj-ea"/>
                <a:ea typeface="+mj-ea"/>
                <a:cs typeface="+mn-ea"/>
                <a:sym typeface="+mn-lt"/>
              </a:rPr>
              <a:t>践行“随时准备为党和人民牺牲一切” 的庄严承诺</a:t>
            </a:r>
            <a:r>
              <a:rPr lang="zh-CN" altLang="en-US" sz="1800" kern="0" dirty="0">
                <a:solidFill>
                  <a:schemeClr val="tx1"/>
                </a:solidFill>
                <a:latin typeface="+mj-ea"/>
                <a:ea typeface="+mj-ea"/>
                <a:cs typeface="+mn-ea"/>
                <a:sym typeface="+mn-lt"/>
              </a:rPr>
              <a:t>。因此，党员干部要不断学习，掌握理论知识，弄清大政方针，明白工作任务，深钻业务技能，通过学习，不断提高自身能力和素质，积极适应社会需要，适应全面建成小康社会的奋斗目标。</a:t>
            </a:r>
            <a:endParaRPr lang="zh-CN" altLang="en-US" sz="1800" kern="0" dirty="0">
              <a:solidFill>
                <a:schemeClr val="tx1"/>
              </a:solidFill>
              <a:latin typeface="+mj-ea"/>
              <a:ea typeface="+mj-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9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strips(down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11" name="矩形 10"/>
          <p:cNvSpPr/>
          <p:nvPr/>
        </p:nvSpPr>
        <p:spPr>
          <a:xfrm>
            <a:off x="855447" y="2030374"/>
            <a:ext cx="4802536" cy="949222"/>
          </a:xfrm>
          <a:prstGeom prst="rect">
            <a:avLst/>
          </a:prstGeom>
          <a:solidFill>
            <a:srgbClr val="F50000"/>
          </a:solidFill>
          <a:ln w="25400" cap="flat" cmpd="sng" algn="ctr">
            <a:noFill/>
            <a:prstDash val="solid"/>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a:defRPr/>
            </a:pPr>
            <a:endParaRPr lang="zh-CN" altLang="en-US" sz="5000" kern="0">
              <a:solidFill>
                <a:srgbClr val="FFF9EF"/>
              </a:solidFill>
              <a:latin typeface="+mj-ea"/>
              <a:ea typeface="+mj-ea"/>
              <a:cs typeface="+mn-ea"/>
              <a:sym typeface="+mn-lt"/>
            </a:endParaRPr>
          </a:p>
        </p:txBody>
      </p:sp>
      <p:grpSp>
        <p:nvGrpSpPr>
          <p:cNvPr id="12" name="组合 11"/>
          <p:cNvGrpSpPr/>
          <p:nvPr/>
        </p:nvGrpSpPr>
        <p:grpSpPr>
          <a:xfrm>
            <a:off x="1439849" y="2092005"/>
            <a:ext cx="811785" cy="814173"/>
            <a:chOff x="2084075" y="2444163"/>
            <a:chExt cx="500630" cy="502102"/>
          </a:xfrm>
        </p:grpSpPr>
        <p:sp>
          <p:nvSpPr>
            <p:cNvPr id="13" name="Oval 10"/>
            <p:cNvSpPr/>
            <p:nvPr/>
          </p:nvSpPr>
          <p:spPr>
            <a:xfrm>
              <a:off x="2084075" y="2444163"/>
              <a:ext cx="500630" cy="500629"/>
            </a:xfrm>
            <a:prstGeom prst="ellipse">
              <a:avLst/>
            </a:prstGeom>
            <a:solidFill>
              <a:schemeClr val="bg1"/>
            </a:solidFill>
            <a:ln w="9525">
              <a:solidFill>
                <a:schemeClr val="bg1"/>
              </a:solidFill>
            </a:ln>
          </p:spPr>
          <p:txBody>
            <a:bodyPr/>
            <a:lstStyle/>
            <a:p>
              <a:pPr algn="ctr" defTabSz="913765" fontAlgn="base">
                <a:spcBef>
                  <a:spcPct val="0"/>
                </a:spcBef>
                <a:spcAft>
                  <a:spcPct val="0"/>
                </a:spcAft>
              </a:pPr>
              <a:endParaRPr lang="zh-CN" altLang="en-US" sz="5400" b="1" dirty="0">
                <a:solidFill>
                  <a:srgbClr val="F50000"/>
                </a:solidFill>
                <a:latin typeface="+mj-ea"/>
                <a:ea typeface="+mj-ea"/>
                <a:cs typeface="+mn-ea"/>
                <a:sym typeface="+mn-lt"/>
              </a:endParaRPr>
            </a:p>
          </p:txBody>
        </p:sp>
        <p:sp>
          <p:nvSpPr>
            <p:cNvPr id="14" name="矩形 13"/>
            <p:cNvSpPr/>
            <p:nvPr/>
          </p:nvSpPr>
          <p:spPr>
            <a:xfrm>
              <a:off x="2184349" y="2509811"/>
              <a:ext cx="300082" cy="436454"/>
            </a:xfrm>
            <a:prstGeom prst="rect">
              <a:avLst/>
            </a:prstGeom>
          </p:spPr>
          <p:txBody>
            <a:bodyPr wrap="square">
              <a:spAutoFit/>
            </a:bodyPr>
            <a:lstStyle/>
            <a:p>
              <a:pPr algn="ctr" defTabSz="913765" fontAlgn="base">
                <a:spcBef>
                  <a:spcPct val="0"/>
                </a:spcBef>
                <a:spcAft>
                  <a:spcPct val="0"/>
                </a:spcAft>
              </a:pPr>
              <a:r>
                <a:rPr lang="en-US" altLang="zh-CN" sz="4000" b="1" dirty="0">
                  <a:solidFill>
                    <a:srgbClr val="F50000"/>
                  </a:solidFill>
                  <a:latin typeface="+mj-ea"/>
                  <a:ea typeface="+mj-ea"/>
                  <a:cs typeface="+mn-ea"/>
                  <a:sym typeface="+mn-lt"/>
                </a:rPr>
                <a:t>3</a:t>
              </a:r>
              <a:endParaRPr lang="zh-CN" altLang="en-US" sz="4000" b="1" dirty="0">
                <a:solidFill>
                  <a:srgbClr val="F50000"/>
                </a:solidFill>
                <a:latin typeface="+mj-ea"/>
                <a:ea typeface="+mj-ea"/>
                <a:cs typeface="+mn-ea"/>
                <a:sym typeface="+mn-lt"/>
              </a:endParaRPr>
            </a:p>
          </p:txBody>
        </p:sp>
      </p:grpSp>
      <p:sp>
        <p:nvSpPr>
          <p:cNvPr id="5" name="标题 1"/>
          <p:cNvSpPr txBox="1"/>
          <p:nvPr/>
        </p:nvSpPr>
        <p:spPr>
          <a:xfrm>
            <a:off x="2089038" y="3259376"/>
            <a:ext cx="8614290" cy="214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solidFill>
                  <a:schemeClr val="tx1"/>
                </a:solidFill>
                <a:latin typeface="+mj-ea"/>
                <a:ea typeface="+mj-ea"/>
                <a:cs typeface="+mn-ea"/>
                <a:sym typeface="+mn-lt"/>
              </a:rPr>
              <a:t>党员干部如果不能把奉献精神与强烈的使命担当相结合，就会在人民群众中失去威信、失去口碑。因此，党员干部讲奉献，其中重要一点就是要有担当精神，</a:t>
            </a:r>
            <a:r>
              <a:rPr lang="zh-CN" altLang="en-US" sz="1800" b="1" kern="0" dirty="0">
                <a:solidFill>
                  <a:schemeClr val="tx1"/>
                </a:solidFill>
                <a:latin typeface="+mj-ea"/>
                <a:ea typeface="+mj-ea"/>
                <a:cs typeface="+mn-ea"/>
                <a:sym typeface="+mn-lt"/>
              </a:rPr>
              <a:t>切忌“只要不出事，宁可不干事”的信条和“当一天和尚撞一天钟”的态度。</a:t>
            </a:r>
            <a:r>
              <a:rPr lang="zh-CN" altLang="en-US" sz="1800" kern="0" dirty="0">
                <a:solidFill>
                  <a:schemeClr val="tx1"/>
                </a:solidFill>
                <a:latin typeface="+mj-ea"/>
                <a:ea typeface="+mj-ea"/>
                <a:cs typeface="+mn-ea"/>
                <a:sym typeface="+mn-lt"/>
              </a:rPr>
              <a:t>党员干部要强化使命担当，冲锋在前，享受在后，不畏艰辛，勇挑重担，以敢于作为、勇于作为的实干精神肩负起历史使命，带领人民群众过上更加美好的幸福生活。</a:t>
            </a:r>
            <a:endParaRPr lang="zh-CN" altLang="en-US" sz="1800" kern="0" dirty="0">
              <a:solidFill>
                <a:schemeClr val="tx1"/>
              </a:solidFill>
              <a:latin typeface="+mj-ea"/>
              <a:ea typeface="+mj-ea"/>
              <a:cs typeface="+mn-ea"/>
              <a:sym typeface="+mn-lt"/>
            </a:endParaRPr>
          </a:p>
        </p:txBody>
      </p:sp>
      <p:sp>
        <p:nvSpPr>
          <p:cNvPr id="15" name="矩形 14"/>
          <p:cNvSpPr/>
          <p:nvPr/>
        </p:nvSpPr>
        <p:spPr>
          <a:xfrm>
            <a:off x="2414231" y="2205577"/>
            <a:ext cx="2646265" cy="584640"/>
          </a:xfrm>
          <a:prstGeom prst="rect">
            <a:avLst/>
          </a:prstGeom>
        </p:spPr>
        <p:txBody>
          <a:bodyPr wrap="none">
            <a:spAutoFit/>
          </a:bodyPr>
          <a:lstStyle/>
          <a:p>
            <a:pPr defTabSz="914400"/>
            <a:r>
              <a:rPr lang="zh-CN" altLang="en-US" sz="3200" b="1" dirty="0">
                <a:solidFill>
                  <a:schemeClr val="bg1"/>
                </a:solidFill>
                <a:latin typeface="+mj-ea"/>
                <a:ea typeface="+mj-ea"/>
                <a:cs typeface="+mn-ea"/>
                <a:sym typeface="+mn-lt"/>
              </a:rPr>
              <a:t>强化使用武器</a:t>
            </a:r>
            <a:endParaRPr lang="zh-CN" altLang="en-US" sz="3200" b="1" dirty="0">
              <a:solidFill>
                <a:schemeClr val="bg1"/>
              </a:solidFill>
              <a:latin typeface="+mj-ea"/>
              <a:ea typeface="+mj-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925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9750"/>
                            </p:stCondLst>
                            <p:childTnLst>
                              <p:par>
                                <p:cTn id="17" presetID="21"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down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19" name="图片 18"/>
          <p:cNvPicPr>
            <a:picLocks noChangeAspect="1"/>
          </p:cNvPicPr>
          <p:nvPr/>
        </p:nvPicPr>
        <p:blipFill>
          <a:blip r:embed="rId4"/>
          <a:stretch>
            <a:fillRect/>
          </a:stretch>
        </p:blipFill>
        <p:spPr>
          <a:xfrm>
            <a:off x="0" y="0"/>
            <a:ext cx="12192000" cy="6858000"/>
          </a:xfrm>
          <a:prstGeom prst="rect">
            <a:avLst/>
          </a:prstGeom>
        </p:spPr>
      </p:pic>
      <p:pic>
        <p:nvPicPr>
          <p:cNvPr id="20" name="图片 19"/>
          <p:cNvPicPr>
            <a:picLocks noChangeAspect="1"/>
          </p:cNvPicPr>
          <p:nvPr/>
        </p:nvPicPr>
        <p:blipFill>
          <a:blip r:embed="rId5" cstate="email"/>
          <a:stretch>
            <a:fillRect/>
          </a:stretch>
        </p:blipFill>
        <p:spPr>
          <a:xfrm rot="295361" flipH="1">
            <a:off x="5706762" y="5448850"/>
            <a:ext cx="2062225" cy="1160955"/>
          </a:xfrm>
          <a:prstGeom prst="rect">
            <a:avLst/>
          </a:prstGeom>
        </p:spPr>
      </p:pic>
      <p:pic>
        <p:nvPicPr>
          <p:cNvPr id="21" name="图片 20"/>
          <p:cNvPicPr>
            <a:picLocks noChangeAspect="1"/>
          </p:cNvPicPr>
          <p:nvPr/>
        </p:nvPicPr>
        <p:blipFill>
          <a:blip r:embed="rId6" cstate="screen"/>
          <a:stretch>
            <a:fillRect/>
          </a:stretch>
        </p:blipFill>
        <p:spPr>
          <a:xfrm rot="295361" flipH="1">
            <a:off x="10309969" y="849428"/>
            <a:ext cx="1160557" cy="653350"/>
          </a:xfrm>
          <a:prstGeom prst="rect">
            <a:avLst/>
          </a:prstGeom>
        </p:spPr>
      </p:pic>
      <p:grpSp>
        <p:nvGrpSpPr>
          <p:cNvPr id="10" name="组合 9"/>
          <p:cNvGrpSpPr/>
          <p:nvPr/>
        </p:nvGrpSpPr>
        <p:grpSpPr>
          <a:xfrm>
            <a:off x="3239489" y="2526399"/>
            <a:ext cx="6020221" cy="2553314"/>
            <a:chOff x="2438454" y="6460946"/>
            <a:chExt cx="7121239" cy="18001999"/>
          </a:xfrm>
        </p:grpSpPr>
        <p:sp>
          <p:nvSpPr>
            <p:cNvPr id="11" name="矩形 10"/>
            <p:cNvSpPr/>
            <p:nvPr/>
          </p:nvSpPr>
          <p:spPr>
            <a:xfrm>
              <a:off x="2549203" y="6460946"/>
              <a:ext cx="7010490" cy="18001992"/>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rPr>
                <a:t>党员如何讲奉献有作为</a:t>
              </a:r>
              <a:endPar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2" name="矩形 11"/>
            <p:cNvSpPr/>
            <p:nvPr/>
          </p:nvSpPr>
          <p:spPr>
            <a:xfrm>
              <a:off x="2482389" y="6460953"/>
              <a:ext cx="7010490" cy="18001992"/>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rPr>
                <a:t>党员如何讲奉献有作为</a:t>
              </a:r>
              <a:endPar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3" name="矩形 12"/>
            <p:cNvSpPr/>
            <p:nvPr/>
          </p:nvSpPr>
          <p:spPr>
            <a:xfrm>
              <a:off x="2438454" y="6460946"/>
              <a:ext cx="7010491" cy="18001992"/>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rPr>
                <a:t>党员如何讲奉献有作为</a:t>
              </a:r>
              <a:endPar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endParaRPr>
            </a:p>
          </p:txBody>
        </p:sp>
      </p:grpSp>
      <p:sp>
        <p:nvSpPr>
          <p:cNvPr id="14" name="TextBox 46"/>
          <p:cNvSpPr txBox="1"/>
          <p:nvPr/>
        </p:nvSpPr>
        <p:spPr bwMode="auto">
          <a:xfrm>
            <a:off x="5050244" y="1016679"/>
            <a:ext cx="2492413" cy="1015428"/>
          </a:xfrm>
          <a:prstGeom prst="rect">
            <a:avLst/>
          </a:prstGeom>
          <a:noFill/>
        </p:spPr>
        <p:txBody>
          <a:bodyPr wrap="none">
            <a:spAutoFit/>
          </a:bodyPr>
          <a:lstStyle/>
          <a:p>
            <a:pPr>
              <a:defRPr/>
            </a:pPr>
            <a:r>
              <a:rPr lang="zh-CN" altLang="en-US" sz="6000" b="1" dirty="0">
                <a:latin typeface="微软雅黑" panose="020B0503020204020204" charset="-122"/>
                <a:ea typeface="微软雅黑" panose="020B0503020204020204" charset="-122"/>
                <a:cs typeface="+mn-ea"/>
                <a:sym typeface="+mn-lt"/>
              </a:rPr>
              <a:t>第四章</a:t>
            </a:r>
            <a:endParaRPr lang="zh-CN" altLang="en-US" sz="6000" b="1" dirty="0">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3799" fill="hold"/>
                                        <p:tgtEl>
                                          <p:spTgt spid="18"/>
                                        </p:tgtEl>
                                      </p:cBhvr>
                                    </p:cmd>
                                  </p:childTnLst>
                                </p:cTn>
                              </p:par>
                              <p:par>
                                <p:cTn id="19" presetID="42" presetClass="entr" presetSubtype="0" fill="hold" nodeType="withEffect">
                                  <p:stCondLst>
                                    <p:cond delay="3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2" presetClass="entr" presetSubtype="12" fill="hold" nodeType="withEffect">
                                  <p:stCondLst>
                                    <p:cond delay="10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100" fill="hold"/>
                                        <p:tgtEl>
                                          <p:spTgt spid="20"/>
                                        </p:tgtEl>
                                        <p:attrNameLst>
                                          <p:attrName>ppt_x</p:attrName>
                                        </p:attrNameLst>
                                      </p:cBhvr>
                                      <p:tavLst>
                                        <p:tav tm="0">
                                          <p:val>
                                            <p:strVal val="0-#ppt_w/2"/>
                                          </p:val>
                                        </p:tav>
                                        <p:tav tm="100000">
                                          <p:val>
                                            <p:strVal val="#ppt_x"/>
                                          </p:val>
                                        </p:tav>
                                      </p:tavLst>
                                    </p:anim>
                                    <p:anim calcmode="lin" valueType="num">
                                      <p:cBhvr additive="base">
                                        <p:cTn id="27" dur="11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120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300" fill="hold"/>
                                        <p:tgtEl>
                                          <p:spTgt spid="21"/>
                                        </p:tgtEl>
                                        <p:attrNameLst>
                                          <p:attrName>ppt_x</p:attrName>
                                        </p:attrNameLst>
                                      </p:cBhvr>
                                      <p:tavLst>
                                        <p:tav tm="0">
                                          <p:val>
                                            <p:strVal val="0-#ppt_w/2"/>
                                          </p:val>
                                        </p:tav>
                                        <p:tav tm="100000">
                                          <p:val>
                                            <p:strVal val="#ppt_x"/>
                                          </p:val>
                                        </p:tav>
                                      </p:tavLst>
                                    </p:anim>
                                    <p:anim calcmode="lin" valueType="num">
                                      <p:cBhvr additive="base">
                                        <p:cTn id="31" dur="13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8"/>
                                        </p:tgtEl>
                                      </p:cBhvr>
                                    </p:cmd>
                                  </p:childTnLst>
                                </p:cTn>
                              </p:par>
                            </p:childTnLst>
                          </p:cTn>
                        </p:par>
                      </p:childTnLst>
                    </p:cTn>
                  </p:par>
                </p:childTnLst>
              </p:cTn>
              <p:nextCondLst>
                <p:cond evt="onClick" delay="0">
                  <p:tgtEl>
                    <p:spTgt spid="18"/>
                  </p:tgtEl>
                </p:cond>
              </p:nextCondLst>
            </p:seq>
            <p:video>
              <p:cMediaNode vol="80000">
                <p:cTn id="37" repeatCount="indefinite" fill="hold" display="0">
                  <p:stCondLst>
                    <p:cond delay="indefinite"/>
                  </p:stCondLst>
                </p:cTn>
                <p:tgtEl>
                  <p:spTgt spid="18"/>
                </p:tgtEl>
              </p:cMediaNode>
            </p:video>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sp>
        <p:nvSpPr>
          <p:cNvPr id="10" name="矩形 9"/>
          <p:cNvSpPr/>
          <p:nvPr/>
        </p:nvSpPr>
        <p:spPr>
          <a:xfrm>
            <a:off x="1719895" y="2029357"/>
            <a:ext cx="8752211" cy="3216359"/>
          </a:xfrm>
          <a:prstGeom prst="rect">
            <a:avLst/>
          </a:prstGeom>
          <a:solidFill>
            <a:schemeClr val="bg1"/>
          </a:solidFill>
          <a:ln w="19050">
            <a:solidFill>
              <a:srgbClr val="F5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sp>
        <p:nvSpPr>
          <p:cNvPr id="4" name="矩形 3"/>
          <p:cNvSpPr/>
          <p:nvPr/>
        </p:nvSpPr>
        <p:spPr>
          <a:xfrm>
            <a:off x="2408251" y="2427671"/>
            <a:ext cx="7424255" cy="2307790"/>
          </a:xfrm>
          <a:prstGeom prst="rect">
            <a:avLst/>
          </a:prstGeom>
        </p:spPr>
        <p:txBody>
          <a:bodyPr wrap="square">
            <a:spAutoFit/>
          </a:bodyPr>
          <a:lstStyle/>
          <a:p>
            <a:pPr algn="just">
              <a:lnSpc>
                <a:spcPct val="150000"/>
              </a:lnSpc>
            </a:pPr>
            <a:r>
              <a:rPr lang="zh-CN" altLang="en-US" sz="2400" dirty="0">
                <a:latin typeface="+mj-ea"/>
                <a:ea typeface="+mj-ea"/>
                <a:cs typeface="+mn-ea"/>
                <a:sym typeface="+mn-lt"/>
              </a:rPr>
              <a:t>人生的价值是什么呢？是拥有无上的权利？抑或是堆积如山的财宝？不，都不是。人生的价值应当在于奉献，只有奉献自己，为他人乃至全社会做出贡献，才不会因虚度年华而悔恨，不会因碌碌无为而羞愧。</a:t>
            </a:r>
            <a:endParaRPr lang="zh-CN" altLang="en-US" sz="2400" b="1" dirty="0">
              <a:latin typeface="+mj-ea"/>
              <a:ea typeface="+mj-ea"/>
              <a:cs typeface="+mn-ea"/>
              <a:sym typeface="+mn-lt"/>
            </a:endParaRPr>
          </a:p>
        </p:txBody>
      </p:sp>
      <p:sp>
        <p:nvSpPr>
          <p:cNvPr id="9" name="矩形 8"/>
          <p:cNvSpPr/>
          <p:nvPr/>
        </p:nvSpPr>
        <p:spPr>
          <a:xfrm>
            <a:off x="3685042" y="771533"/>
            <a:ext cx="2308846" cy="1015428"/>
          </a:xfrm>
          <a:prstGeom prst="rect">
            <a:avLst/>
          </a:prstGeom>
          <a:noFill/>
          <a:effectLst/>
        </p:spPr>
        <p:txBody>
          <a:bodyPr wrap="square" rtlCol="0">
            <a:spAutoFit/>
          </a:bodyPr>
          <a:lstStyle/>
          <a:p>
            <a:pPr algn="ctr"/>
            <a:r>
              <a:rPr lang="zh-CN" altLang="en-US" sz="6000" b="1" dirty="0">
                <a:gradFill>
                  <a:gsLst>
                    <a:gs pos="14000">
                      <a:srgbClr val="FF0000"/>
                    </a:gs>
                    <a:gs pos="94000">
                      <a:srgbClr val="790000"/>
                    </a:gs>
                    <a:gs pos="49000">
                      <a:srgbClr val="FF0000"/>
                    </a:gs>
                  </a:gsLst>
                  <a:lin ang="5400000" scaled="1"/>
                </a:gradFill>
                <a:effectLst>
                  <a:glow rad="152400">
                    <a:schemeClr val="bg1"/>
                  </a:glow>
                </a:effectLst>
                <a:latin typeface="+mj-ea"/>
                <a:ea typeface="+mj-ea"/>
                <a:cs typeface="+mn-ea"/>
                <a:sym typeface="+mn-lt"/>
              </a:rPr>
              <a:t>前 言</a:t>
            </a:r>
            <a:endParaRPr lang="en-US" altLang="zh-CN" sz="6000" b="1" dirty="0">
              <a:gradFill>
                <a:gsLst>
                  <a:gs pos="14000">
                    <a:srgbClr val="FF0000"/>
                  </a:gs>
                  <a:gs pos="94000">
                    <a:srgbClr val="790000"/>
                  </a:gs>
                  <a:gs pos="49000">
                    <a:srgbClr val="FF0000"/>
                  </a:gs>
                </a:gsLst>
                <a:lin ang="5400000" scaled="1"/>
              </a:gradFill>
              <a:effectLst>
                <a:glow rad="152400">
                  <a:schemeClr val="bg1"/>
                </a:glow>
              </a:effectLst>
              <a:latin typeface="+mj-ea"/>
              <a:ea typeface="+mj-ea"/>
              <a:cs typeface="+mn-ea"/>
              <a:sym typeface="+mn-lt"/>
            </a:endParaRPr>
          </a:p>
        </p:txBody>
      </p:sp>
      <p:pic>
        <p:nvPicPr>
          <p:cNvPr id="6" name="图片 5"/>
          <p:cNvPicPr>
            <a:picLocks noChangeAspect="1"/>
          </p:cNvPicPr>
          <p:nvPr/>
        </p:nvPicPr>
        <p:blipFill>
          <a:blip r:embed="rId4" cstate="email"/>
          <a:stretch>
            <a:fillRect/>
          </a:stretch>
        </p:blipFill>
        <p:spPr>
          <a:xfrm flipH="1">
            <a:off x="9441232" y="865431"/>
            <a:ext cx="1587281" cy="893579"/>
          </a:xfrm>
          <a:prstGeom prst="rect">
            <a:avLst/>
          </a:prstGeom>
        </p:spPr>
      </p:pic>
      <p:pic>
        <p:nvPicPr>
          <p:cNvPr id="2" name="图片 1"/>
          <p:cNvPicPr>
            <a:picLocks noChangeAspect="1"/>
          </p:cNvPicPr>
          <p:nvPr/>
        </p:nvPicPr>
        <p:blipFill>
          <a:blip r:embed="rId5"/>
          <a:stretch>
            <a:fillRect/>
          </a:stretch>
        </p:blipFill>
        <p:spPr>
          <a:xfrm>
            <a:off x="0" y="4797031"/>
            <a:ext cx="12192000" cy="206096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Right)">
                                      <p:cBhvr>
                                        <p:cTn id="10" dur="5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1000"/>
                                        <p:tgtEl>
                                          <p:spTgt spid="10"/>
                                        </p:tgtEl>
                                      </p:cBhvr>
                                    </p:animEffect>
                                  </p:childTnLst>
                                </p:cTn>
                              </p:par>
                              <p:par>
                                <p:cTn id="14" presetID="1" presetClass="entr" presetSubtype="0" fill="hold" grpId="0" nodeType="withEffect">
                                  <p:stCondLst>
                                    <p:cond delay="0"/>
                                  </p:stCondLst>
                                  <p:iterate type="lt">
                                    <p:tmAbs val="40"/>
                                  </p:iterate>
                                  <p:childTnLst>
                                    <p:set>
                                      <p:cBhvr>
                                        <p:cTn id="15" dur="1" fill="hold">
                                          <p:stCondLst>
                                            <p:cond delay="0"/>
                                          </p:stCondLst>
                                        </p:cTn>
                                        <p:tgtEl>
                                          <p:spTgt spid="4"/>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37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video>
              <p:cMediaNode vol="80000">
                <p:cTn id="23" repeatCount="indefinite" fill="hold" display="0">
                  <p:stCondLst>
                    <p:cond delay="indefinite"/>
                  </p:stCondLst>
                </p:cTn>
                <p:tgtEl>
                  <p:spTgt spid="11"/>
                </p:tgtEl>
              </p:cMediaNode>
            </p:video>
          </p:childTnLst>
        </p:cTn>
      </p:par>
    </p:tnLst>
    <p:bldLst>
      <p:bldP spid="10" grpId="0" animBg="1"/>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cxnSp>
        <p:nvCxnSpPr>
          <p:cNvPr id="2" name="直接箭头连接符 1"/>
          <p:cNvCxnSpPr/>
          <p:nvPr/>
        </p:nvCxnSpPr>
        <p:spPr>
          <a:xfrm>
            <a:off x="1853896" y="3471499"/>
            <a:ext cx="0" cy="2397055"/>
          </a:xfrm>
          <a:prstGeom prst="straightConnector1">
            <a:avLst/>
          </a:prstGeom>
          <a:noFill/>
          <a:ln w="6350" cap="flat" cmpd="sng" algn="ctr">
            <a:solidFill>
              <a:srgbClr val="F50000"/>
            </a:solidFill>
            <a:prstDash val="solid"/>
            <a:miter lim="800000"/>
            <a:headEnd type="oval"/>
            <a:tailEnd type="triangle"/>
          </a:ln>
          <a:effectLst/>
        </p:spPr>
      </p:cxnSp>
      <p:sp>
        <p:nvSpPr>
          <p:cNvPr id="3" name="KSO_Shape"/>
          <p:cNvSpPr/>
          <p:nvPr/>
        </p:nvSpPr>
        <p:spPr bwMode="auto">
          <a:xfrm flipH="1">
            <a:off x="8149884" y="2291566"/>
            <a:ext cx="3006544" cy="3262050"/>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F50000"/>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A11752"/>
              </a:solidFill>
              <a:latin typeface="+mj-ea"/>
              <a:ea typeface="+mj-ea"/>
              <a:cs typeface="+mn-ea"/>
              <a:sym typeface="+mn-lt"/>
            </a:endParaRPr>
          </a:p>
        </p:txBody>
      </p:sp>
      <p:sp>
        <p:nvSpPr>
          <p:cNvPr id="4" name="矩形 3"/>
          <p:cNvSpPr/>
          <p:nvPr/>
        </p:nvSpPr>
        <p:spPr>
          <a:xfrm>
            <a:off x="1641287" y="2132185"/>
            <a:ext cx="5578917" cy="745672"/>
          </a:xfrm>
          <a:prstGeom prst="rect">
            <a:avLst/>
          </a:prstGeom>
          <a:solidFill>
            <a:srgbClr val="F50000"/>
          </a:solidFill>
          <a:ln w="25400" cap="flat" cmpd="sng" algn="ctr">
            <a:noFill/>
            <a:prstDash val="solid"/>
          </a:ln>
          <a:effectLst/>
        </p:spPr>
        <p:txBody>
          <a:bodyPr rtlCol="0" anchor="ctr"/>
          <a:lstStyle/>
          <a:p>
            <a:pPr algn="ctr">
              <a:defRPr/>
            </a:pPr>
            <a:r>
              <a:rPr lang="zh-CN" altLang="en-US" sz="2800" b="1" kern="0" dirty="0">
                <a:solidFill>
                  <a:srgbClr val="FFFFFF"/>
                </a:solidFill>
                <a:latin typeface="+mj-ea"/>
                <a:ea typeface="+mj-ea"/>
                <a:cs typeface="+mn-ea"/>
                <a:sym typeface="+mn-lt"/>
              </a:rPr>
              <a:t>共产党员讲奉献、有作为</a:t>
            </a:r>
            <a:endParaRPr lang="en-US" altLang="zh-CN" sz="2800" b="1" kern="0" dirty="0">
              <a:solidFill>
                <a:srgbClr val="FFFFFF"/>
              </a:solidFill>
              <a:latin typeface="+mj-ea"/>
              <a:ea typeface="+mj-ea"/>
              <a:cs typeface="+mn-ea"/>
              <a:sym typeface="+mn-lt"/>
            </a:endParaRPr>
          </a:p>
        </p:txBody>
      </p:sp>
      <p:sp>
        <p:nvSpPr>
          <p:cNvPr id="5" name="PA_圆角矩形 12"/>
          <p:cNvSpPr>
            <a:spLocks noChangeAspect="1"/>
          </p:cNvSpPr>
          <p:nvPr>
            <p:custDataLst>
              <p:tags r:id="rId1"/>
            </p:custDataLst>
          </p:nvPr>
        </p:nvSpPr>
        <p:spPr>
          <a:xfrm>
            <a:off x="1641287" y="3354330"/>
            <a:ext cx="431900" cy="431900"/>
          </a:xfrm>
          <a:prstGeom prst="roundRect">
            <a:avLst>
              <a:gd name="adj" fmla="val 50000"/>
            </a:avLst>
          </a:prstGeom>
          <a:solidFill>
            <a:srgbClr val="F50000"/>
          </a:solidFill>
          <a:ln w="63500" cap="flat" cmpd="sng" algn="ctr">
            <a:solidFill>
              <a:schemeClr val="bg1">
                <a:alpha val="30000"/>
              </a:schemeClr>
            </a:solidFill>
            <a:prstDash val="solid"/>
            <a:miter lim="800000"/>
          </a:ln>
          <a:effectLst/>
        </p:spPr>
        <p:txBody>
          <a:bodyPr rtlCol="0" anchor="ctr"/>
          <a:lstStyle/>
          <a:p>
            <a:pPr algn="ctr">
              <a:defRPr/>
            </a:pPr>
            <a:r>
              <a:rPr lang="en-US" altLang="zh-CN" kern="0" dirty="0">
                <a:solidFill>
                  <a:srgbClr val="FCFCFC"/>
                </a:solidFill>
                <a:latin typeface="+mj-ea"/>
                <a:ea typeface="+mj-ea"/>
                <a:cs typeface="+mn-ea"/>
                <a:sym typeface="+mn-lt"/>
              </a:rPr>
              <a:t>1</a:t>
            </a:r>
            <a:endParaRPr lang="zh-CN" altLang="en-US" kern="0" dirty="0">
              <a:solidFill>
                <a:srgbClr val="FCFCFC"/>
              </a:solidFill>
              <a:latin typeface="+mj-ea"/>
              <a:ea typeface="+mj-ea"/>
              <a:cs typeface="+mn-ea"/>
              <a:sym typeface="+mn-lt"/>
            </a:endParaRPr>
          </a:p>
        </p:txBody>
      </p:sp>
      <p:cxnSp>
        <p:nvCxnSpPr>
          <p:cNvPr id="6" name="直接箭头连接符 5"/>
          <p:cNvCxnSpPr/>
          <p:nvPr/>
        </p:nvCxnSpPr>
        <p:spPr>
          <a:xfrm>
            <a:off x="2192801" y="3574774"/>
            <a:ext cx="431900" cy="0"/>
          </a:xfrm>
          <a:prstGeom prst="straightConnector1">
            <a:avLst/>
          </a:prstGeom>
          <a:noFill/>
          <a:ln w="6350" cap="flat" cmpd="sng" algn="ctr">
            <a:solidFill>
              <a:srgbClr val="F50000"/>
            </a:solidFill>
            <a:prstDash val="sysDash"/>
            <a:miter lim="800000"/>
            <a:tailEnd type="arrow"/>
          </a:ln>
          <a:effectLst/>
        </p:spPr>
      </p:cxnSp>
      <p:sp>
        <p:nvSpPr>
          <p:cNvPr id="7" name="矩形 6"/>
          <p:cNvSpPr/>
          <p:nvPr/>
        </p:nvSpPr>
        <p:spPr>
          <a:xfrm>
            <a:off x="2624701" y="3197444"/>
            <a:ext cx="5259202" cy="633873"/>
          </a:xfrm>
          <a:prstGeom prst="rect">
            <a:avLst/>
          </a:prstGeom>
        </p:spPr>
        <p:txBody>
          <a:bodyPr wrap="square">
            <a:spAutoFit/>
          </a:bodyPr>
          <a:lstStyle/>
          <a:p>
            <a:pPr algn="just" defTabSz="914400">
              <a:lnSpc>
                <a:spcPct val="110000"/>
              </a:lnSpc>
              <a:defRPr/>
            </a:pPr>
            <a:r>
              <a:rPr lang="zh-CN" altLang="en-US" sz="1600" kern="100" dirty="0">
                <a:latin typeface="+mj-ea"/>
                <a:ea typeface="+mj-ea"/>
                <a:cs typeface="+mn-ea"/>
                <a:sym typeface="+mn-lt"/>
              </a:rPr>
              <a:t>不管身处什么岗位，不管是领导干部，还是普通党员，都要心中始终有党</a:t>
            </a:r>
            <a:endParaRPr lang="zh-CN" altLang="en-US" sz="1600" kern="100" dirty="0">
              <a:latin typeface="+mj-ea"/>
              <a:ea typeface="+mj-ea"/>
              <a:cs typeface="+mn-ea"/>
              <a:sym typeface="+mn-lt"/>
            </a:endParaRPr>
          </a:p>
        </p:txBody>
      </p:sp>
      <p:sp>
        <p:nvSpPr>
          <p:cNvPr id="8" name="PA_圆角矩形 12"/>
          <p:cNvSpPr>
            <a:spLocks noChangeAspect="1"/>
          </p:cNvSpPr>
          <p:nvPr>
            <p:custDataLst>
              <p:tags r:id="rId2"/>
            </p:custDataLst>
          </p:nvPr>
        </p:nvSpPr>
        <p:spPr>
          <a:xfrm>
            <a:off x="1649831" y="4284572"/>
            <a:ext cx="431900" cy="431900"/>
          </a:xfrm>
          <a:prstGeom prst="roundRect">
            <a:avLst>
              <a:gd name="adj" fmla="val 50000"/>
            </a:avLst>
          </a:prstGeom>
          <a:solidFill>
            <a:srgbClr val="F50000"/>
          </a:solidFill>
          <a:ln w="63500" cap="flat" cmpd="sng" algn="ctr">
            <a:solidFill>
              <a:schemeClr val="bg1">
                <a:alpha val="30000"/>
              </a:schemeClr>
            </a:solidFill>
            <a:prstDash val="solid"/>
            <a:miter lim="800000"/>
          </a:ln>
          <a:effectLst/>
        </p:spPr>
        <p:txBody>
          <a:bodyPr rtlCol="0" anchor="ctr"/>
          <a:lstStyle/>
          <a:p>
            <a:pPr algn="ctr">
              <a:defRPr/>
            </a:pPr>
            <a:r>
              <a:rPr lang="en-US" altLang="zh-CN" kern="0" dirty="0">
                <a:solidFill>
                  <a:srgbClr val="FCFCFC"/>
                </a:solidFill>
                <a:latin typeface="+mj-ea"/>
                <a:ea typeface="+mj-ea"/>
                <a:cs typeface="+mn-ea"/>
                <a:sym typeface="+mn-lt"/>
              </a:rPr>
              <a:t>2</a:t>
            </a:r>
            <a:endParaRPr lang="zh-CN" altLang="en-US" kern="0" dirty="0">
              <a:solidFill>
                <a:srgbClr val="FCFCFC"/>
              </a:solidFill>
              <a:latin typeface="+mj-ea"/>
              <a:ea typeface="+mj-ea"/>
              <a:cs typeface="+mn-ea"/>
              <a:sym typeface="+mn-lt"/>
            </a:endParaRPr>
          </a:p>
        </p:txBody>
      </p:sp>
      <p:cxnSp>
        <p:nvCxnSpPr>
          <p:cNvPr id="9" name="直接箭头连接符 8"/>
          <p:cNvCxnSpPr/>
          <p:nvPr/>
        </p:nvCxnSpPr>
        <p:spPr>
          <a:xfrm>
            <a:off x="2201345" y="4505016"/>
            <a:ext cx="431900" cy="0"/>
          </a:xfrm>
          <a:prstGeom prst="straightConnector1">
            <a:avLst/>
          </a:prstGeom>
          <a:noFill/>
          <a:ln w="6350" cap="flat" cmpd="sng" algn="ctr">
            <a:solidFill>
              <a:srgbClr val="F50000"/>
            </a:solidFill>
            <a:prstDash val="sysDash"/>
            <a:miter lim="800000"/>
            <a:tailEnd type="arrow"/>
          </a:ln>
          <a:effectLst/>
        </p:spPr>
      </p:cxnSp>
      <p:sp>
        <p:nvSpPr>
          <p:cNvPr id="10" name="矩形 9"/>
          <p:cNvSpPr/>
          <p:nvPr/>
        </p:nvSpPr>
        <p:spPr>
          <a:xfrm>
            <a:off x="2633245" y="4272930"/>
            <a:ext cx="5259202" cy="363092"/>
          </a:xfrm>
          <a:prstGeom prst="rect">
            <a:avLst/>
          </a:prstGeom>
        </p:spPr>
        <p:txBody>
          <a:bodyPr wrap="square">
            <a:spAutoFit/>
          </a:bodyPr>
          <a:lstStyle/>
          <a:p>
            <a:pPr algn="just" defTabSz="914400">
              <a:lnSpc>
                <a:spcPct val="110000"/>
              </a:lnSpc>
              <a:defRPr/>
            </a:pPr>
            <a:r>
              <a:rPr lang="zh-CN" altLang="en-US" sz="1600" kern="100" dirty="0">
                <a:latin typeface="+mj-ea"/>
                <a:ea typeface="+mj-ea"/>
                <a:cs typeface="+mn-ea"/>
                <a:sym typeface="+mn-lt"/>
              </a:rPr>
              <a:t>心中始终牢记共产党员的义务和身份</a:t>
            </a:r>
            <a:endParaRPr lang="zh-CN" altLang="en-US" sz="1600" kern="100" dirty="0">
              <a:latin typeface="+mj-ea"/>
              <a:ea typeface="+mj-ea"/>
              <a:cs typeface="+mn-ea"/>
              <a:sym typeface="+mn-lt"/>
            </a:endParaRPr>
          </a:p>
        </p:txBody>
      </p:sp>
      <p:sp>
        <p:nvSpPr>
          <p:cNvPr id="11" name="PA_圆角矩形 12"/>
          <p:cNvSpPr>
            <a:spLocks noChangeAspect="1"/>
          </p:cNvSpPr>
          <p:nvPr>
            <p:custDataLst>
              <p:tags r:id="rId3"/>
            </p:custDataLst>
          </p:nvPr>
        </p:nvSpPr>
        <p:spPr>
          <a:xfrm>
            <a:off x="1649831" y="5256178"/>
            <a:ext cx="431900" cy="431900"/>
          </a:xfrm>
          <a:prstGeom prst="roundRect">
            <a:avLst>
              <a:gd name="adj" fmla="val 50000"/>
            </a:avLst>
          </a:prstGeom>
          <a:solidFill>
            <a:srgbClr val="F50000"/>
          </a:solidFill>
          <a:ln w="63500" cap="flat" cmpd="sng" algn="ctr">
            <a:solidFill>
              <a:schemeClr val="bg1">
                <a:alpha val="30000"/>
              </a:schemeClr>
            </a:solidFill>
            <a:prstDash val="solid"/>
            <a:miter lim="800000"/>
          </a:ln>
          <a:effectLst/>
        </p:spPr>
        <p:txBody>
          <a:bodyPr rtlCol="0" anchor="ctr"/>
          <a:lstStyle/>
          <a:p>
            <a:pPr algn="ctr">
              <a:defRPr/>
            </a:pPr>
            <a:r>
              <a:rPr lang="en-US" altLang="zh-CN" kern="0" dirty="0">
                <a:solidFill>
                  <a:srgbClr val="FCFCFC"/>
                </a:solidFill>
                <a:latin typeface="+mj-ea"/>
                <a:ea typeface="+mj-ea"/>
                <a:cs typeface="+mn-ea"/>
                <a:sym typeface="+mn-lt"/>
              </a:rPr>
              <a:t>3</a:t>
            </a:r>
            <a:endParaRPr lang="zh-CN" altLang="en-US" kern="0" dirty="0">
              <a:solidFill>
                <a:srgbClr val="FCFCFC"/>
              </a:solidFill>
              <a:latin typeface="+mj-ea"/>
              <a:ea typeface="+mj-ea"/>
              <a:cs typeface="+mn-ea"/>
              <a:sym typeface="+mn-lt"/>
            </a:endParaRPr>
          </a:p>
        </p:txBody>
      </p:sp>
      <p:cxnSp>
        <p:nvCxnSpPr>
          <p:cNvPr id="12" name="直接箭头连接符 11"/>
          <p:cNvCxnSpPr/>
          <p:nvPr/>
        </p:nvCxnSpPr>
        <p:spPr>
          <a:xfrm>
            <a:off x="2201345" y="5476622"/>
            <a:ext cx="431900" cy="0"/>
          </a:xfrm>
          <a:prstGeom prst="straightConnector1">
            <a:avLst/>
          </a:prstGeom>
          <a:noFill/>
          <a:ln w="6350" cap="flat" cmpd="sng" algn="ctr">
            <a:solidFill>
              <a:srgbClr val="F50000"/>
            </a:solidFill>
            <a:prstDash val="sysDash"/>
            <a:miter lim="800000"/>
            <a:tailEnd type="arrow"/>
          </a:ln>
          <a:effectLst/>
        </p:spPr>
      </p:cxnSp>
      <p:sp>
        <p:nvSpPr>
          <p:cNvPr id="13" name="矩形 12"/>
          <p:cNvSpPr/>
          <p:nvPr/>
        </p:nvSpPr>
        <p:spPr>
          <a:xfrm>
            <a:off x="2633245" y="4954046"/>
            <a:ext cx="5259202" cy="904654"/>
          </a:xfrm>
          <a:prstGeom prst="rect">
            <a:avLst/>
          </a:prstGeom>
        </p:spPr>
        <p:txBody>
          <a:bodyPr wrap="square">
            <a:spAutoFit/>
          </a:bodyPr>
          <a:lstStyle/>
          <a:p>
            <a:pPr algn="just" defTabSz="914400">
              <a:lnSpc>
                <a:spcPct val="110000"/>
              </a:lnSpc>
              <a:defRPr/>
            </a:pPr>
            <a:r>
              <a:rPr lang="zh-CN" altLang="en-US" sz="1600" kern="100" dirty="0">
                <a:latin typeface="+mj-ea"/>
                <a:ea typeface="+mj-ea"/>
                <a:cs typeface="+mn-ea"/>
                <a:sym typeface="+mn-lt"/>
              </a:rPr>
              <a:t>在平凡的工作岗位上创先争优，树典范，作表率，保持公仆情怀，牢记责任担当，保持进取精神，开拓事业新高度</a:t>
            </a:r>
            <a:endParaRPr lang="zh-CN" altLang="en-US" sz="1600" kern="100" dirty="0">
              <a:latin typeface="+mj-ea"/>
              <a:ea typeface="+mj-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 fill="hold"/>
                                        <p:tgtEl>
                                          <p:spTgt spid="4"/>
                                        </p:tgtEl>
                                        <p:attrNameLst>
                                          <p:attrName>ppt_w</p:attrName>
                                        </p:attrNameLst>
                                      </p:cBhvr>
                                      <p:tavLst>
                                        <p:tav tm="0">
                                          <p:val>
                                            <p:fltVal val="0"/>
                                          </p:val>
                                        </p:tav>
                                        <p:tav tm="100000">
                                          <p:val>
                                            <p:strVal val="#ppt_w"/>
                                          </p:val>
                                        </p:tav>
                                      </p:tavLst>
                                    </p:anim>
                                    <p:anim calcmode="lin" valueType="num">
                                      <p:cBhvr>
                                        <p:cTn id="17" dur="10" fill="hold"/>
                                        <p:tgtEl>
                                          <p:spTgt spid="4"/>
                                        </p:tgtEl>
                                        <p:attrNameLst>
                                          <p:attrName>ppt_h</p:attrName>
                                        </p:attrNameLst>
                                      </p:cBhvr>
                                      <p:tavLst>
                                        <p:tav tm="0">
                                          <p:val>
                                            <p:fltVal val="0"/>
                                          </p:val>
                                        </p:tav>
                                        <p:tav tm="100000">
                                          <p:val>
                                            <p:strVal val="#ppt_h"/>
                                          </p:val>
                                        </p:tav>
                                      </p:tavLst>
                                    </p:anim>
                                    <p:animEffect transition="in" filter="fade">
                                      <p:cBhvr>
                                        <p:cTn id="18" dur="10"/>
                                        <p:tgtEl>
                                          <p:spTgt spid="4"/>
                                        </p:tgtEl>
                                      </p:cBhvr>
                                    </p:animEffect>
                                  </p:childTnLst>
                                </p:cTn>
                              </p:par>
                            </p:childTnLst>
                          </p:cTn>
                        </p:par>
                        <p:par>
                          <p:cTn id="19" fill="hold">
                            <p:stCondLst>
                              <p:cond delay="3000"/>
                            </p:stCondLst>
                            <p:childTnLst>
                              <p:par>
                                <p:cTn id="20" presetID="27" presetClass="emph" presetSubtype="0" fill="remove" grpId="1" nodeType="afterEffect">
                                  <p:stCondLst>
                                    <p:cond delay="0"/>
                                  </p:stCondLst>
                                  <p:childTnLst>
                                    <p:animClr clrSpc="rgb" dir="cw">
                                      <p:cBhvr override="childStyle">
                                        <p:cTn id="21" dur="250" autoRev="1" fill="remove"/>
                                        <p:tgtEl>
                                          <p:spTgt spid="4"/>
                                        </p:tgtEl>
                                        <p:attrNameLst>
                                          <p:attrName>style.color</p:attrName>
                                        </p:attrNameLst>
                                      </p:cBhvr>
                                      <p:to>
                                        <a:schemeClr val="bg1"/>
                                      </p:to>
                                    </p:animClr>
                                    <p:animClr clrSpc="rgb" dir="cw">
                                      <p:cBhvr>
                                        <p:cTn id="22" dur="250" autoRev="1" fill="remove"/>
                                        <p:tgtEl>
                                          <p:spTgt spid="4"/>
                                        </p:tgtEl>
                                        <p:attrNameLst>
                                          <p:attrName>fillcolor</p:attrName>
                                        </p:attrNameLst>
                                      </p:cBhvr>
                                      <p:to>
                                        <a:schemeClr val="bg1"/>
                                      </p:to>
                                    </p:animClr>
                                    <p:set>
                                      <p:cBhvr>
                                        <p:cTn id="23" dur="250" autoRev="1" fill="remove"/>
                                        <p:tgtEl>
                                          <p:spTgt spid="4"/>
                                        </p:tgtEl>
                                        <p:attrNameLst>
                                          <p:attrName>fill.type</p:attrName>
                                        </p:attrNameLst>
                                      </p:cBhvr>
                                      <p:to>
                                        <p:strVal val="solid"/>
                                      </p:to>
                                    </p:set>
                                    <p:set>
                                      <p:cBhvr>
                                        <p:cTn id="24" dur="250" autoRev="1" fill="remove"/>
                                        <p:tgtEl>
                                          <p:spTgt spid="4"/>
                                        </p:tgtEl>
                                        <p:attrNameLst>
                                          <p:attrName>fill.on</p:attrName>
                                        </p:attrNameLst>
                                      </p:cBhvr>
                                      <p:to>
                                        <p:strVal val="true"/>
                                      </p:to>
                                    </p:set>
                                  </p:childTnLst>
                                </p:cTn>
                              </p:par>
                            </p:childTnLst>
                          </p:cTn>
                        </p:par>
                        <p:par>
                          <p:cTn id="25" fill="hold">
                            <p:stCondLst>
                              <p:cond delay="3500"/>
                            </p:stCondLst>
                            <p:childTnLst>
                              <p:par>
                                <p:cTn id="26" presetID="22" presetClass="entr" presetSubtype="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1000"/>
                                        <p:tgtEl>
                                          <p:spTgt spid="2"/>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p:val>
                                            <p:fltVal val="0.5"/>
                                          </p:val>
                                        </p:tav>
                                        <p:tav tm="100000">
                                          <p:val>
                                            <p:strVal val="#ppt_x"/>
                                          </p:val>
                                        </p:tav>
                                      </p:tavLst>
                                    </p:anim>
                                    <p:anim calcmode="lin" valueType="num">
                                      <p:cBhvr>
                                        <p:cTn id="34" dur="1000" fill="hold"/>
                                        <p:tgtEl>
                                          <p:spTgt spid="5"/>
                                        </p:tgtEl>
                                        <p:attrNameLst>
                                          <p:attrName>ppt_y</p:attrName>
                                        </p:attrNameLst>
                                      </p:cBhvr>
                                      <p:tavLst>
                                        <p:tav tm="0">
                                          <p:val>
                                            <p:fltVal val="0.5"/>
                                          </p:val>
                                        </p:tav>
                                        <p:tav tm="100000">
                                          <p:val>
                                            <p:strVal val="#ppt_y"/>
                                          </p:val>
                                        </p:tav>
                                      </p:tavLst>
                                    </p:anim>
                                  </p:childTnLst>
                                </p:cTn>
                              </p:par>
                              <p:par>
                                <p:cTn id="35" presetID="22" presetClass="entr" presetSubtype="8"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31" presetClass="entr" presetSubtype="0" fill="hold" grpId="0" nodeType="withEffect">
                                  <p:stCondLst>
                                    <p:cond delay="500"/>
                                  </p:stCondLst>
                                  <p:iterate type="lt">
                                    <p:tmPct val="333"/>
                                  </p:iterate>
                                  <p:childTnLst>
                                    <p:set>
                                      <p:cBhvr>
                                        <p:cTn id="39" dur="1" fill="hold">
                                          <p:stCondLst>
                                            <p:cond delay="0"/>
                                          </p:stCondLst>
                                        </p:cTn>
                                        <p:tgtEl>
                                          <p:spTgt spid="7"/>
                                        </p:tgtEl>
                                        <p:attrNameLst>
                                          <p:attrName>style.visibility</p:attrName>
                                        </p:attrNameLst>
                                      </p:cBhvr>
                                      <p:to>
                                        <p:strVal val="visible"/>
                                      </p:to>
                                    </p:set>
                                    <p:anim calcmode="lin" valueType="num">
                                      <p:cBhvr>
                                        <p:cTn id="40" dur="750" fill="hold"/>
                                        <p:tgtEl>
                                          <p:spTgt spid="7"/>
                                        </p:tgtEl>
                                        <p:attrNameLst>
                                          <p:attrName>ppt_w</p:attrName>
                                        </p:attrNameLst>
                                      </p:cBhvr>
                                      <p:tavLst>
                                        <p:tav tm="0">
                                          <p:val>
                                            <p:fltVal val="0"/>
                                          </p:val>
                                        </p:tav>
                                        <p:tav tm="100000">
                                          <p:val>
                                            <p:strVal val="#ppt_w"/>
                                          </p:val>
                                        </p:tav>
                                      </p:tavLst>
                                    </p:anim>
                                    <p:anim calcmode="lin" valueType="num">
                                      <p:cBhvr>
                                        <p:cTn id="41" dur="750" fill="hold"/>
                                        <p:tgtEl>
                                          <p:spTgt spid="7"/>
                                        </p:tgtEl>
                                        <p:attrNameLst>
                                          <p:attrName>ppt_h</p:attrName>
                                        </p:attrNameLst>
                                      </p:cBhvr>
                                      <p:tavLst>
                                        <p:tav tm="0">
                                          <p:val>
                                            <p:fltVal val="0"/>
                                          </p:val>
                                        </p:tav>
                                        <p:tav tm="100000">
                                          <p:val>
                                            <p:strVal val="#ppt_h"/>
                                          </p:val>
                                        </p:tav>
                                      </p:tavLst>
                                    </p:anim>
                                    <p:anim calcmode="lin" valueType="num">
                                      <p:cBhvr>
                                        <p:cTn id="42" dur="750" fill="hold"/>
                                        <p:tgtEl>
                                          <p:spTgt spid="7"/>
                                        </p:tgtEl>
                                        <p:attrNameLst>
                                          <p:attrName>style.rotation</p:attrName>
                                        </p:attrNameLst>
                                      </p:cBhvr>
                                      <p:tavLst>
                                        <p:tav tm="0">
                                          <p:val>
                                            <p:fltVal val="90"/>
                                          </p:val>
                                        </p:tav>
                                        <p:tav tm="100000">
                                          <p:val>
                                            <p:fltVal val="0"/>
                                          </p:val>
                                        </p:tav>
                                      </p:tavLst>
                                    </p:anim>
                                    <p:animEffect transition="in" filter="fade">
                                      <p:cBhvr>
                                        <p:cTn id="43" dur="750"/>
                                        <p:tgtEl>
                                          <p:spTgt spid="7"/>
                                        </p:tgtEl>
                                      </p:cBhvr>
                                    </p:animEffect>
                                  </p:childTnLst>
                                </p:cTn>
                              </p:par>
                              <p:par>
                                <p:cTn id="44" presetID="23" presetClass="entr" presetSubtype="528"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ppt_x</p:attrName>
                                        </p:attrNameLst>
                                      </p:cBhvr>
                                      <p:tavLst>
                                        <p:tav tm="0">
                                          <p:val>
                                            <p:fltVal val="0.5"/>
                                          </p:val>
                                        </p:tav>
                                        <p:tav tm="100000">
                                          <p:val>
                                            <p:strVal val="#ppt_x"/>
                                          </p:val>
                                        </p:tav>
                                      </p:tavLst>
                                    </p:anim>
                                    <p:anim calcmode="lin" valueType="num">
                                      <p:cBhvr>
                                        <p:cTn id="49" dur="1000" fill="hold"/>
                                        <p:tgtEl>
                                          <p:spTgt spid="8"/>
                                        </p:tgtEl>
                                        <p:attrNameLst>
                                          <p:attrName>ppt_y</p:attrName>
                                        </p:attrNameLst>
                                      </p:cBhvr>
                                      <p:tavLst>
                                        <p:tav tm="0">
                                          <p:val>
                                            <p:fltVal val="0.5"/>
                                          </p:val>
                                        </p:tav>
                                        <p:tav tm="100000">
                                          <p:val>
                                            <p:strVal val="#ppt_y"/>
                                          </p:val>
                                        </p:tav>
                                      </p:tavLst>
                                    </p:anim>
                                  </p:childTnLst>
                                </p:cTn>
                              </p:par>
                              <p:par>
                                <p:cTn id="50" presetID="22" presetClass="entr" presetSubtype="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par>
                                <p:cTn id="53" presetID="31" presetClass="entr" presetSubtype="0" fill="hold" grpId="0" nodeType="withEffect">
                                  <p:stCondLst>
                                    <p:cond delay="500"/>
                                  </p:stCondLst>
                                  <p:iterate type="lt">
                                    <p:tmPct val="333"/>
                                  </p:iterate>
                                  <p:childTnLst>
                                    <p:set>
                                      <p:cBhvr>
                                        <p:cTn id="54" dur="1" fill="hold">
                                          <p:stCondLst>
                                            <p:cond delay="0"/>
                                          </p:stCondLst>
                                        </p:cTn>
                                        <p:tgtEl>
                                          <p:spTgt spid="10"/>
                                        </p:tgtEl>
                                        <p:attrNameLst>
                                          <p:attrName>style.visibility</p:attrName>
                                        </p:attrNameLst>
                                      </p:cBhvr>
                                      <p:to>
                                        <p:strVal val="visible"/>
                                      </p:to>
                                    </p:set>
                                    <p:anim calcmode="lin" valueType="num">
                                      <p:cBhvr>
                                        <p:cTn id="55" dur="750" fill="hold"/>
                                        <p:tgtEl>
                                          <p:spTgt spid="10"/>
                                        </p:tgtEl>
                                        <p:attrNameLst>
                                          <p:attrName>ppt_w</p:attrName>
                                        </p:attrNameLst>
                                      </p:cBhvr>
                                      <p:tavLst>
                                        <p:tav tm="0">
                                          <p:val>
                                            <p:fltVal val="0"/>
                                          </p:val>
                                        </p:tav>
                                        <p:tav tm="100000">
                                          <p:val>
                                            <p:strVal val="#ppt_w"/>
                                          </p:val>
                                        </p:tav>
                                      </p:tavLst>
                                    </p:anim>
                                    <p:anim calcmode="lin" valueType="num">
                                      <p:cBhvr>
                                        <p:cTn id="56" dur="750" fill="hold"/>
                                        <p:tgtEl>
                                          <p:spTgt spid="10"/>
                                        </p:tgtEl>
                                        <p:attrNameLst>
                                          <p:attrName>ppt_h</p:attrName>
                                        </p:attrNameLst>
                                      </p:cBhvr>
                                      <p:tavLst>
                                        <p:tav tm="0">
                                          <p:val>
                                            <p:fltVal val="0"/>
                                          </p:val>
                                        </p:tav>
                                        <p:tav tm="100000">
                                          <p:val>
                                            <p:strVal val="#ppt_h"/>
                                          </p:val>
                                        </p:tav>
                                      </p:tavLst>
                                    </p:anim>
                                    <p:anim calcmode="lin" valueType="num">
                                      <p:cBhvr>
                                        <p:cTn id="57" dur="750" fill="hold"/>
                                        <p:tgtEl>
                                          <p:spTgt spid="10"/>
                                        </p:tgtEl>
                                        <p:attrNameLst>
                                          <p:attrName>style.rotation</p:attrName>
                                        </p:attrNameLst>
                                      </p:cBhvr>
                                      <p:tavLst>
                                        <p:tav tm="0">
                                          <p:val>
                                            <p:fltVal val="90"/>
                                          </p:val>
                                        </p:tav>
                                        <p:tav tm="100000">
                                          <p:val>
                                            <p:fltVal val="0"/>
                                          </p:val>
                                        </p:tav>
                                      </p:tavLst>
                                    </p:anim>
                                    <p:animEffect transition="in" filter="fade">
                                      <p:cBhvr>
                                        <p:cTn id="58" dur="750"/>
                                        <p:tgtEl>
                                          <p:spTgt spid="10"/>
                                        </p:tgtEl>
                                      </p:cBhvr>
                                    </p:animEffect>
                                  </p:childTnLst>
                                </p:cTn>
                              </p:par>
                              <p:par>
                                <p:cTn id="59" presetID="23" presetClass="entr" presetSubtype="52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ppt_x</p:attrName>
                                        </p:attrNameLst>
                                      </p:cBhvr>
                                      <p:tavLst>
                                        <p:tav tm="0">
                                          <p:val>
                                            <p:fltVal val="0.5"/>
                                          </p:val>
                                        </p:tav>
                                        <p:tav tm="100000">
                                          <p:val>
                                            <p:strVal val="#ppt_x"/>
                                          </p:val>
                                        </p:tav>
                                      </p:tavLst>
                                    </p:anim>
                                    <p:anim calcmode="lin" valueType="num">
                                      <p:cBhvr>
                                        <p:cTn id="64" dur="1000" fill="hold"/>
                                        <p:tgtEl>
                                          <p:spTgt spid="11"/>
                                        </p:tgtEl>
                                        <p:attrNameLst>
                                          <p:attrName>ppt_y</p:attrName>
                                        </p:attrNameLst>
                                      </p:cBhvr>
                                      <p:tavLst>
                                        <p:tav tm="0">
                                          <p:val>
                                            <p:fltVal val="0.5"/>
                                          </p:val>
                                        </p:tav>
                                        <p:tav tm="100000">
                                          <p:val>
                                            <p:strVal val="#ppt_y"/>
                                          </p:val>
                                        </p:tav>
                                      </p:tavLst>
                                    </p:anim>
                                  </p:childTnLst>
                                </p:cTn>
                              </p:par>
                              <p:par>
                                <p:cTn id="65" presetID="22" presetClass="entr" presetSubtype="8"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par>
                                <p:cTn id="68" presetID="31" presetClass="entr" presetSubtype="0" fill="hold" grpId="0" nodeType="withEffect">
                                  <p:stCondLst>
                                    <p:cond delay="500"/>
                                  </p:stCondLst>
                                  <p:iterate type="lt">
                                    <p:tmPct val="333"/>
                                  </p:iterate>
                                  <p:childTnLst>
                                    <p:set>
                                      <p:cBhvr>
                                        <p:cTn id="69" dur="1" fill="hold">
                                          <p:stCondLst>
                                            <p:cond delay="0"/>
                                          </p:stCondLst>
                                        </p:cTn>
                                        <p:tgtEl>
                                          <p:spTgt spid="13"/>
                                        </p:tgtEl>
                                        <p:attrNameLst>
                                          <p:attrName>style.visibility</p:attrName>
                                        </p:attrNameLst>
                                      </p:cBhvr>
                                      <p:to>
                                        <p:strVal val="visible"/>
                                      </p:to>
                                    </p:set>
                                    <p:anim calcmode="lin" valueType="num">
                                      <p:cBhvr>
                                        <p:cTn id="70" dur="750" fill="hold"/>
                                        <p:tgtEl>
                                          <p:spTgt spid="13"/>
                                        </p:tgtEl>
                                        <p:attrNameLst>
                                          <p:attrName>ppt_w</p:attrName>
                                        </p:attrNameLst>
                                      </p:cBhvr>
                                      <p:tavLst>
                                        <p:tav tm="0">
                                          <p:val>
                                            <p:fltVal val="0"/>
                                          </p:val>
                                        </p:tav>
                                        <p:tav tm="100000">
                                          <p:val>
                                            <p:strVal val="#ppt_w"/>
                                          </p:val>
                                        </p:tav>
                                      </p:tavLst>
                                    </p:anim>
                                    <p:anim calcmode="lin" valueType="num">
                                      <p:cBhvr>
                                        <p:cTn id="71" dur="750" fill="hold"/>
                                        <p:tgtEl>
                                          <p:spTgt spid="13"/>
                                        </p:tgtEl>
                                        <p:attrNameLst>
                                          <p:attrName>ppt_h</p:attrName>
                                        </p:attrNameLst>
                                      </p:cBhvr>
                                      <p:tavLst>
                                        <p:tav tm="0">
                                          <p:val>
                                            <p:fltVal val="0"/>
                                          </p:val>
                                        </p:tav>
                                        <p:tav tm="100000">
                                          <p:val>
                                            <p:strVal val="#ppt_h"/>
                                          </p:val>
                                        </p:tav>
                                      </p:tavLst>
                                    </p:anim>
                                    <p:anim calcmode="lin" valueType="num">
                                      <p:cBhvr>
                                        <p:cTn id="72" dur="750" fill="hold"/>
                                        <p:tgtEl>
                                          <p:spTgt spid="13"/>
                                        </p:tgtEl>
                                        <p:attrNameLst>
                                          <p:attrName>style.rotation</p:attrName>
                                        </p:attrNameLst>
                                      </p:cBhvr>
                                      <p:tavLst>
                                        <p:tav tm="0">
                                          <p:val>
                                            <p:fltVal val="90"/>
                                          </p:val>
                                        </p:tav>
                                        <p:tav tm="100000">
                                          <p:val>
                                            <p:fltVal val="0"/>
                                          </p:val>
                                        </p:tav>
                                      </p:tavLst>
                                    </p:anim>
                                    <p:animEffect transition="in" filter="fade">
                                      <p:cBhvr>
                                        <p:cTn id="73"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4" grpId="0" animBg="1"/>
      <p:bldP spid="4" grpId="1" animBg="1"/>
      <p:bldP spid="5" grpId="0" animBg="1"/>
      <p:bldP spid="7" grpId="0"/>
      <p:bldP spid="8" grpId="0" animBg="1"/>
      <p:bldP spid="10" grpId="0"/>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1586668" y="2369943"/>
            <a:ext cx="2553933" cy="706860"/>
          </a:xfrm>
          <a:prstGeom prst="rect">
            <a:avLst/>
          </a:prstGeom>
          <a:solidFill>
            <a:srgbClr val="F50000"/>
          </a:solidFill>
          <a:ln>
            <a:solidFill>
              <a:srgbClr val="F50000"/>
            </a:solidFill>
          </a:ln>
        </p:spPr>
        <p:txBody>
          <a:bodyPr wrap="square" anchor="ctr" anchorCtr="1">
            <a:noAutofit/>
          </a:bodyPr>
          <a:lstStyle/>
          <a:p>
            <a:pPr>
              <a:defRPr/>
            </a:pPr>
            <a:r>
              <a:rPr lang="zh-CN" altLang="en-US" sz="2800" b="1" kern="100" dirty="0">
                <a:solidFill>
                  <a:schemeClr val="bg1"/>
                </a:solidFill>
                <a:latin typeface="+mj-ea"/>
                <a:ea typeface="+mj-ea"/>
                <a:cs typeface="+mn-ea"/>
                <a:sym typeface="+mn-lt"/>
              </a:rPr>
              <a:t>转型期</a:t>
            </a:r>
            <a:endParaRPr lang="zh-CN" altLang="zh-CN" sz="2800" b="1" kern="100" dirty="0">
              <a:solidFill>
                <a:schemeClr val="bg1"/>
              </a:solidFill>
              <a:latin typeface="+mj-ea"/>
              <a:ea typeface="+mj-ea"/>
              <a:cs typeface="+mn-ea"/>
              <a:sym typeface="+mn-lt"/>
            </a:endParaRPr>
          </a:p>
        </p:txBody>
      </p:sp>
      <p:sp>
        <p:nvSpPr>
          <p:cNvPr id="3" name="矩形 2"/>
          <p:cNvSpPr/>
          <p:nvPr/>
        </p:nvSpPr>
        <p:spPr>
          <a:xfrm>
            <a:off x="1586668" y="3557661"/>
            <a:ext cx="2553933" cy="706860"/>
          </a:xfrm>
          <a:prstGeom prst="rect">
            <a:avLst/>
          </a:prstGeom>
          <a:solidFill>
            <a:srgbClr val="F50000"/>
          </a:solidFill>
          <a:ln>
            <a:solidFill>
              <a:srgbClr val="F50000"/>
            </a:solidFill>
          </a:ln>
        </p:spPr>
        <p:txBody>
          <a:bodyPr wrap="square" anchor="ctr" anchorCtr="1">
            <a:noAutofit/>
          </a:bodyPr>
          <a:lstStyle/>
          <a:p>
            <a:pPr>
              <a:defRPr/>
            </a:pPr>
            <a:r>
              <a:rPr lang="zh-CN" altLang="en-US" sz="2800" b="1" kern="100" dirty="0">
                <a:solidFill>
                  <a:schemeClr val="bg1"/>
                </a:solidFill>
                <a:latin typeface="+mj-ea"/>
                <a:ea typeface="+mj-ea"/>
                <a:cs typeface="+mn-ea"/>
                <a:sym typeface="+mn-lt"/>
              </a:rPr>
              <a:t>调整期</a:t>
            </a:r>
            <a:endParaRPr lang="zh-CN" altLang="zh-CN" sz="2800" b="1" kern="100" dirty="0">
              <a:solidFill>
                <a:schemeClr val="bg1"/>
              </a:solidFill>
              <a:latin typeface="+mj-ea"/>
              <a:ea typeface="+mj-ea"/>
              <a:cs typeface="+mn-ea"/>
              <a:sym typeface="+mn-lt"/>
            </a:endParaRPr>
          </a:p>
        </p:txBody>
      </p:sp>
      <p:sp>
        <p:nvSpPr>
          <p:cNvPr id="4" name="矩形 3"/>
          <p:cNvSpPr/>
          <p:nvPr/>
        </p:nvSpPr>
        <p:spPr>
          <a:xfrm>
            <a:off x="1586668" y="4745380"/>
            <a:ext cx="2553933" cy="706860"/>
          </a:xfrm>
          <a:prstGeom prst="rect">
            <a:avLst/>
          </a:prstGeom>
          <a:solidFill>
            <a:srgbClr val="F50000"/>
          </a:solidFill>
          <a:ln>
            <a:solidFill>
              <a:srgbClr val="F50000"/>
            </a:solidFill>
          </a:ln>
        </p:spPr>
        <p:txBody>
          <a:bodyPr wrap="square" anchor="ctr" anchorCtr="1">
            <a:noAutofit/>
          </a:bodyPr>
          <a:lstStyle/>
          <a:p>
            <a:pPr>
              <a:defRPr/>
            </a:pPr>
            <a:r>
              <a:rPr lang="zh-CN" altLang="en-US" sz="2800" b="1" kern="100" dirty="0">
                <a:solidFill>
                  <a:schemeClr val="bg1"/>
                </a:solidFill>
                <a:latin typeface="+mj-ea"/>
                <a:ea typeface="+mj-ea"/>
                <a:cs typeface="+mn-ea"/>
                <a:sym typeface="+mn-lt"/>
              </a:rPr>
              <a:t>机遇期</a:t>
            </a:r>
            <a:endParaRPr lang="zh-CN" altLang="zh-CN" sz="2800" b="1" kern="100" dirty="0">
              <a:solidFill>
                <a:schemeClr val="bg1"/>
              </a:solidFill>
              <a:latin typeface="+mj-ea"/>
              <a:ea typeface="+mj-ea"/>
              <a:cs typeface="+mn-ea"/>
              <a:sym typeface="+mn-lt"/>
            </a:endParaRPr>
          </a:p>
        </p:txBody>
      </p:sp>
      <p:sp>
        <p:nvSpPr>
          <p:cNvPr id="6" name="标题 1"/>
          <p:cNvSpPr txBox="1"/>
          <p:nvPr/>
        </p:nvSpPr>
        <p:spPr>
          <a:xfrm>
            <a:off x="4840908" y="2399564"/>
            <a:ext cx="5918816" cy="31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200000"/>
              </a:lnSpc>
              <a:spcBef>
                <a:spcPts val="0"/>
              </a:spcBef>
            </a:pPr>
            <a:r>
              <a:rPr lang="zh-CN" altLang="en-US" kern="0" dirty="0">
                <a:solidFill>
                  <a:schemeClr val="tx1"/>
                </a:solidFill>
                <a:latin typeface="+mj-ea"/>
                <a:ea typeface="+mj-ea"/>
                <a:cs typeface="+mn-ea"/>
                <a:sym typeface="+mn-lt"/>
              </a:rPr>
              <a:t>我们必须为之付出更多的努力和汗水。全体党员干部要抢抓机遇，乘势而上，顺势而为，要爱岗敬业，勇于担当，甘于奉献，要有时不我待的干事激情，勇往直前的昂扬斗志，敢为人先的创新精神，抓铁留痕的务实作风，有所作为。</a:t>
            </a:r>
            <a:endParaRPr lang="zh-CN" altLang="en-US" kern="0" dirty="0">
              <a:solidFill>
                <a:schemeClr val="tx1"/>
              </a:solidFill>
              <a:latin typeface="+mj-ea"/>
              <a:ea typeface="+mj-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1267340" y="2279376"/>
            <a:ext cx="2530257" cy="1111381"/>
          </a:xfrm>
          <a:prstGeom prst="rect">
            <a:avLst/>
          </a:prstGeom>
          <a:solidFill>
            <a:srgbClr val="F50000"/>
          </a:solidFill>
        </p:spPr>
        <p:txBody>
          <a:bodyPr wrap="square" anchor="ctr" anchorCtr="1">
            <a:noAutofit/>
          </a:bodyPr>
          <a:lstStyle/>
          <a:p>
            <a:pPr>
              <a:defRPr/>
            </a:pPr>
            <a:r>
              <a:rPr lang="zh-CN" altLang="en-US" sz="2800" b="1" kern="100" dirty="0">
                <a:solidFill>
                  <a:srgbClr val="FCFCFC"/>
                </a:solidFill>
                <a:latin typeface="+mj-ea"/>
                <a:ea typeface="+mj-ea"/>
                <a:cs typeface="+mn-ea"/>
                <a:sym typeface="+mn-lt"/>
              </a:rPr>
              <a:t>讲奉献</a:t>
            </a:r>
            <a:endParaRPr lang="en-US" altLang="zh-CN" sz="2800" b="1" kern="100" dirty="0">
              <a:solidFill>
                <a:srgbClr val="FCFCFC"/>
              </a:solidFill>
              <a:latin typeface="+mj-ea"/>
              <a:ea typeface="+mj-ea"/>
              <a:cs typeface="+mn-ea"/>
              <a:sym typeface="+mn-lt"/>
            </a:endParaRPr>
          </a:p>
          <a:p>
            <a:pPr>
              <a:defRPr/>
            </a:pPr>
            <a:r>
              <a:rPr lang="zh-CN" altLang="en-US" sz="2800" b="1" kern="100" dirty="0">
                <a:solidFill>
                  <a:srgbClr val="FCFCFC"/>
                </a:solidFill>
                <a:latin typeface="+mj-ea"/>
                <a:ea typeface="+mj-ea"/>
                <a:cs typeface="+mn-ea"/>
                <a:sym typeface="+mn-lt"/>
              </a:rPr>
              <a:t>有作为</a:t>
            </a:r>
            <a:endParaRPr lang="zh-CN" altLang="zh-CN" sz="2800" b="1" kern="100" dirty="0">
              <a:solidFill>
                <a:srgbClr val="FCFCFC"/>
              </a:solidFill>
              <a:latin typeface="+mj-ea"/>
              <a:ea typeface="+mj-ea"/>
              <a:cs typeface="+mn-ea"/>
              <a:sym typeface="+mn-lt"/>
            </a:endParaRPr>
          </a:p>
        </p:txBody>
      </p:sp>
      <p:sp>
        <p:nvSpPr>
          <p:cNvPr id="4" name="标题 1"/>
          <p:cNvSpPr txBox="1"/>
          <p:nvPr/>
        </p:nvSpPr>
        <p:spPr>
          <a:xfrm>
            <a:off x="4209490" y="2492308"/>
            <a:ext cx="6580138" cy="8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latin typeface="+mj-ea"/>
                <a:ea typeface="+mj-ea"/>
                <a:cs typeface="+mn-ea"/>
                <a:sym typeface="+mn-lt"/>
              </a:rPr>
              <a:t>体现在本职岗位上是一位共产党员默默付出、勤勉敬业、精心谋事、潜心干事、专心做事</a:t>
            </a:r>
            <a:endParaRPr lang="zh-CN" altLang="en-US" sz="1800" kern="0" dirty="0">
              <a:latin typeface="+mj-ea"/>
              <a:ea typeface="+mj-ea"/>
              <a:cs typeface="+mn-ea"/>
              <a:sym typeface="+mn-lt"/>
            </a:endParaRPr>
          </a:p>
        </p:txBody>
      </p:sp>
      <p:sp>
        <p:nvSpPr>
          <p:cNvPr id="5" name="矩形 4"/>
          <p:cNvSpPr/>
          <p:nvPr/>
        </p:nvSpPr>
        <p:spPr>
          <a:xfrm>
            <a:off x="1267340" y="4321063"/>
            <a:ext cx="2530257" cy="1111381"/>
          </a:xfrm>
          <a:prstGeom prst="rect">
            <a:avLst/>
          </a:prstGeom>
          <a:solidFill>
            <a:srgbClr val="F50000"/>
          </a:solidFill>
        </p:spPr>
        <p:txBody>
          <a:bodyPr wrap="square" anchor="ctr" anchorCtr="1">
            <a:noAutofit/>
          </a:bodyPr>
          <a:lstStyle/>
          <a:p>
            <a:pPr>
              <a:defRPr/>
            </a:pPr>
            <a:r>
              <a:rPr lang="zh-CN" altLang="en-US" sz="2800" b="1" kern="100" dirty="0">
                <a:solidFill>
                  <a:srgbClr val="FCFCFC"/>
                </a:solidFill>
                <a:latin typeface="+mj-ea"/>
                <a:ea typeface="+mj-ea"/>
                <a:cs typeface="+mn-ea"/>
                <a:sym typeface="+mn-lt"/>
              </a:rPr>
              <a:t>讲奉献</a:t>
            </a:r>
            <a:endParaRPr lang="en-US" altLang="zh-CN" sz="2800" b="1" kern="100" dirty="0">
              <a:solidFill>
                <a:srgbClr val="FCFCFC"/>
              </a:solidFill>
              <a:latin typeface="+mj-ea"/>
              <a:ea typeface="+mj-ea"/>
              <a:cs typeface="+mn-ea"/>
              <a:sym typeface="+mn-lt"/>
            </a:endParaRPr>
          </a:p>
          <a:p>
            <a:pPr>
              <a:defRPr/>
            </a:pPr>
            <a:r>
              <a:rPr lang="zh-CN" altLang="en-US" sz="2800" b="1" kern="100" dirty="0">
                <a:solidFill>
                  <a:srgbClr val="FCFCFC"/>
                </a:solidFill>
                <a:latin typeface="+mj-ea"/>
                <a:ea typeface="+mj-ea"/>
                <a:cs typeface="+mn-ea"/>
                <a:sym typeface="+mn-lt"/>
              </a:rPr>
              <a:t>有作为</a:t>
            </a:r>
            <a:endParaRPr lang="zh-CN" altLang="zh-CN" sz="2800" b="1" kern="100" dirty="0">
              <a:solidFill>
                <a:srgbClr val="FCFCFC"/>
              </a:solidFill>
              <a:latin typeface="+mj-ea"/>
              <a:ea typeface="+mj-ea"/>
              <a:cs typeface="+mn-ea"/>
              <a:sym typeface="+mn-lt"/>
            </a:endParaRPr>
          </a:p>
        </p:txBody>
      </p:sp>
      <p:sp>
        <p:nvSpPr>
          <p:cNvPr id="7" name="标题 1"/>
          <p:cNvSpPr txBox="1"/>
          <p:nvPr/>
        </p:nvSpPr>
        <p:spPr>
          <a:xfrm>
            <a:off x="4209490" y="4558295"/>
            <a:ext cx="6580138" cy="84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latin typeface="+mj-ea"/>
                <a:ea typeface="+mj-ea"/>
                <a:cs typeface="+mn-ea"/>
                <a:sym typeface="+mn-lt"/>
              </a:rPr>
              <a:t>是为党之基，是党内法规的要求，之后，在全面从严治党的新形势下，对党员干部的要求概括起来就是忠诚、干净、担当。</a:t>
            </a:r>
            <a:endParaRPr lang="zh-CN" altLang="en-US" sz="1800" kern="0" dirty="0">
              <a:latin typeface="+mj-ea"/>
              <a:ea typeface="+mj-ea"/>
              <a:cs typeface="+mn-ea"/>
              <a:sym typeface="+mn-lt"/>
            </a:endParaRPr>
          </a:p>
        </p:txBody>
      </p:sp>
      <p:cxnSp>
        <p:nvCxnSpPr>
          <p:cNvPr id="9" name="直接连接符 8"/>
          <p:cNvCxnSpPr/>
          <p:nvPr/>
        </p:nvCxnSpPr>
        <p:spPr>
          <a:xfrm>
            <a:off x="1505740" y="3481033"/>
            <a:ext cx="9576428"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505740" y="5598812"/>
            <a:ext cx="9576428"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7"/>
                                        </p:tgtEl>
                                      </p:cBhvr>
                                    </p:animEffect>
                                  </p:childTnLst>
                                </p:cTn>
                              </p:par>
                            </p:childTnLst>
                          </p:cTn>
                        </p:par>
                        <p:par>
                          <p:cTn id="29" fill="hold">
                            <p:stCondLst>
                              <p:cond delay="3150"/>
                            </p:stCondLst>
                            <p:childTnLst>
                              <p:par>
                                <p:cTn id="30" presetID="21" presetClass="entr" presetSubtype="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855447" y="1594271"/>
            <a:ext cx="10616774" cy="4765969"/>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grpSp>
        <p:nvGrpSpPr>
          <p:cNvPr id="3" name="组合 2"/>
          <p:cNvGrpSpPr/>
          <p:nvPr/>
        </p:nvGrpSpPr>
        <p:grpSpPr>
          <a:xfrm>
            <a:off x="2495433" y="2911178"/>
            <a:ext cx="541833" cy="541831"/>
            <a:chOff x="5613944" y="2348233"/>
            <a:chExt cx="920788" cy="920788"/>
          </a:xfrm>
          <a:solidFill>
            <a:srgbClr val="E60000"/>
          </a:solidFill>
        </p:grpSpPr>
        <p:sp>
          <p:nvSpPr>
            <p:cNvPr id="4" name="椭圆 3"/>
            <p:cNvSpPr/>
            <p:nvPr/>
          </p:nvSpPr>
          <p:spPr>
            <a:xfrm flipH="1">
              <a:off x="5613944" y="2348233"/>
              <a:ext cx="920788" cy="920788"/>
            </a:xfrm>
            <a:prstGeom prst="ellipse">
              <a:avLst/>
            </a:prstGeom>
            <a:grpFill/>
            <a:ln w="25400" cap="flat" cmpd="sng" algn="ctr">
              <a:noFill/>
              <a:prstDash val="solid"/>
            </a:ln>
            <a:effectLst/>
          </p:spPr>
          <p:txBody>
            <a:bodyPr rtlCol="0" anchor="ctr"/>
            <a:lstStyle/>
            <a:p>
              <a:pPr>
                <a:defRPr/>
              </a:pPr>
              <a:endParaRPr lang="zh-CN" altLang="en-US" sz="2000" b="1" kern="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sp>
          <p:nvSpPr>
            <p:cNvPr id="5" name="TextBox 20"/>
            <p:cNvSpPr txBox="1"/>
            <p:nvPr/>
          </p:nvSpPr>
          <p:spPr>
            <a:xfrm>
              <a:off x="5804711" y="2569548"/>
              <a:ext cx="512138" cy="523036"/>
            </a:xfrm>
            <a:prstGeom prst="rect">
              <a:avLst/>
            </a:prstGeom>
            <a:grpFill/>
          </p:spPr>
          <p:txBody>
            <a:bodyPr wrap="none" lIns="0" tIns="0" rIns="0" bIns="0" rtlCol="0">
              <a:spAutoFit/>
            </a:bodyPr>
            <a:lstStyle/>
            <a:p>
              <a:pPr>
                <a:defRPr/>
              </a:pPr>
              <a:r>
                <a:rPr lang="en-US" altLang="zh-CN" sz="2000" b="1" kern="0" dirty="0">
                  <a:gradFill>
                    <a:gsLst>
                      <a:gs pos="100000">
                        <a:prstClr val="white"/>
                      </a:gs>
                      <a:gs pos="0">
                        <a:prstClr val="white">
                          <a:lumMod val="95000"/>
                        </a:prstClr>
                      </a:gs>
                    </a:gsLst>
                    <a:path path="circle">
                      <a:fillToRect l="100000" b="100000"/>
                    </a:path>
                  </a:gradFill>
                  <a:latin typeface="+mj-ea"/>
                  <a:ea typeface="+mj-ea"/>
                  <a:cs typeface="+mn-ea"/>
                  <a:sym typeface="+mn-lt"/>
                </a:rPr>
                <a:t>01</a:t>
              </a:r>
              <a:endParaRPr lang="zh-CN" altLang="en-US" sz="2000" b="1" kern="0" dirty="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grpSp>
      <p:sp>
        <p:nvSpPr>
          <p:cNvPr id="6" name="圆角矩形 5"/>
          <p:cNvSpPr/>
          <p:nvPr/>
        </p:nvSpPr>
        <p:spPr>
          <a:xfrm>
            <a:off x="2366905" y="2865158"/>
            <a:ext cx="7947344" cy="635160"/>
          </a:xfrm>
          <a:prstGeom prst="roundRect">
            <a:avLst>
              <a:gd name="adj" fmla="val 50000"/>
            </a:avLst>
          </a:prstGeom>
          <a:noFill/>
          <a:ln w="12700" cap="flat" cmpd="sng" algn="ctr">
            <a:solidFill>
              <a:srgbClr val="F50000"/>
            </a:solidFill>
            <a:prstDash val="dash"/>
          </a:ln>
          <a:effectLst/>
        </p:spPr>
        <p:txBody>
          <a:bodyPr rtlCol="0" anchor="ctr"/>
          <a:lstStyle/>
          <a:p>
            <a:pPr algn="ctr" defTabSz="914400"/>
            <a:r>
              <a:rPr lang="zh-CN" altLang="en-US" dirty="0">
                <a:solidFill>
                  <a:prstClr val="black">
                    <a:lumMod val="95000"/>
                    <a:lumOff val="5000"/>
                  </a:prstClr>
                </a:solidFill>
                <a:latin typeface="+mj-ea"/>
                <a:ea typeface="+mj-ea"/>
                <a:cs typeface="+mn-ea"/>
                <a:sym typeface="+mn-lt"/>
              </a:rPr>
              <a:t>“讲奉献，有作为”是由中国共产党的先锋队性质决定的</a:t>
            </a:r>
            <a:endParaRPr lang="zh-CN" altLang="en-US" kern="0" dirty="0">
              <a:solidFill>
                <a:prstClr val="black">
                  <a:lumMod val="95000"/>
                  <a:lumOff val="5000"/>
                </a:prstClr>
              </a:solidFill>
              <a:latin typeface="+mj-ea"/>
              <a:ea typeface="+mj-ea"/>
              <a:cs typeface="+mn-ea"/>
              <a:sym typeface="+mn-lt"/>
            </a:endParaRPr>
          </a:p>
        </p:txBody>
      </p:sp>
      <p:sp>
        <p:nvSpPr>
          <p:cNvPr id="7" name="矩形: 圆角 12"/>
          <p:cNvSpPr/>
          <p:nvPr/>
        </p:nvSpPr>
        <p:spPr>
          <a:xfrm>
            <a:off x="3403415" y="2022295"/>
            <a:ext cx="6813322" cy="740815"/>
          </a:xfrm>
          <a:prstGeom prst="roundRect">
            <a:avLst/>
          </a:prstGeom>
          <a:noFill/>
          <a:ln w="127000" cap="flat" cmpd="sng" algn="ctr">
            <a:noFill/>
            <a:prstDash val="solid"/>
            <a:miter lim="800000"/>
          </a:ln>
          <a:effectLst/>
        </p:spPr>
        <p:txBody>
          <a:bodyPr rot="0" spcFirstLastPara="0" vertOverflow="overflow" horzOverflow="overflow" vert="horz" wrap="square" lIns="91419" tIns="45709" rIns="91419" bIns="45709" numCol="1" spcCol="0" rtlCol="0" fromWordArt="0" anchor="ctr" anchorCtr="0" forceAA="0" compatLnSpc="1">
            <a:noAutofit/>
          </a:bodyPr>
          <a:lstStyle/>
          <a:p>
            <a:pPr algn="ctr">
              <a:defRPr/>
            </a:pPr>
            <a:r>
              <a:rPr lang="zh-CN" altLang="en-US" sz="3200" b="1" kern="100" dirty="0">
                <a:solidFill>
                  <a:srgbClr val="F50000"/>
                </a:solidFill>
                <a:latin typeface="+mj-ea"/>
                <a:ea typeface="+mj-ea"/>
                <a:cs typeface="+mn-ea"/>
                <a:sym typeface="+mn-lt"/>
              </a:rPr>
              <a:t>为什么强调“讲奉献，有作为”</a:t>
            </a:r>
            <a:endParaRPr lang="zh-CN" altLang="en-US" sz="3200" b="1" kern="100" dirty="0">
              <a:solidFill>
                <a:srgbClr val="F50000"/>
              </a:solidFill>
              <a:latin typeface="+mj-ea"/>
              <a:ea typeface="+mj-ea"/>
              <a:cs typeface="+mn-ea"/>
              <a:sym typeface="+mn-lt"/>
            </a:endParaRPr>
          </a:p>
        </p:txBody>
      </p:sp>
      <p:grpSp>
        <p:nvGrpSpPr>
          <p:cNvPr id="11" name="组合 10"/>
          <p:cNvGrpSpPr/>
          <p:nvPr/>
        </p:nvGrpSpPr>
        <p:grpSpPr>
          <a:xfrm>
            <a:off x="2495433" y="3730444"/>
            <a:ext cx="541833" cy="541831"/>
            <a:chOff x="5613944" y="2348233"/>
            <a:chExt cx="920788" cy="920788"/>
          </a:xfrm>
          <a:solidFill>
            <a:srgbClr val="E60000"/>
          </a:solidFill>
        </p:grpSpPr>
        <p:sp>
          <p:nvSpPr>
            <p:cNvPr id="12" name="椭圆 11"/>
            <p:cNvSpPr/>
            <p:nvPr/>
          </p:nvSpPr>
          <p:spPr>
            <a:xfrm flipH="1">
              <a:off x="5613944" y="2348233"/>
              <a:ext cx="920788" cy="920788"/>
            </a:xfrm>
            <a:prstGeom prst="ellipse">
              <a:avLst/>
            </a:prstGeom>
            <a:grpFill/>
            <a:ln w="25400" cap="flat" cmpd="sng" algn="ctr">
              <a:noFill/>
              <a:prstDash val="solid"/>
            </a:ln>
            <a:effectLst/>
          </p:spPr>
          <p:txBody>
            <a:bodyPr rtlCol="0" anchor="ctr"/>
            <a:lstStyle/>
            <a:p>
              <a:pPr>
                <a:defRPr/>
              </a:pPr>
              <a:endParaRPr lang="zh-CN" altLang="en-US" sz="2000" b="1" kern="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sp>
          <p:nvSpPr>
            <p:cNvPr id="13" name="TextBox 20"/>
            <p:cNvSpPr txBox="1"/>
            <p:nvPr/>
          </p:nvSpPr>
          <p:spPr>
            <a:xfrm>
              <a:off x="5804711" y="2516057"/>
              <a:ext cx="512138" cy="523036"/>
            </a:xfrm>
            <a:prstGeom prst="rect">
              <a:avLst/>
            </a:prstGeom>
            <a:grpFill/>
          </p:spPr>
          <p:txBody>
            <a:bodyPr wrap="none" lIns="0" tIns="0" rIns="0" bIns="0" rtlCol="0">
              <a:spAutoFit/>
            </a:bodyPr>
            <a:lstStyle/>
            <a:p>
              <a:pPr>
                <a:defRPr/>
              </a:pPr>
              <a:r>
                <a:rPr lang="en-US" altLang="zh-CN" sz="2000" b="1" kern="0" dirty="0">
                  <a:gradFill>
                    <a:gsLst>
                      <a:gs pos="100000">
                        <a:prstClr val="white"/>
                      </a:gs>
                      <a:gs pos="0">
                        <a:prstClr val="white">
                          <a:lumMod val="95000"/>
                        </a:prstClr>
                      </a:gs>
                    </a:gsLst>
                    <a:path path="circle">
                      <a:fillToRect l="100000" b="100000"/>
                    </a:path>
                  </a:gradFill>
                  <a:latin typeface="+mj-ea"/>
                  <a:ea typeface="+mj-ea"/>
                  <a:cs typeface="+mn-ea"/>
                  <a:sym typeface="+mn-lt"/>
                </a:rPr>
                <a:t>02</a:t>
              </a:r>
              <a:endParaRPr lang="zh-CN" altLang="en-US" sz="2000" b="1" kern="0" dirty="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grpSp>
      <p:sp>
        <p:nvSpPr>
          <p:cNvPr id="14" name="圆角矩形 13"/>
          <p:cNvSpPr/>
          <p:nvPr/>
        </p:nvSpPr>
        <p:spPr>
          <a:xfrm>
            <a:off x="2366905" y="3684424"/>
            <a:ext cx="7947344" cy="635160"/>
          </a:xfrm>
          <a:prstGeom prst="roundRect">
            <a:avLst>
              <a:gd name="adj" fmla="val 50000"/>
            </a:avLst>
          </a:prstGeom>
          <a:noFill/>
          <a:ln w="12700" cap="flat" cmpd="sng" algn="ctr">
            <a:solidFill>
              <a:srgbClr val="F50000"/>
            </a:solidFill>
            <a:prstDash val="dash"/>
          </a:ln>
          <a:effectLst/>
        </p:spPr>
        <p:txBody>
          <a:bodyPr rtlCol="0" anchor="ctr"/>
          <a:lstStyle/>
          <a:p>
            <a:pPr algn="ctr" defTabSz="914400"/>
            <a:r>
              <a:rPr lang="zh-CN" altLang="en-US" dirty="0">
                <a:solidFill>
                  <a:prstClr val="black">
                    <a:lumMod val="95000"/>
                    <a:lumOff val="5000"/>
                  </a:prstClr>
                </a:solidFill>
                <a:latin typeface="+mj-ea"/>
                <a:ea typeface="+mj-ea"/>
                <a:cs typeface="+mn-ea"/>
                <a:sym typeface="+mn-lt"/>
              </a:rPr>
              <a:t>“讲奉献，有作为”是由中国特色社会主义的复杂艰巨性决定的</a:t>
            </a:r>
            <a:endParaRPr lang="zh-CN" altLang="en-US" kern="0" dirty="0">
              <a:solidFill>
                <a:prstClr val="black">
                  <a:lumMod val="95000"/>
                  <a:lumOff val="5000"/>
                </a:prstClr>
              </a:solidFill>
              <a:latin typeface="+mj-ea"/>
              <a:ea typeface="+mj-ea"/>
              <a:cs typeface="+mn-ea"/>
              <a:sym typeface="+mn-lt"/>
            </a:endParaRPr>
          </a:p>
        </p:txBody>
      </p:sp>
      <p:grpSp>
        <p:nvGrpSpPr>
          <p:cNvPr id="16" name="组合 15"/>
          <p:cNvGrpSpPr/>
          <p:nvPr/>
        </p:nvGrpSpPr>
        <p:grpSpPr>
          <a:xfrm>
            <a:off x="2495433" y="4604417"/>
            <a:ext cx="541833" cy="541831"/>
            <a:chOff x="5613944" y="2348233"/>
            <a:chExt cx="920788" cy="920788"/>
          </a:xfrm>
          <a:solidFill>
            <a:srgbClr val="E60000"/>
          </a:solidFill>
        </p:grpSpPr>
        <p:sp>
          <p:nvSpPr>
            <p:cNvPr id="17" name="椭圆 16"/>
            <p:cNvSpPr/>
            <p:nvPr/>
          </p:nvSpPr>
          <p:spPr>
            <a:xfrm flipH="1">
              <a:off x="5613944" y="2348233"/>
              <a:ext cx="920788" cy="920788"/>
            </a:xfrm>
            <a:prstGeom prst="ellipse">
              <a:avLst/>
            </a:prstGeom>
            <a:grpFill/>
            <a:ln w="25400" cap="flat" cmpd="sng" algn="ctr">
              <a:noFill/>
              <a:prstDash val="solid"/>
            </a:ln>
            <a:effectLst/>
          </p:spPr>
          <p:txBody>
            <a:bodyPr rtlCol="0" anchor="ctr"/>
            <a:lstStyle/>
            <a:p>
              <a:pPr>
                <a:defRPr/>
              </a:pPr>
              <a:endParaRPr lang="zh-CN" altLang="en-US" sz="2000" b="1" kern="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sp>
          <p:nvSpPr>
            <p:cNvPr id="18" name="TextBox 20"/>
            <p:cNvSpPr txBox="1"/>
            <p:nvPr/>
          </p:nvSpPr>
          <p:spPr>
            <a:xfrm>
              <a:off x="5804711" y="2511561"/>
              <a:ext cx="512138" cy="523036"/>
            </a:xfrm>
            <a:prstGeom prst="rect">
              <a:avLst/>
            </a:prstGeom>
            <a:grpFill/>
          </p:spPr>
          <p:txBody>
            <a:bodyPr wrap="none" lIns="0" tIns="0" rIns="0" bIns="0" rtlCol="0">
              <a:spAutoFit/>
            </a:bodyPr>
            <a:lstStyle/>
            <a:p>
              <a:pPr>
                <a:defRPr/>
              </a:pPr>
              <a:r>
                <a:rPr lang="en-US" altLang="zh-CN" sz="2000" b="1" kern="0" dirty="0">
                  <a:gradFill>
                    <a:gsLst>
                      <a:gs pos="100000">
                        <a:prstClr val="white"/>
                      </a:gs>
                      <a:gs pos="0">
                        <a:prstClr val="white">
                          <a:lumMod val="95000"/>
                        </a:prstClr>
                      </a:gs>
                    </a:gsLst>
                    <a:path path="circle">
                      <a:fillToRect l="100000" b="100000"/>
                    </a:path>
                  </a:gradFill>
                  <a:latin typeface="+mj-ea"/>
                  <a:ea typeface="+mj-ea"/>
                  <a:cs typeface="+mn-ea"/>
                  <a:sym typeface="+mn-lt"/>
                </a:rPr>
                <a:t>03</a:t>
              </a:r>
              <a:endParaRPr lang="zh-CN" altLang="en-US" sz="2000" b="1" kern="0" dirty="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grpSp>
      <p:sp>
        <p:nvSpPr>
          <p:cNvPr id="19" name="圆角矩形 18"/>
          <p:cNvSpPr/>
          <p:nvPr/>
        </p:nvSpPr>
        <p:spPr>
          <a:xfrm>
            <a:off x="2366905" y="4523680"/>
            <a:ext cx="7947344" cy="635160"/>
          </a:xfrm>
          <a:prstGeom prst="roundRect">
            <a:avLst>
              <a:gd name="adj" fmla="val 50000"/>
            </a:avLst>
          </a:prstGeom>
          <a:noFill/>
          <a:ln w="12700" cap="flat" cmpd="sng" algn="ctr">
            <a:solidFill>
              <a:srgbClr val="F50000"/>
            </a:solidFill>
            <a:prstDash val="dash"/>
          </a:ln>
          <a:effectLst/>
        </p:spPr>
        <p:txBody>
          <a:bodyPr rtlCol="0" anchor="ctr"/>
          <a:lstStyle/>
          <a:p>
            <a:pPr algn="ctr" defTabSz="914400"/>
            <a:r>
              <a:rPr lang="zh-CN" altLang="en-US" dirty="0">
                <a:solidFill>
                  <a:prstClr val="black">
                    <a:lumMod val="95000"/>
                    <a:lumOff val="5000"/>
                  </a:prstClr>
                </a:solidFill>
                <a:latin typeface="+mj-ea"/>
                <a:ea typeface="+mj-ea"/>
                <a:cs typeface="+mn-ea"/>
                <a:sym typeface="+mn-lt"/>
              </a:rPr>
              <a:t>“讲奉献，有作为”是中华文明，尤其是儒家传统的优良品质</a:t>
            </a:r>
            <a:endParaRPr lang="zh-CN" altLang="en-US" kern="0" dirty="0">
              <a:solidFill>
                <a:prstClr val="black">
                  <a:lumMod val="95000"/>
                  <a:lumOff val="5000"/>
                </a:prstClr>
              </a:solidFill>
              <a:latin typeface="+mj-ea"/>
              <a:ea typeface="+mj-ea"/>
              <a:cs typeface="+mn-ea"/>
              <a:sym typeface="+mn-lt"/>
            </a:endParaRPr>
          </a:p>
        </p:txBody>
      </p:sp>
      <p:grpSp>
        <p:nvGrpSpPr>
          <p:cNvPr id="21" name="组合 20"/>
          <p:cNvGrpSpPr/>
          <p:nvPr/>
        </p:nvGrpSpPr>
        <p:grpSpPr>
          <a:xfrm>
            <a:off x="2495433" y="5440628"/>
            <a:ext cx="541833" cy="541831"/>
            <a:chOff x="5613944" y="2348233"/>
            <a:chExt cx="920788" cy="920788"/>
          </a:xfrm>
          <a:solidFill>
            <a:srgbClr val="E60000"/>
          </a:solidFill>
        </p:grpSpPr>
        <p:sp>
          <p:nvSpPr>
            <p:cNvPr id="22" name="椭圆 21"/>
            <p:cNvSpPr/>
            <p:nvPr/>
          </p:nvSpPr>
          <p:spPr>
            <a:xfrm flipH="1">
              <a:off x="5613944" y="2348233"/>
              <a:ext cx="920788" cy="920788"/>
            </a:xfrm>
            <a:prstGeom prst="ellipse">
              <a:avLst/>
            </a:prstGeom>
            <a:grpFill/>
            <a:ln w="25400" cap="flat" cmpd="sng" algn="ctr">
              <a:noFill/>
              <a:prstDash val="solid"/>
            </a:ln>
            <a:effectLst/>
          </p:spPr>
          <p:txBody>
            <a:bodyPr rtlCol="0" anchor="ctr"/>
            <a:lstStyle/>
            <a:p>
              <a:pPr>
                <a:defRPr/>
              </a:pPr>
              <a:endParaRPr lang="zh-CN" altLang="en-US" sz="2000" b="1" kern="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sp>
          <p:nvSpPr>
            <p:cNvPr id="23" name="TextBox 20"/>
            <p:cNvSpPr txBox="1"/>
            <p:nvPr/>
          </p:nvSpPr>
          <p:spPr>
            <a:xfrm>
              <a:off x="5804711" y="2532275"/>
              <a:ext cx="512138" cy="523036"/>
            </a:xfrm>
            <a:prstGeom prst="rect">
              <a:avLst/>
            </a:prstGeom>
            <a:grpFill/>
          </p:spPr>
          <p:txBody>
            <a:bodyPr wrap="none" lIns="0" tIns="0" rIns="0" bIns="0" rtlCol="0">
              <a:spAutoFit/>
            </a:bodyPr>
            <a:lstStyle/>
            <a:p>
              <a:pPr>
                <a:defRPr/>
              </a:pPr>
              <a:r>
                <a:rPr lang="en-US" altLang="zh-CN" sz="2000" b="1" kern="0" dirty="0">
                  <a:gradFill>
                    <a:gsLst>
                      <a:gs pos="100000">
                        <a:prstClr val="white"/>
                      </a:gs>
                      <a:gs pos="0">
                        <a:prstClr val="white">
                          <a:lumMod val="95000"/>
                        </a:prstClr>
                      </a:gs>
                    </a:gsLst>
                    <a:path path="circle">
                      <a:fillToRect l="100000" b="100000"/>
                    </a:path>
                  </a:gradFill>
                  <a:latin typeface="+mj-ea"/>
                  <a:ea typeface="+mj-ea"/>
                  <a:cs typeface="+mn-ea"/>
                  <a:sym typeface="+mn-lt"/>
                </a:rPr>
                <a:t>04</a:t>
              </a:r>
              <a:endParaRPr lang="zh-CN" altLang="en-US" sz="2000" b="1" kern="0" dirty="0">
                <a:gradFill>
                  <a:gsLst>
                    <a:gs pos="100000">
                      <a:prstClr val="white"/>
                    </a:gs>
                    <a:gs pos="0">
                      <a:prstClr val="white">
                        <a:lumMod val="95000"/>
                      </a:prstClr>
                    </a:gs>
                  </a:gsLst>
                  <a:path path="circle">
                    <a:fillToRect l="100000" b="100000"/>
                  </a:path>
                </a:gradFill>
                <a:latin typeface="+mj-ea"/>
                <a:ea typeface="+mj-ea"/>
                <a:cs typeface="+mn-ea"/>
                <a:sym typeface="+mn-lt"/>
              </a:endParaRPr>
            </a:p>
          </p:txBody>
        </p:sp>
      </p:grpSp>
      <p:sp>
        <p:nvSpPr>
          <p:cNvPr id="24" name="圆角矩形 23"/>
          <p:cNvSpPr/>
          <p:nvPr/>
        </p:nvSpPr>
        <p:spPr>
          <a:xfrm>
            <a:off x="2366905" y="5359892"/>
            <a:ext cx="7947344" cy="635160"/>
          </a:xfrm>
          <a:prstGeom prst="roundRect">
            <a:avLst>
              <a:gd name="adj" fmla="val 50000"/>
            </a:avLst>
          </a:prstGeom>
          <a:noFill/>
          <a:ln w="12700" cap="flat" cmpd="sng" algn="ctr">
            <a:solidFill>
              <a:srgbClr val="F50000"/>
            </a:solidFill>
            <a:prstDash val="dash"/>
          </a:ln>
          <a:effectLst/>
        </p:spPr>
        <p:txBody>
          <a:bodyPr rtlCol="0" anchor="ctr"/>
          <a:lstStyle/>
          <a:p>
            <a:pPr algn="ctr" defTabSz="914400"/>
            <a:r>
              <a:rPr lang="zh-CN" altLang="en-US" dirty="0">
                <a:solidFill>
                  <a:prstClr val="black">
                    <a:lumMod val="95000"/>
                    <a:lumOff val="5000"/>
                  </a:prstClr>
                </a:solidFill>
                <a:latin typeface="+mj-ea"/>
                <a:ea typeface="+mj-ea"/>
                <a:cs typeface="+mn-ea"/>
                <a:sym typeface="+mn-lt"/>
              </a:rPr>
              <a:t>“讲奉献，有作为”是中国共产党的政治本色。</a:t>
            </a:r>
            <a:endParaRPr lang="zh-CN" altLang="en-US" kern="0" dirty="0">
              <a:solidFill>
                <a:prstClr val="black">
                  <a:lumMod val="95000"/>
                  <a:lumOff val="5000"/>
                </a:prstClr>
              </a:solidFill>
              <a:latin typeface="+mj-ea"/>
              <a:ea typeface="+mj-ea"/>
              <a:cs typeface="+mn-ea"/>
              <a:sym typeface="+mn-lt"/>
            </a:endParaRPr>
          </a:p>
        </p:txBody>
      </p:sp>
      <p:pic>
        <p:nvPicPr>
          <p:cNvPr id="38" name="图片 37"/>
          <p:cNvPicPr>
            <a:picLocks noChangeAspect="1"/>
          </p:cNvPicPr>
          <p:nvPr/>
        </p:nvPicPr>
        <p:blipFill>
          <a:blip r:embed="rId1"/>
          <a:stretch>
            <a:fillRect/>
          </a:stretch>
        </p:blipFill>
        <p:spPr>
          <a:xfrm>
            <a:off x="2879588" y="1750594"/>
            <a:ext cx="919710" cy="111456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par>
                          <p:cTn id="10" fill="hold">
                            <p:stCondLst>
                              <p:cond delay="1500"/>
                            </p:stCondLst>
                            <p:childTnLst>
                              <p:par>
                                <p:cTn id="11" presetID="53" presetClass="entr" presetSubtype="52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p:stCondLst>
                              <p:cond delay="2000"/>
                            </p:stCondLst>
                            <p:childTnLst>
                              <p:par>
                                <p:cTn id="19" presetID="2" presetClass="entr" presetSubtype="2" decel="10000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1+#ppt_w/2"/>
                                          </p:val>
                                        </p:tav>
                                        <p:tav tm="100000">
                                          <p:val>
                                            <p:strVal val="#ppt_x"/>
                                          </p:val>
                                        </p:tav>
                                      </p:tavLst>
                                    </p:anim>
                                    <p:anim calcmode="lin" valueType="num">
                                      <p:cBhvr additive="base">
                                        <p:cTn id="22" dur="10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53" presetClass="entr" presetSubtype="52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childTnLst>
                          </p:cTn>
                        </p:par>
                        <p:par>
                          <p:cTn id="31" fill="hold">
                            <p:stCondLst>
                              <p:cond delay="3500"/>
                            </p:stCondLst>
                            <p:childTnLst>
                              <p:par>
                                <p:cTn id="32" presetID="2" presetClass="entr" presetSubtype="2" decel="10000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1+#ppt_w/2"/>
                                          </p:val>
                                        </p:tav>
                                        <p:tav tm="100000">
                                          <p:val>
                                            <p:strVal val="#ppt_x"/>
                                          </p:val>
                                        </p:tav>
                                      </p:tavLst>
                                    </p:anim>
                                    <p:anim calcmode="lin" valueType="num">
                                      <p:cBhvr additive="base">
                                        <p:cTn id="35" dur="1000" fill="hold"/>
                                        <p:tgtEl>
                                          <p:spTgt spid="14"/>
                                        </p:tgtEl>
                                        <p:attrNameLst>
                                          <p:attrName>ppt_y</p:attrName>
                                        </p:attrNameLst>
                                      </p:cBhvr>
                                      <p:tavLst>
                                        <p:tav tm="0">
                                          <p:val>
                                            <p:strVal val="#ppt_y"/>
                                          </p:val>
                                        </p:tav>
                                        <p:tav tm="100000">
                                          <p:val>
                                            <p:strVal val="#ppt_y"/>
                                          </p:val>
                                        </p:tav>
                                      </p:tavLst>
                                    </p:anim>
                                  </p:childTnLst>
                                </p:cTn>
                              </p:par>
                            </p:childTnLst>
                          </p:cTn>
                        </p:par>
                        <p:par>
                          <p:cTn id="36" fill="hold">
                            <p:stCondLst>
                              <p:cond delay="4500"/>
                            </p:stCondLst>
                            <p:childTnLst>
                              <p:par>
                                <p:cTn id="37" presetID="53" presetClass="entr" presetSubtype="52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par>
                          <p:cTn id="44" fill="hold">
                            <p:stCondLst>
                              <p:cond delay="5000"/>
                            </p:stCondLst>
                            <p:childTnLst>
                              <p:par>
                                <p:cTn id="45" presetID="2" presetClass="entr" presetSubtype="2" de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6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6500"/>
                            </p:stCondLst>
                            <p:childTnLst>
                              <p:par>
                                <p:cTn id="58" presetID="2" presetClass="entr" presetSubtype="2" decel="10000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1000" fill="hold"/>
                                        <p:tgtEl>
                                          <p:spTgt spid="24"/>
                                        </p:tgtEl>
                                        <p:attrNameLst>
                                          <p:attrName>ppt_x</p:attrName>
                                        </p:attrNameLst>
                                      </p:cBhvr>
                                      <p:tavLst>
                                        <p:tav tm="0">
                                          <p:val>
                                            <p:strVal val="1+#ppt_w/2"/>
                                          </p:val>
                                        </p:tav>
                                        <p:tav tm="100000">
                                          <p:val>
                                            <p:strVal val="#ppt_x"/>
                                          </p:val>
                                        </p:tav>
                                      </p:tavLst>
                                    </p:anim>
                                    <p:anim calcmode="lin" valueType="num">
                                      <p:cBhvr additive="base">
                                        <p:cTn id="61" dur="1000" fill="hold"/>
                                        <p:tgtEl>
                                          <p:spTgt spid="24"/>
                                        </p:tgtEl>
                                        <p:attrNameLst>
                                          <p:attrName>ppt_y</p:attrName>
                                        </p:attrNameLst>
                                      </p:cBhvr>
                                      <p:tavLst>
                                        <p:tav tm="0">
                                          <p:val>
                                            <p:strVal val="#ppt_y"/>
                                          </p:val>
                                        </p:tav>
                                        <p:tav tm="100000">
                                          <p:val>
                                            <p:strVal val="#ppt_y"/>
                                          </p:val>
                                        </p:tav>
                                      </p:tavLst>
                                    </p:anim>
                                  </p:childTnLst>
                                </p:cTn>
                              </p:par>
                            </p:childTnLst>
                          </p:cTn>
                        </p:par>
                        <p:par>
                          <p:cTn id="62" fill="hold">
                            <p:stCondLst>
                              <p:cond delay="7500"/>
                            </p:stCondLst>
                            <p:childTnLst>
                              <p:par>
                                <p:cTn id="63" presetID="21" presetClass="entr" presetSubtype="1"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heel(1)">
                                      <p:cBhvr>
                                        <p:cTn id="6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7" grpId="0"/>
      <p:bldP spid="14" grpId="0" animBg="1"/>
      <p:bldP spid="19"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855447" y="2411980"/>
            <a:ext cx="10616774" cy="1162032"/>
          </a:xfrm>
          <a:prstGeom prst="rect">
            <a:avLst/>
          </a:prstGeom>
          <a:solidFill>
            <a:srgbClr val="E60000"/>
          </a:solidFill>
          <a:ln>
            <a:noFill/>
          </a:ln>
          <a:effectLst>
            <a:outerShdw blurRad="127000" dist="50800" dir="54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sp>
        <p:nvSpPr>
          <p:cNvPr id="4" name="矩形 3"/>
          <p:cNvSpPr/>
          <p:nvPr/>
        </p:nvSpPr>
        <p:spPr>
          <a:xfrm>
            <a:off x="2676457" y="2669904"/>
            <a:ext cx="8058354" cy="646181"/>
          </a:xfrm>
          <a:prstGeom prst="rect">
            <a:avLst/>
          </a:prstGeom>
        </p:spPr>
        <p:txBody>
          <a:bodyPr wrap="none">
            <a:spAutoFit/>
          </a:bodyPr>
          <a:lstStyle/>
          <a:p>
            <a:pPr algn="ctr"/>
            <a:r>
              <a:rPr lang="zh-CN" altLang="en-US" sz="3600" b="1" dirty="0">
                <a:solidFill>
                  <a:schemeClr val="bg1"/>
                </a:solidFill>
                <a:latin typeface="+mj-ea"/>
                <a:ea typeface="+mj-ea"/>
                <a:cs typeface="+mn-ea"/>
                <a:sym typeface="+mn-lt"/>
              </a:rPr>
              <a:t>“讲奉献、有作为”更应落实在实践中</a:t>
            </a:r>
            <a:endParaRPr lang="zh-CN" altLang="en-US" sz="3600" b="1" dirty="0">
              <a:solidFill>
                <a:schemeClr val="bg1"/>
              </a:solidFill>
              <a:latin typeface="+mj-ea"/>
              <a:ea typeface="+mj-ea"/>
              <a:cs typeface="+mn-ea"/>
              <a:sym typeface="+mn-lt"/>
            </a:endParaRPr>
          </a:p>
        </p:txBody>
      </p:sp>
      <p:sp>
        <p:nvSpPr>
          <p:cNvPr id="5" name="矩形 4"/>
          <p:cNvSpPr/>
          <p:nvPr/>
        </p:nvSpPr>
        <p:spPr>
          <a:xfrm>
            <a:off x="2502472" y="4137178"/>
            <a:ext cx="7322724" cy="1200051"/>
          </a:xfrm>
          <a:prstGeom prst="rect">
            <a:avLst/>
          </a:prstGeom>
        </p:spPr>
        <p:txBody>
          <a:bodyPr wrap="square">
            <a:spAutoFit/>
          </a:bodyPr>
          <a:lstStyle/>
          <a:p>
            <a:pPr algn="ctr">
              <a:lnSpc>
                <a:spcPct val="150000"/>
              </a:lnSpc>
            </a:pPr>
            <a:r>
              <a:rPr lang="zh-CN" altLang="en-US" sz="2400" dirty="0">
                <a:latin typeface="+mj-ea"/>
                <a:ea typeface="+mj-ea"/>
                <a:cs typeface="+mn-ea"/>
                <a:sym typeface="+mn-lt"/>
              </a:rPr>
              <a:t>“讲奉献，有作为”是一种能力，也是一个境界。奉献不等于无私，作为不代表成就</a:t>
            </a:r>
            <a:endParaRPr lang="zh-CN" altLang="en-US" sz="2400" b="1" dirty="0">
              <a:solidFill>
                <a:srgbClr val="E60000"/>
              </a:solidFill>
              <a:latin typeface="+mj-ea"/>
              <a:ea typeface="+mj-ea"/>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1848" y="855587"/>
            <a:ext cx="3881616" cy="388161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2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35" presetClass="path" presetSubtype="0" accel="50000" decel="50000" fill="hold" grpId="1" nodeType="withEffect">
                                  <p:stCondLst>
                                    <p:cond delay="0"/>
                                  </p:stCondLst>
                                  <p:childTnLst>
                                    <p:animMotion origin="layout" path="M -1.45833E-6 7.40741E-7 L -0.41185 7.40741E-7 " pathEditMode="relative" rAng="0" ptsTypes="AA">
                                      <p:cBhvr>
                                        <p:cTn id="21" dur="1000" spd="-100000" fill="hold"/>
                                        <p:tgtEl>
                                          <p:spTgt spid="4"/>
                                        </p:tgtEl>
                                        <p:attrNameLst>
                                          <p:attrName>ppt_x</p:attrName>
                                          <p:attrName>ppt_y</p:attrName>
                                        </p:attrNameLst>
                                      </p:cBhvr>
                                      <p:rCtr x="-20599" y="0"/>
                                    </p:animMotion>
                                  </p:childTnLst>
                                </p:cTn>
                              </p:par>
                            </p:childTnLst>
                          </p:cTn>
                        </p:par>
                        <p:par>
                          <p:cTn id="22" fill="hold">
                            <p:stCondLst>
                              <p:cond delay="30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250" fill="hold"/>
                                        <p:tgtEl>
                                          <p:spTgt spid="5"/>
                                        </p:tgtEl>
                                        <p:attrNameLst>
                                          <p:attrName>ppt_w</p:attrName>
                                        </p:attrNameLst>
                                      </p:cBhvr>
                                      <p:tavLst>
                                        <p:tav tm="0">
                                          <p:val>
                                            <p:fltVal val="0"/>
                                          </p:val>
                                        </p:tav>
                                        <p:tav tm="100000">
                                          <p:val>
                                            <p:strVal val="#ppt_w"/>
                                          </p:val>
                                        </p:tav>
                                      </p:tavLst>
                                    </p:anim>
                                    <p:anim calcmode="lin" valueType="num">
                                      <p:cBhvr>
                                        <p:cTn id="26" dur="250" fill="hold"/>
                                        <p:tgtEl>
                                          <p:spTgt spid="5"/>
                                        </p:tgtEl>
                                        <p:attrNameLst>
                                          <p:attrName>ppt_h</p:attrName>
                                        </p:attrNameLst>
                                      </p:cBhvr>
                                      <p:tavLst>
                                        <p:tav tm="0">
                                          <p:val>
                                            <p:fltVal val="0"/>
                                          </p:val>
                                        </p:tav>
                                        <p:tav tm="100000">
                                          <p:val>
                                            <p:strVal val="#ppt_h"/>
                                          </p:val>
                                        </p:tav>
                                      </p:tavLst>
                                    </p:anim>
                                    <p:animEffect transition="in" filter="fade">
                                      <p:cBhvr>
                                        <p:cTn id="2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p:bldP spid="4" grpId="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1221122" y="2147490"/>
            <a:ext cx="9773847" cy="853242"/>
          </a:xfrm>
          <a:prstGeom prst="rect">
            <a:avLst/>
          </a:prstGeom>
          <a:solidFill>
            <a:srgbClr val="F50000"/>
          </a:solidFill>
          <a:ln w="25400" cap="flat" cmpd="sng" algn="ctr">
            <a:noFill/>
            <a:prstDash val="solid"/>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a:defRPr/>
            </a:pPr>
            <a:endParaRPr lang="zh-CN" altLang="en-US" sz="5000" kern="0">
              <a:solidFill>
                <a:srgbClr val="FFF9EF"/>
              </a:solidFill>
              <a:latin typeface="+mj-ea"/>
              <a:ea typeface="+mj-ea"/>
              <a:cs typeface="+mn-ea"/>
              <a:sym typeface="+mn-lt"/>
            </a:endParaRPr>
          </a:p>
        </p:txBody>
      </p:sp>
      <p:sp>
        <p:nvSpPr>
          <p:cNvPr id="3" name="矩形 2"/>
          <p:cNvSpPr/>
          <p:nvPr/>
        </p:nvSpPr>
        <p:spPr>
          <a:xfrm>
            <a:off x="3043913" y="2312561"/>
            <a:ext cx="7400548" cy="523099"/>
          </a:xfrm>
          <a:prstGeom prst="rect">
            <a:avLst/>
          </a:prstGeom>
        </p:spPr>
        <p:txBody>
          <a:bodyPr wrap="square">
            <a:spAutoFit/>
          </a:bodyPr>
          <a:lstStyle/>
          <a:p>
            <a:pPr defTabSz="914400"/>
            <a:r>
              <a:rPr lang="zh-CN" altLang="en-US" sz="2800" b="1" dirty="0">
                <a:solidFill>
                  <a:schemeClr val="bg1"/>
                </a:solidFill>
                <a:latin typeface="+mj-ea"/>
                <a:ea typeface="+mj-ea"/>
                <a:cs typeface="+mn-ea"/>
                <a:sym typeface="+mn-lt"/>
              </a:rPr>
              <a:t>要不因虚度年华而悔恨</a:t>
            </a:r>
            <a:r>
              <a:rPr lang="en-US" altLang="zh-CN" sz="2800" b="1" dirty="0">
                <a:solidFill>
                  <a:schemeClr val="bg1"/>
                </a:solidFill>
                <a:latin typeface="+mj-ea"/>
                <a:ea typeface="+mj-ea"/>
                <a:cs typeface="+mn-ea"/>
                <a:sym typeface="+mn-lt"/>
              </a:rPr>
              <a:t>,</a:t>
            </a:r>
            <a:r>
              <a:rPr lang="zh-CN" altLang="en-US" sz="2800" b="1" dirty="0">
                <a:solidFill>
                  <a:schemeClr val="bg1"/>
                </a:solidFill>
                <a:latin typeface="+mj-ea"/>
                <a:ea typeface="+mj-ea"/>
                <a:cs typeface="+mn-ea"/>
                <a:sym typeface="+mn-lt"/>
              </a:rPr>
              <a:t>不因碌碌无为而羞耻</a:t>
            </a:r>
            <a:endParaRPr lang="zh-CN" altLang="en-US" sz="2800" b="1" dirty="0">
              <a:solidFill>
                <a:schemeClr val="bg1"/>
              </a:solidFill>
              <a:latin typeface="+mj-ea"/>
              <a:ea typeface="+mj-ea"/>
              <a:cs typeface="+mn-ea"/>
              <a:sym typeface="+mn-lt"/>
            </a:endParaRPr>
          </a:p>
        </p:txBody>
      </p:sp>
      <p:sp>
        <p:nvSpPr>
          <p:cNvPr id="5" name="标题 1"/>
          <p:cNvSpPr txBox="1"/>
          <p:nvPr/>
        </p:nvSpPr>
        <p:spPr>
          <a:xfrm>
            <a:off x="1553798" y="3582665"/>
            <a:ext cx="9345090" cy="17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solidFill>
                  <a:schemeClr val="tx1"/>
                </a:solidFill>
                <a:latin typeface="+mj-ea"/>
                <a:ea typeface="+mj-ea"/>
                <a:cs typeface="+mn-ea"/>
                <a:sym typeface="+mn-lt"/>
              </a:rPr>
              <a:t>个人的发展和成就都是通过个人的努力实现的，人生如戏，个人价值在各种游戏规则中实现。从小到大，我们经历层层选拔，考试、考核、面试、升学、就业，我们不仅仪要独立完成，还要不断努力并取得成绩。每个人走出去就是一张名片，勤奋型的、懒散型的、聪明型的、富贵型的等等，所以加油吧，不要再抱怨社会怎么样，多想想自己都做了些什么。</a:t>
            </a:r>
            <a:endParaRPr lang="zh-CN" altLang="en-US" sz="1800" kern="0" dirty="0">
              <a:solidFill>
                <a:schemeClr val="tx1"/>
              </a:solidFill>
              <a:latin typeface="+mj-ea"/>
              <a:ea typeface="+mj-ea"/>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238" y="1313363"/>
            <a:ext cx="2282559" cy="2282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1221122" y="2147490"/>
            <a:ext cx="9773847" cy="853242"/>
          </a:xfrm>
          <a:prstGeom prst="rect">
            <a:avLst/>
          </a:prstGeom>
          <a:solidFill>
            <a:srgbClr val="F50000"/>
          </a:solidFill>
          <a:ln w="25400" cap="flat" cmpd="sng" algn="ctr">
            <a:noFill/>
            <a:prstDash val="solid"/>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a:defRPr/>
            </a:pPr>
            <a:endParaRPr lang="zh-CN" altLang="en-US" sz="5000" kern="0">
              <a:solidFill>
                <a:srgbClr val="FFF9EF"/>
              </a:solidFill>
              <a:latin typeface="+mj-ea"/>
              <a:ea typeface="+mj-ea"/>
              <a:cs typeface="+mn-ea"/>
              <a:sym typeface="+mn-lt"/>
            </a:endParaRPr>
          </a:p>
        </p:txBody>
      </p:sp>
      <p:sp>
        <p:nvSpPr>
          <p:cNvPr id="3" name="矩形 2"/>
          <p:cNvSpPr/>
          <p:nvPr/>
        </p:nvSpPr>
        <p:spPr>
          <a:xfrm>
            <a:off x="2893176" y="2364473"/>
            <a:ext cx="8072947" cy="523099"/>
          </a:xfrm>
          <a:prstGeom prst="rect">
            <a:avLst/>
          </a:prstGeom>
        </p:spPr>
        <p:txBody>
          <a:bodyPr wrap="square">
            <a:spAutoFit/>
          </a:bodyPr>
          <a:lstStyle/>
          <a:p>
            <a:pPr defTabSz="914400"/>
            <a:r>
              <a:rPr lang="zh-CN" altLang="en-US" sz="2800" b="1" dirty="0">
                <a:solidFill>
                  <a:schemeClr val="bg1"/>
                </a:solidFill>
                <a:latin typeface="+mj-ea"/>
                <a:ea typeface="+mj-ea"/>
                <a:cs typeface="+mn-ea"/>
                <a:sym typeface="+mn-lt"/>
              </a:rPr>
              <a:t>要用感恩的心敬畏自然，回报社会</a:t>
            </a:r>
            <a:endParaRPr lang="zh-CN" altLang="en-US" sz="2800" b="1" dirty="0">
              <a:solidFill>
                <a:schemeClr val="bg1"/>
              </a:solidFill>
              <a:latin typeface="+mj-ea"/>
              <a:ea typeface="+mj-ea"/>
              <a:cs typeface="+mn-ea"/>
              <a:sym typeface="+mn-lt"/>
            </a:endParaRPr>
          </a:p>
        </p:txBody>
      </p:sp>
      <p:sp>
        <p:nvSpPr>
          <p:cNvPr id="5" name="标题 1"/>
          <p:cNvSpPr txBox="1"/>
          <p:nvPr/>
        </p:nvSpPr>
        <p:spPr>
          <a:xfrm>
            <a:off x="1613311" y="3553339"/>
            <a:ext cx="9099845" cy="17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latin typeface="+mj-ea"/>
                <a:ea typeface="+mj-ea"/>
                <a:cs typeface="+mn-ea"/>
                <a:sym typeface="+mn-lt"/>
              </a:rPr>
              <a:t>每一位共产党员在加入中国共产党的那一刻，身上就肩负着光荣和使命，传承和发扬“讲奉献，有作为”的精神力量，更要忠于党群、敢于担当、勤于工作、乐于奉献，成为道德楷模、职业精英与社会栋梁，才能努力胜任历史和国家赋予我们每一个共产党员的神圣使命。</a:t>
            </a:r>
            <a:endParaRPr lang="zh-CN" altLang="en-US" sz="1800" kern="0" dirty="0">
              <a:latin typeface="+mj-ea"/>
              <a:ea typeface="+mj-ea"/>
              <a:cs typeface="+mn-ea"/>
              <a:sym typeface="+mn-lt"/>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238" y="1313363"/>
            <a:ext cx="2282559" cy="2282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1221122" y="2147490"/>
            <a:ext cx="9773847" cy="853242"/>
          </a:xfrm>
          <a:prstGeom prst="rect">
            <a:avLst/>
          </a:prstGeom>
          <a:solidFill>
            <a:srgbClr val="F50000"/>
          </a:solidFill>
          <a:ln w="25400" cap="flat" cmpd="sng" algn="ctr">
            <a:noFill/>
            <a:prstDash val="solid"/>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a:defRPr/>
            </a:pPr>
            <a:endParaRPr lang="zh-CN" altLang="en-US" sz="5000" kern="0">
              <a:solidFill>
                <a:srgbClr val="FFF9EF"/>
              </a:solidFill>
              <a:latin typeface="+mj-ea"/>
              <a:ea typeface="+mj-ea"/>
              <a:cs typeface="+mn-ea"/>
              <a:sym typeface="+mn-lt"/>
            </a:endParaRPr>
          </a:p>
        </p:txBody>
      </p:sp>
      <p:sp>
        <p:nvSpPr>
          <p:cNvPr id="3" name="矩形 2"/>
          <p:cNvSpPr/>
          <p:nvPr/>
        </p:nvSpPr>
        <p:spPr>
          <a:xfrm>
            <a:off x="2893176" y="2364473"/>
            <a:ext cx="8072947" cy="523099"/>
          </a:xfrm>
          <a:prstGeom prst="rect">
            <a:avLst/>
          </a:prstGeom>
        </p:spPr>
        <p:txBody>
          <a:bodyPr wrap="square">
            <a:spAutoFit/>
          </a:bodyPr>
          <a:lstStyle/>
          <a:p>
            <a:pPr defTabSz="914400"/>
            <a:r>
              <a:rPr lang="zh-CN" altLang="en-US" sz="2800" b="1" dirty="0">
                <a:solidFill>
                  <a:schemeClr val="bg1"/>
                </a:solidFill>
                <a:latin typeface="+mj-ea"/>
                <a:ea typeface="+mj-ea"/>
                <a:cs typeface="+mn-ea"/>
                <a:sym typeface="+mn-lt"/>
              </a:rPr>
              <a:t>要一切工作离不开实干，脚踏实地，不好高骛远</a:t>
            </a:r>
            <a:endParaRPr lang="zh-CN" altLang="en-US" sz="2800" b="1" dirty="0">
              <a:solidFill>
                <a:schemeClr val="bg1"/>
              </a:solidFill>
              <a:latin typeface="+mj-ea"/>
              <a:ea typeface="+mj-ea"/>
              <a:cs typeface="+mn-ea"/>
              <a:sym typeface="+mn-lt"/>
            </a:endParaRPr>
          </a:p>
        </p:txBody>
      </p:sp>
      <p:sp>
        <p:nvSpPr>
          <p:cNvPr id="5" name="标题 1"/>
          <p:cNvSpPr txBox="1"/>
          <p:nvPr/>
        </p:nvSpPr>
        <p:spPr>
          <a:xfrm>
            <a:off x="1613311" y="3553339"/>
            <a:ext cx="9201445" cy="17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horz" wrap="square" lIns="66990" tIns="33496" rIns="66990" bIns="33496" rtlCol="0" anchor="ctr">
            <a:spAutoFit/>
          </a:bodyPr>
          <a:lstStyle>
            <a:lvl1pPr algn="l" defTabSz="914400" rtl="0" eaLnBrk="1" latinLnBrk="0" hangingPunct="1">
              <a:lnSpc>
                <a:spcPct val="90000"/>
              </a:lnSpc>
              <a:spcBef>
                <a:spcPct val="0"/>
              </a:spcBef>
              <a:buNone/>
              <a:defRPr lang="zh-CN" altLang="en-US" sz="2000" b="0" kern="1200">
                <a:solidFill>
                  <a:schemeClr val="tx1">
                    <a:lumMod val="85000"/>
                    <a:lumOff val="15000"/>
                  </a:schemeClr>
                </a:solidFill>
                <a:latin typeface="微软雅黑" panose="020B0503020204020204" charset="-122"/>
                <a:ea typeface="微软雅黑" panose="020B0503020204020204" charset="-122"/>
                <a:cs typeface="+mn-cs"/>
              </a:defRPr>
            </a:lvl1pPr>
          </a:lstStyle>
          <a:p>
            <a:pPr algn="just">
              <a:lnSpc>
                <a:spcPct val="150000"/>
              </a:lnSpc>
              <a:spcBef>
                <a:spcPts val="0"/>
              </a:spcBef>
            </a:pPr>
            <a:r>
              <a:rPr lang="zh-CN" altLang="en-US" sz="1800" kern="0" dirty="0">
                <a:latin typeface="+mj-ea"/>
                <a:ea typeface="+mj-ea"/>
                <a:cs typeface="+mn-ea"/>
                <a:sym typeface="+mn-lt"/>
              </a:rPr>
              <a:t>无论是农民、科学家还是其他劳动者，只有实干才能实现价值。“空谈和实干是不可调和的对立面”，在中国，重米不缺乏思想家，我们对国外高端产品的依赖性，要求我们必须静下心来实干，当然我们的环境不是口号能解决问题的，需要我们每个人共同努力，维护我们美好家园。</a:t>
            </a:r>
            <a:endParaRPr lang="zh-CN" altLang="en-US" sz="1800" kern="0" dirty="0">
              <a:latin typeface="+mj-ea"/>
              <a:ea typeface="+mj-ea"/>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238" y="1313363"/>
            <a:ext cx="2282559" cy="2282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18" name="图片 17"/>
          <p:cNvPicPr>
            <a:picLocks noChangeAspect="1"/>
          </p:cNvPicPr>
          <p:nvPr/>
        </p:nvPicPr>
        <p:blipFill>
          <a:blip r:embed="rId4"/>
          <a:stretch>
            <a:fillRect/>
          </a:stretch>
        </p:blipFill>
        <p:spPr>
          <a:xfrm>
            <a:off x="0" y="0"/>
            <a:ext cx="12192000" cy="6858000"/>
          </a:xfrm>
          <a:prstGeom prst="rect">
            <a:avLst/>
          </a:prstGeom>
        </p:spPr>
      </p:pic>
      <p:pic>
        <p:nvPicPr>
          <p:cNvPr id="19" name="图片 18"/>
          <p:cNvPicPr>
            <a:picLocks noChangeAspect="1"/>
          </p:cNvPicPr>
          <p:nvPr/>
        </p:nvPicPr>
        <p:blipFill>
          <a:blip r:embed="rId5" cstate="email"/>
          <a:stretch>
            <a:fillRect/>
          </a:stretch>
        </p:blipFill>
        <p:spPr>
          <a:xfrm rot="295361" flipH="1">
            <a:off x="5706762" y="5448850"/>
            <a:ext cx="2062225" cy="1160955"/>
          </a:xfrm>
          <a:prstGeom prst="rect">
            <a:avLst/>
          </a:prstGeom>
        </p:spPr>
      </p:pic>
      <p:pic>
        <p:nvPicPr>
          <p:cNvPr id="20" name="图片 19"/>
          <p:cNvPicPr>
            <a:picLocks noChangeAspect="1"/>
          </p:cNvPicPr>
          <p:nvPr/>
        </p:nvPicPr>
        <p:blipFill>
          <a:blip r:embed="rId6" cstate="screen"/>
          <a:stretch>
            <a:fillRect/>
          </a:stretch>
        </p:blipFill>
        <p:spPr>
          <a:xfrm rot="295361" flipH="1">
            <a:off x="10309969" y="849428"/>
            <a:ext cx="1160557" cy="653350"/>
          </a:xfrm>
          <a:prstGeom prst="rect">
            <a:avLst/>
          </a:prstGeom>
        </p:spPr>
      </p:pic>
      <p:grpSp>
        <p:nvGrpSpPr>
          <p:cNvPr id="10" name="组合 9"/>
          <p:cNvGrpSpPr/>
          <p:nvPr/>
        </p:nvGrpSpPr>
        <p:grpSpPr>
          <a:xfrm>
            <a:off x="2517881" y="2660538"/>
            <a:ext cx="7557139" cy="2594693"/>
            <a:chOff x="2397522" y="6125979"/>
            <a:chExt cx="7162171" cy="27019319"/>
          </a:xfrm>
        </p:grpSpPr>
        <p:sp>
          <p:nvSpPr>
            <p:cNvPr id="11" name="矩形 10"/>
            <p:cNvSpPr/>
            <p:nvPr/>
          </p:nvSpPr>
          <p:spPr>
            <a:xfrm>
              <a:off x="2549203" y="6460949"/>
              <a:ext cx="7010490" cy="26684349"/>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rPr>
                <a:t>不忘初心永葆党员的奉献精神</a:t>
              </a:r>
              <a:endPar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2" name="矩形 11"/>
            <p:cNvSpPr/>
            <p:nvPr/>
          </p:nvSpPr>
          <p:spPr>
            <a:xfrm>
              <a:off x="2397523" y="6125979"/>
              <a:ext cx="7010490" cy="26684348"/>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rPr>
                <a:t>不忘初心永葆党员的奉献精神</a:t>
              </a:r>
              <a:endPar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3" name="矩形 12"/>
            <p:cNvSpPr/>
            <p:nvPr/>
          </p:nvSpPr>
          <p:spPr>
            <a:xfrm>
              <a:off x="2397522" y="6125979"/>
              <a:ext cx="7010491" cy="26684348"/>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rPr>
                <a:t>不忘初心永葆党员的奉献精神</a:t>
              </a:r>
              <a:endPar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endParaRPr>
            </a:p>
          </p:txBody>
        </p:sp>
      </p:grpSp>
      <p:sp>
        <p:nvSpPr>
          <p:cNvPr id="14" name="TextBox 46"/>
          <p:cNvSpPr txBox="1"/>
          <p:nvPr/>
        </p:nvSpPr>
        <p:spPr bwMode="auto">
          <a:xfrm>
            <a:off x="5050244" y="1016679"/>
            <a:ext cx="2492413" cy="1015428"/>
          </a:xfrm>
          <a:prstGeom prst="rect">
            <a:avLst/>
          </a:prstGeom>
          <a:noFill/>
        </p:spPr>
        <p:txBody>
          <a:bodyPr wrap="none">
            <a:spAutoFit/>
          </a:bodyPr>
          <a:lstStyle/>
          <a:p>
            <a:pPr>
              <a:defRPr/>
            </a:pPr>
            <a:r>
              <a:rPr lang="zh-CN" altLang="en-US" sz="6000" b="1" dirty="0">
                <a:latin typeface="微软雅黑" panose="020B0503020204020204" charset="-122"/>
                <a:ea typeface="微软雅黑" panose="020B0503020204020204" charset="-122"/>
                <a:cs typeface="+mn-ea"/>
                <a:sym typeface="+mn-lt"/>
              </a:rPr>
              <a:t>第五章</a:t>
            </a:r>
            <a:endParaRPr lang="zh-CN" altLang="en-US" sz="6000" b="1" dirty="0">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3799" fill="hold"/>
                                        <p:tgtEl>
                                          <p:spTgt spid="17"/>
                                        </p:tgtEl>
                                      </p:cBhvr>
                                    </p:cmd>
                                  </p:childTnLst>
                                </p:cTn>
                              </p:par>
                              <p:par>
                                <p:cTn id="19" presetID="42" presetClass="entr" presetSubtype="0" fill="hold" nodeType="withEffect">
                                  <p:stCondLst>
                                    <p:cond delay="3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2" presetClass="entr" presetSubtype="12" fill="hold" nodeType="withEffect">
                                  <p:stCondLst>
                                    <p:cond delay="10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100" fill="hold"/>
                                        <p:tgtEl>
                                          <p:spTgt spid="19"/>
                                        </p:tgtEl>
                                        <p:attrNameLst>
                                          <p:attrName>ppt_x</p:attrName>
                                        </p:attrNameLst>
                                      </p:cBhvr>
                                      <p:tavLst>
                                        <p:tav tm="0">
                                          <p:val>
                                            <p:strVal val="0-#ppt_w/2"/>
                                          </p:val>
                                        </p:tav>
                                        <p:tav tm="100000">
                                          <p:val>
                                            <p:strVal val="#ppt_x"/>
                                          </p:val>
                                        </p:tav>
                                      </p:tavLst>
                                    </p:anim>
                                    <p:anim calcmode="lin" valueType="num">
                                      <p:cBhvr additive="base">
                                        <p:cTn id="27" dur="11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120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1300" fill="hold"/>
                                        <p:tgtEl>
                                          <p:spTgt spid="20"/>
                                        </p:tgtEl>
                                        <p:attrNameLst>
                                          <p:attrName>ppt_x</p:attrName>
                                        </p:attrNameLst>
                                      </p:cBhvr>
                                      <p:tavLst>
                                        <p:tav tm="0">
                                          <p:val>
                                            <p:strVal val="0-#ppt_w/2"/>
                                          </p:val>
                                        </p:tav>
                                        <p:tav tm="100000">
                                          <p:val>
                                            <p:strVal val="#ppt_x"/>
                                          </p:val>
                                        </p:tav>
                                      </p:tavLst>
                                    </p:anim>
                                    <p:anim calcmode="lin" valueType="num">
                                      <p:cBhvr additive="base">
                                        <p:cTn id="31" dur="13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7"/>
                                        </p:tgtEl>
                                      </p:cBhvr>
                                    </p:cmd>
                                  </p:childTnLst>
                                </p:cTn>
                              </p:par>
                            </p:childTnLst>
                          </p:cTn>
                        </p:par>
                      </p:childTnLst>
                    </p:cTn>
                  </p:par>
                </p:childTnLst>
              </p:cTn>
              <p:nextCondLst>
                <p:cond evt="onClick" delay="0">
                  <p:tgtEl>
                    <p:spTgt spid="17"/>
                  </p:tgtEl>
                </p:cond>
              </p:nextCondLst>
            </p:seq>
            <p:video>
              <p:cMediaNode vol="80000">
                <p:cTn id="37" repeatCount="indefinite" fill="hold" display="0">
                  <p:stCondLst>
                    <p:cond delay="indefinite"/>
                  </p:stCondLst>
                </p:cTn>
                <p:tgtEl>
                  <p:spTgt spid="17"/>
                </p:tgtEl>
              </p:cMediaNode>
            </p:video>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20665" y="1862633"/>
            <a:ext cx="10921504" cy="4268524"/>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grpSp>
        <p:nvGrpSpPr>
          <p:cNvPr id="4" name="组合 3"/>
          <p:cNvGrpSpPr/>
          <p:nvPr/>
        </p:nvGrpSpPr>
        <p:grpSpPr>
          <a:xfrm>
            <a:off x="1621629" y="1452815"/>
            <a:ext cx="8998732" cy="1009371"/>
            <a:chOff x="1386245" y="2546361"/>
            <a:chExt cx="9566638" cy="1009736"/>
          </a:xfrm>
        </p:grpSpPr>
        <p:sp>
          <p:nvSpPr>
            <p:cNvPr id="5" name="等腰三角形 4"/>
            <p:cNvSpPr/>
            <p:nvPr/>
          </p:nvSpPr>
          <p:spPr>
            <a:xfrm>
              <a:off x="10632492" y="2546362"/>
              <a:ext cx="320391" cy="409965"/>
            </a:xfrm>
            <a:prstGeom prst="triangle">
              <a:avLst/>
            </a:prstGeom>
            <a:solidFill>
              <a:srgbClr val="7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sp>
          <p:nvSpPr>
            <p:cNvPr id="6" name="等腰三角形 5"/>
            <p:cNvSpPr/>
            <p:nvPr/>
          </p:nvSpPr>
          <p:spPr>
            <a:xfrm>
              <a:off x="1386245" y="2546362"/>
              <a:ext cx="320391" cy="409965"/>
            </a:xfrm>
            <a:prstGeom prst="triangle">
              <a:avLst/>
            </a:prstGeom>
            <a:solidFill>
              <a:srgbClr val="7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sp>
          <p:nvSpPr>
            <p:cNvPr id="7" name="梯形 6"/>
            <p:cNvSpPr/>
            <p:nvPr/>
          </p:nvSpPr>
          <p:spPr>
            <a:xfrm flipV="1">
              <a:off x="1546707" y="2546361"/>
              <a:ext cx="9245714" cy="1009736"/>
            </a:xfrm>
            <a:prstGeom prst="trapezoid">
              <a:avLst/>
            </a:prstGeom>
            <a:solidFill>
              <a:srgbClr val="F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grpSp>
      <p:sp>
        <p:nvSpPr>
          <p:cNvPr id="2" name="文本框 1"/>
          <p:cNvSpPr txBox="1"/>
          <p:nvPr/>
        </p:nvSpPr>
        <p:spPr>
          <a:xfrm>
            <a:off x="1998592" y="2668237"/>
            <a:ext cx="8507263" cy="892345"/>
          </a:xfrm>
          <a:prstGeom prst="rect">
            <a:avLst/>
          </a:prstGeom>
          <a:noFill/>
        </p:spPr>
        <p:txBody>
          <a:bodyPr wrap="square" rtlCol="0">
            <a:spAutoFit/>
          </a:bodyPr>
          <a:lstStyle/>
          <a:p>
            <a:pPr algn="just">
              <a:lnSpc>
                <a:spcPct val="130000"/>
              </a:lnSpc>
            </a:pPr>
            <a:r>
              <a:rPr lang="zh-CN" altLang="en-US" sz="2000" b="1" dirty="0">
                <a:latin typeface="+mj-ea"/>
                <a:ea typeface="+mj-ea"/>
                <a:cs typeface="+mn-ea"/>
                <a:sym typeface="+mn-lt"/>
              </a:rPr>
              <a:t>是新时代进行伟大斗争、建设伟大工程、推进伟大事业、实现伟大梦想的必然要求，是我们党完成历史使命、始终成为坚强领导核心的必然要求。</a:t>
            </a:r>
            <a:endParaRPr lang="zh-CN" altLang="en-US" sz="2000" b="1" dirty="0">
              <a:latin typeface="+mj-ea"/>
              <a:ea typeface="+mj-ea"/>
              <a:cs typeface="+mn-ea"/>
              <a:sym typeface="+mn-lt"/>
            </a:endParaRPr>
          </a:p>
        </p:txBody>
      </p:sp>
      <p:sp>
        <p:nvSpPr>
          <p:cNvPr id="8" name="文本框 7"/>
          <p:cNvSpPr txBox="1"/>
          <p:nvPr/>
        </p:nvSpPr>
        <p:spPr>
          <a:xfrm>
            <a:off x="2128876" y="1634411"/>
            <a:ext cx="8105085" cy="646181"/>
          </a:xfrm>
          <a:prstGeom prst="rect">
            <a:avLst/>
          </a:prstGeom>
          <a:noFill/>
        </p:spPr>
        <p:txBody>
          <a:bodyPr wrap="square" rtlCol="0">
            <a:spAutoFit/>
          </a:bodyPr>
          <a:lstStyle/>
          <a:p>
            <a:pPr algn="ctr"/>
            <a:r>
              <a:rPr lang="zh-CN" altLang="en-US" sz="3600" b="1" dirty="0">
                <a:solidFill>
                  <a:schemeClr val="bg1"/>
                </a:solidFill>
                <a:latin typeface="+mj-ea"/>
                <a:ea typeface="+mj-ea"/>
                <a:cs typeface="+mn-ea"/>
                <a:sym typeface="+mn-lt"/>
              </a:rPr>
              <a:t>共产党人的奉献精神</a:t>
            </a:r>
            <a:endParaRPr lang="zh-CN" altLang="en-US" sz="3600" dirty="0">
              <a:solidFill>
                <a:schemeClr val="bg1"/>
              </a:solidFill>
              <a:latin typeface="+mj-ea"/>
              <a:ea typeface="+mj-ea"/>
              <a:cs typeface="+mn-ea"/>
              <a:sym typeface="+mn-lt"/>
            </a:endParaRPr>
          </a:p>
        </p:txBody>
      </p:sp>
      <p:sp>
        <p:nvSpPr>
          <p:cNvPr id="9" name="矩形 8"/>
          <p:cNvSpPr/>
          <p:nvPr/>
        </p:nvSpPr>
        <p:spPr>
          <a:xfrm>
            <a:off x="1261901" y="3922591"/>
            <a:ext cx="9980645" cy="1813477"/>
          </a:xfrm>
          <a:prstGeom prst="rect">
            <a:avLst/>
          </a:prstGeom>
          <a:solidFill>
            <a:srgbClr val="F50000"/>
          </a:solidFill>
          <a:ln w="12700" cap="flat" cmpd="sng" algn="ctr">
            <a:noFill/>
            <a:prstDash val="solid"/>
            <a:miter lim="800000"/>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defTabSz="914400" fontAlgn="base">
              <a:spcBef>
                <a:spcPct val="0"/>
              </a:spcBef>
              <a:spcAft>
                <a:spcPct val="0"/>
              </a:spcAft>
              <a:defRPr/>
            </a:pPr>
            <a:endParaRPr lang="zh-CN" altLang="en-US" sz="5000" kern="0">
              <a:solidFill>
                <a:srgbClr val="FFF9EF"/>
              </a:solidFill>
              <a:latin typeface="+mj-ea"/>
              <a:ea typeface="+mj-ea"/>
              <a:cs typeface="+mn-ea"/>
              <a:sym typeface="+mn-lt"/>
            </a:endParaRPr>
          </a:p>
        </p:txBody>
      </p:sp>
      <p:sp>
        <p:nvSpPr>
          <p:cNvPr id="10" name="矩形 9"/>
          <p:cNvSpPr/>
          <p:nvPr/>
        </p:nvSpPr>
        <p:spPr>
          <a:xfrm>
            <a:off x="1565156" y="4058370"/>
            <a:ext cx="9374133" cy="1476986"/>
          </a:xfrm>
          <a:prstGeom prst="rect">
            <a:avLst/>
          </a:prstGeom>
        </p:spPr>
        <p:txBody>
          <a:bodyPr wrap="square">
            <a:spAutoFit/>
          </a:bodyPr>
          <a:lstStyle/>
          <a:p>
            <a:pPr>
              <a:lnSpc>
                <a:spcPct val="125000"/>
              </a:lnSpc>
            </a:pPr>
            <a:r>
              <a:rPr lang="zh-CN" altLang="en-US" dirty="0">
                <a:solidFill>
                  <a:schemeClr val="bg1"/>
                </a:solidFill>
                <a:latin typeface="+mj-ea"/>
                <a:ea typeface="+mj-ea"/>
                <a:cs typeface="+mn-ea"/>
                <a:sym typeface="+mn-lt"/>
              </a:rPr>
              <a:t>一代人有一代人的奉献，每代人的奉献都有自己的时代特征。作为共产党员，我们要善于把握时代跳动的脉搏，把时代要求与自已的奋斗实践紧密结合起来，在继承老一辈共产党人甘于奉献的优良传统的同时，以创新精神理解奉献、实践奉献、诠释奉献，用实际行动赋予奉献以新的时代内涵、新的精神境界。</a:t>
            </a:r>
            <a:endParaRPr lang="zh-CN" altLang="en-US" dirty="0">
              <a:solidFill>
                <a:schemeClr val="bg1"/>
              </a:solidFill>
              <a:latin typeface="+mj-ea"/>
              <a:ea typeface="+mj-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p:cTn id="26"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xEl>
                                              <p:pRg st="0" end="0"/>
                                            </p:txEl>
                                          </p:spTgt>
                                        </p:tgtEl>
                                      </p:cBhvr>
                                    </p:animEffect>
                                  </p:childTnLst>
                                </p:cTn>
                              </p:par>
                            </p:childTnLst>
                          </p:cTn>
                        </p:par>
                        <p:par>
                          <p:cTn id="31" fill="hold">
                            <p:stCondLst>
                              <p:cond delay="36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par>
                          <p:cTn id="35" fill="hold">
                            <p:stCondLst>
                              <p:cond delay="415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build="p"/>
      <p:bldP spid="8" grpId="0"/>
      <p:bldP spid="8" grpId="1"/>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sp>
        <p:nvSpPr>
          <p:cNvPr id="2" name="矩形 1"/>
          <p:cNvSpPr/>
          <p:nvPr/>
        </p:nvSpPr>
        <p:spPr>
          <a:xfrm>
            <a:off x="1759637" y="2347122"/>
            <a:ext cx="1266542" cy="1938543"/>
          </a:xfrm>
          <a:prstGeom prst="rect">
            <a:avLst/>
          </a:prstGeom>
          <a:noFill/>
          <a:effectLst/>
        </p:spPr>
        <p:txBody>
          <a:bodyPr wrap="square" rtlCol="0">
            <a:spAutoFit/>
          </a:bodyPr>
          <a:lstStyle/>
          <a:p>
            <a:pPr algn="ctr"/>
            <a:r>
              <a:rPr lang="zh-CN" altLang="en-US" sz="6000" b="1" dirty="0">
                <a:gradFill>
                  <a:gsLst>
                    <a:gs pos="14000">
                      <a:srgbClr val="FF0000"/>
                    </a:gs>
                    <a:gs pos="94000">
                      <a:srgbClr val="790000"/>
                    </a:gs>
                    <a:gs pos="49000">
                      <a:srgbClr val="FF0000"/>
                    </a:gs>
                  </a:gsLst>
                  <a:lin ang="5400000" scaled="1"/>
                </a:gradFill>
                <a:effectLst>
                  <a:glow rad="152400">
                    <a:schemeClr val="bg1"/>
                  </a:glow>
                </a:effectLst>
                <a:latin typeface="+mj-ea"/>
                <a:ea typeface="+mj-ea"/>
                <a:cs typeface="+mn-ea"/>
                <a:sym typeface="+mn-lt"/>
              </a:rPr>
              <a:t>目录</a:t>
            </a:r>
            <a:endParaRPr lang="en-US" altLang="zh-CN" sz="6000" b="1" dirty="0">
              <a:gradFill>
                <a:gsLst>
                  <a:gs pos="14000">
                    <a:srgbClr val="FF0000"/>
                  </a:gs>
                  <a:gs pos="94000">
                    <a:srgbClr val="790000"/>
                  </a:gs>
                  <a:gs pos="49000">
                    <a:srgbClr val="FF0000"/>
                  </a:gs>
                </a:gsLst>
                <a:lin ang="5400000" scaled="1"/>
              </a:gradFill>
              <a:effectLst>
                <a:glow rad="152400">
                  <a:schemeClr val="bg1"/>
                </a:glow>
              </a:effectLst>
              <a:latin typeface="+mj-ea"/>
              <a:ea typeface="+mj-ea"/>
              <a:cs typeface="+mn-ea"/>
              <a:sym typeface="+mn-lt"/>
            </a:endParaRPr>
          </a:p>
        </p:txBody>
      </p:sp>
      <p:grpSp>
        <p:nvGrpSpPr>
          <p:cNvPr id="3" name="组合 2"/>
          <p:cNvGrpSpPr/>
          <p:nvPr/>
        </p:nvGrpSpPr>
        <p:grpSpPr>
          <a:xfrm>
            <a:off x="3503982" y="1763133"/>
            <a:ext cx="5370938" cy="583989"/>
            <a:chOff x="5791199" y="3124437"/>
            <a:chExt cx="6653170" cy="584200"/>
          </a:xfrm>
        </p:grpSpPr>
        <p:sp>
          <p:nvSpPr>
            <p:cNvPr id="4" name="圆角矩形 3"/>
            <p:cNvSpPr/>
            <p:nvPr/>
          </p:nvSpPr>
          <p:spPr>
            <a:xfrm>
              <a:off x="5791199" y="3124437"/>
              <a:ext cx="6653170" cy="584200"/>
            </a:xfrm>
            <a:prstGeom prst="roundRect">
              <a:avLst/>
            </a:prstGeom>
            <a:solidFill>
              <a:srgbClr val="F50000"/>
            </a:solidFill>
            <a:ln>
              <a:noFill/>
            </a:ln>
            <a:effectLst>
              <a:glow rad="101600">
                <a:schemeClr val="bg1"/>
              </a:glow>
            </a:effectLst>
          </p:spPr>
          <p:txBody>
            <a:bodyPr vert="horz" wrap="square" lIns="91407" tIns="45703" rIns="91407" bIns="45703" numCol="1" anchor="t" anchorCtr="0" compatLnSpc="1"/>
            <a:lstStyle/>
            <a:p>
              <a:r>
                <a:rPr lang="en-US" altLang="zh-CN" sz="2800" b="1" dirty="0">
                  <a:solidFill>
                    <a:schemeClr val="bg1"/>
                  </a:solidFill>
                  <a:latin typeface="+mj-ea"/>
                  <a:ea typeface="+mj-ea"/>
                  <a:cs typeface="+mn-ea"/>
                  <a:sym typeface="+mn-lt"/>
                </a:rPr>
                <a:t>  01</a:t>
              </a:r>
              <a:endParaRPr lang="zh-CN" altLang="en-US" sz="2800" b="1" dirty="0">
                <a:solidFill>
                  <a:schemeClr val="bg1"/>
                </a:solidFill>
                <a:latin typeface="+mj-ea"/>
                <a:ea typeface="+mj-ea"/>
                <a:cs typeface="+mn-ea"/>
                <a:sym typeface="+mn-lt"/>
              </a:endParaRPr>
            </a:p>
          </p:txBody>
        </p:sp>
        <p:sp>
          <p:nvSpPr>
            <p:cNvPr id="5" name="TextBox 46"/>
            <p:cNvSpPr txBox="1"/>
            <p:nvPr/>
          </p:nvSpPr>
          <p:spPr bwMode="auto">
            <a:xfrm>
              <a:off x="6932924" y="3173005"/>
              <a:ext cx="4040354" cy="461725"/>
            </a:xfrm>
            <a:prstGeom prst="rect">
              <a:avLst/>
            </a:prstGeom>
            <a:noFill/>
          </p:spPr>
          <p:txBody>
            <a:bodyPr wrap="none">
              <a:spAutoFit/>
            </a:bodyPr>
            <a:lstStyle/>
            <a:p>
              <a:pPr>
                <a:defRPr/>
              </a:pPr>
              <a:r>
                <a:rPr lang="zh-CN" altLang="en-US" sz="2400" b="1" dirty="0">
                  <a:solidFill>
                    <a:schemeClr val="bg1"/>
                  </a:solidFill>
                  <a:latin typeface="+mj-ea"/>
                  <a:ea typeface="+mj-ea"/>
                  <a:cs typeface="+mn-ea"/>
                  <a:sym typeface="+mn-lt"/>
                </a:rPr>
                <a:t>新时代对党员的新要求</a:t>
              </a:r>
              <a:endParaRPr lang="zh-CN" altLang="en-US" sz="2400" b="1" dirty="0">
                <a:solidFill>
                  <a:schemeClr val="bg1"/>
                </a:solidFill>
                <a:latin typeface="+mj-ea"/>
                <a:ea typeface="+mj-ea"/>
                <a:cs typeface="+mn-ea"/>
                <a:sym typeface="+mn-lt"/>
              </a:endParaRPr>
            </a:p>
          </p:txBody>
        </p:sp>
      </p:grpSp>
      <p:grpSp>
        <p:nvGrpSpPr>
          <p:cNvPr id="16" name="组合 15"/>
          <p:cNvGrpSpPr/>
          <p:nvPr/>
        </p:nvGrpSpPr>
        <p:grpSpPr>
          <a:xfrm>
            <a:off x="3503982" y="2500947"/>
            <a:ext cx="5370938" cy="583989"/>
            <a:chOff x="5791199" y="3124437"/>
            <a:chExt cx="6653170" cy="584200"/>
          </a:xfrm>
          <a:solidFill>
            <a:srgbClr val="F50000"/>
          </a:solidFill>
        </p:grpSpPr>
        <p:sp>
          <p:nvSpPr>
            <p:cNvPr id="17" name="圆角矩形 16"/>
            <p:cNvSpPr/>
            <p:nvPr/>
          </p:nvSpPr>
          <p:spPr>
            <a:xfrm>
              <a:off x="5791199" y="3124437"/>
              <a:ext cx="6653170" cy="584200"/>
            </a:xfrm>
            <a:prstGeom prst="roundRect">
              <a:avLst/>
            </a:prstGeom>
            <a:grpFill/>
            <a:ln>
              <a:noFill/>
            </a:ln>
            <a:effectLst>
              <a:glow rad="101600">
                <a:schemeClr val="bg1"/>
              </a:glow>
            </a:effectLst>
          </p:spPr>
          <p:txBody>
            <a:bodyPr vert="horz" wrap="square" lIns="91407" tIns="45703" rIns="91407" bIns="45703" numCol="1" anchor="t" anchorCtr="0" compatLnSpc="1"/>
            <a:lstStyle/>
            <a:p>
              <a:r>
                <a:rPr lang="en-US" altLang="zh-CN" sz="2800" b="1">
                  <a:solidFill>
                    <a:schemeClr val="bg1"/>
                  </a:solidFill>
                  <a:latin typeface="+mj-ea"/>
                  <a:ea typeface="+mj-ea"/>
                  <a:cs typeface="+mn-ea"/>
                  <a:sym typeface="+mn-lt"/>
                </a:rPr>
                <a:t>  02</a:t>
              </a:r>
              <a:endParaRPr lang="zh-CN" altLang="en-US" sz="2800" b="1">
                <a:solidFill>
                  <a:schemeClr val="bg1"/>
                </a:solidFill>
                <a:latin typeface="+mj-ea"/>
                <a:ea typeface="+mj-ea"/>
                <a:cs typeface="+mn-ea"/>
                <a:sym typeface="+mn-lt"/>
              </a:endParaRPr>
            </a:p>
          </p:txBody>
        </p:sp>
        <p:sp>
          <p:nvSpPr>
            <p:cNvPr id="18" name="TextBox 46"/>
            <p:cNvSpPr txBox="1"/>
            <p:nvPr/>
          </p:nvSpPr>
          <p:spPr bwMode="auto">
            <a:xfrm>
              <a:off x="6932924" y="3173005"/>
              <a:ext cx="3391182" cy="461725"/>
            </a:xfrm>
            <a:prstGeom prst="rect">
              <a:avLst/>
            </a:prstGeom>
            <a:grpFill/>
          </p:spPr>
          <p:txBody>
            <a:bodyPr wrap="none">
              <a:spAutoFit/>
            </a:bodyPr>
            <a:lstStyle/>
            <a:p>
              <a:pPr>
                <a:defRPr/>
              </a:pPr>
              <a:r>
                <a:rPr lang="zh-CN" altLang="en-US" sz="2400" b="1" dirty="0">
                  <a:solidFill>
                    <a:schemeClr val="bg1"/>
                  </a:solidFill>
                  <a:latin typeface="+mj-ea"/>
                  <a:ea typeface="+mj-ea"/>
                  <a:cs typeface="+mn-ea"/>
                  <a:sym typeface="+mn-lt"/>
                </a:rPr>
                <a:t>我是党员从我做起 </a:t>
              </a:r>
              <a:endParaRPr lang="zh-CN" altLang="en-US" sz="2400" b="1" dirty="0">
                <a:solidFill>
                  <a:schemeClr val="bg1"/>
                </a:solidFill>
                <a:latin typeface="+mj-ea"/>
                <a:ea typeface="+mj-ea"/>
                <a:cs typeface="+mn-ea"/>
                <a:sym typeface="+mn-lt"/>
              </a:endParaRPr>
            </a:p>
          </p:txBody>
        </p:sp>
      </p:grpSp>
      <p:sp>
        <p:nvSpPr>
          <p:cNvPr id="28" name="D"/>
          <p:cNvSpPr/>
          <p:nvPr/>
        </p:nvSpPr>
        <p:spPr>
          <a:xfrm>
            <a:off x="12786871" y="7271507"/>
            <a:ext cx="101563" cy="10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grpSp>
        <p:nvGrpSpPr>
          <p:cNvPr id="14" name="组合 13"/>
          <p:cNvGrpSpPr/>
          <p:nvPr/>
        </p:nvGrpSpPr>
        <p:grpSpPr>
          <a:xfrm>
            <a:off x="3503982" y="3238761"/>
            <a:ext cx="5362354" cy="583989"/>
            <a:chOff x="5791199" y="3124437"/>
            <a:chExt cx="6642537" cy="584200"/>
          </a:xfrm>
          <a:solidFill>
            <a:srgbClr val="F50000"/>
          </a:solidFill>
        </p:grpSpPr>
        <p:sp>
          <p:nvSpPr>
            <p:cNvPr id="15" name="圆角矩形 14"/>
            <p:cNvSpPr/>
            <p:nvPr/>
          </p:nvSpPr>
          <p:spPr>
            <a:xfrm>
              <a:off x="5791199" y="3124437"/>
              <a:ext cx="6642537" cy="584200"/>
            </a:xfrm>
            <a:prstGeom prst="roundRect">
              <a:avLst/>
            </a:prstGeom>
            <a:grpFill/>
            <a:ln>
              <a:noFill/>
            </a:ln>
            <a:effectLst>
              <a:glow rad="101600">
                <a:schemeClr val="bg1"/>
              </a:glow>
            </a:effectLst>
          </p:spPr>
          <p:txBody>
            <a:bodyPr vert="horz" wrap="square" lIns="91407" tIns="45703" rIns="91407" bIns="45703" numCol="1" anchor="t" anchorCtr="0" compatLnSpc="1"/>
            <a:lstStyle/>
            <a:p>
              <a:r>
                <a:rPr lang="en-US" altLang="zh-CN" sz="2800" b="1" dirty="0">
                  <a:solidFill>
                    <a:schemeClr val="bg1"/>
                  </a:solidFill>
                  <a:latin typeface="+mj-ea"/>
                  <a:ea typeface="+mj-ea"/>
                  <a:cs typeface="+mn-ea"/>
                  <a:sym typeface="+mn-lt"/>
                </a:rPr>
                <a:t>  03</a:t>
              </a:r>
              <a:endParaRPr lang="zh-CN" altLang="en-US" sz="2800" b="1" dirty="0">
                <a:solidFill>
                  <a:schemeClr val="bg1"/>
                </a:solidFill>
                <a:latin typeface="+mj-ea"/>
                <a:ea typeface="+mj-ea"/>
                <a:cs typeface="+mn-ea"/>
                <a:sym typeface="+mn-lt"/>
              </a:endParaRPr>
            </a:p>
          </p:txBody>
        </p:sp>
        <p:sp>
          <p:nvSpPr>
            <p:cNvPr id="22" name="TextBox 46"/>
            <p:cNvSpPr txBox="1"/>
            <p:nvPr/>
          </p:nvSpPr>
          <p:spPr bwMode="auto">
            <a:xfrm>
              <a:off x="6922304" y="3201225"/>
              <a:ext cx="3010017" cy="461725"/>
            </a:xfrm>
            <a:prstGeom prst="rect">
              <a:avLst/>
            </a:prstGeom>
            <a:grpFill/>
          </p:spPr>
          <p:txBody>
            <a:bodyPr wrap="none">
              <a:spAutoFit/>
            </a:bodyPr>
            <a:lstStyle/>
            <a:p>
              <a:pPr>
                <a:defRPr/>
              </a:pPr>
              <a:r>
                <a:rPr lang="zh-CN" altLang="en-US" sz="2400" b="1" dirty="0">
                  <a:solidFill>
                    <a:schemeClr val="bg1"/>
                  </a:solidFill>
                  <a:latin typeface="+mj-ea"/>
                  <a:ea typeface="+mj-ea"/>
                  <a:cs typeface="+mn-ea"/>
                  <a:sym typeface="+mn-lt"/>
                </a:rPr>
                <a:t>立足岗位讲奉献 </a:t>
              </a:r>
              <a:endParaRPr lang="zh-CN" altLang="en-US" sz="2400" b="1" dirty="0">
                <a:solidFill>
                  <a:schemeClr val="bg1"/>
                </a:solidFill>
                <a:latin typeface="+mj-ea"/>
                <a:ea typeface="+mj-ea"/>
                <a:cs typeface="+mn-ea"/>
                <a:sym typeface="+mn-lt"/>
              </a:endParaRPr>
            </a:p>
          </p:txBody>
        </p:sp>
      </p:grpSp>
      <p:grpSp>
        <p:nvGrpSpPr>
          <p:cNvPr id="19" name="组合 18"/>
          <p:cNvGrpSpPr/>
          <p:nvPr/>
        </p:nvGrpSpPr>
        <p:grpSpPr>
          <a:xfrm>
            <a:off x="3503982" y="3976575"/>
            <a:ext cx="5370938" cy="583989"/>
            <a:chOff x="5791199" y="3124437"/>
            <a:chExt cx="6653170" cy="584200"/>
          </a:xfrm>
          <a:solidFill>
            <a:srgbClr val="F50000"/>
          </a:solidFill>
        </p:grpSpPr>
        <p:sp>
          <p:nvSpPr>
            <p:cNvPr id="20" name="圆角矩形 19"/>
            <p:cNvSpPr/>
            <p:nvPr/>
          </p:nvSpPr>
          <p:spPr>
            <a:xfrm>
              <a:off x="5791199" y="3124437"/>
              <a:ext cx="6653170" cy="584200"/>
            </a:xfrm>
            <a:prstGeom prst="roundRect">
              <a:avLst/>
            </a:prstGeom>
            <a:grpFill/>
            <a:ln>
              <a:noFill/>
            </a:ln>
            <a:effectLst>
              <a:glow rad="101600">
                <a:schemeClr val="bg1"/>
              </a:glow>
            </a:effectLst>
          </p:spPr>
          <p:txBody>
            <a:bodyPr vert="horz" wrap="square" lIns="91407" tIns="45703" rIns="91407" bIns="45703" numCol="1" anchor="t" anchorCtr="0" compatLnSpc="1"/>
            <a:lstStyle/>
            <a:p>
              <a:r>
                <a:rPr lang="en-US" altLang="zh-CN" sz="2800" b="1" dirty="0">
                  <a:solidFill>
                    <a:schemeClr val="bg1"/>
                  </a:solidFill>
                  <a:latin typeface="+mj-ea"/>
                  <a:ea typeface="+mj-ea"/>
                  <a:cs typeface="+mn-ea"/>
                  <a:sym typeface="+mn-lt"/>
                </a:rPr>
                <a:t>  04</a:t>
              </a:r>
              <a:endParaRPr lang="zh-CN" altLang="en-US" sz="2800" b="1" dirty="0">
                <a:solidFill>
                  <a:schemeClr val="bg1"/>
                </a:solidFill>
                <a:latin typeface="+mj-ea"/>
                <a:ea typeface="+mj-ea"/>
                <a:cs typeface="+mn-ea"/>
                <a:sym typeface="+mn-lt"/>
              </a:endParaRPr>
            </a:p>
          </p:txBody>
        </p:sp>
        <p:sp>
          <p:nvSpPr>
            <p:cNvPr id="21" name="TextBox 46"/>
            <p:cNvSpPr txBox="1"/>
            <p:nvPr/>
          </p:nvSpPr>
          <p:spPr bwMode="auto">
            <a:xfrm>
              <a:off x="6932924" y="3173005"/>
              <a:ext cx="4153513" cy="461725"/>
            </a:xfrm>
            <a:prstGeom prst="rect">
              <a:avLst/>
            </a:prstGeom>
            <a:grpFill/>
          </p:spPr>
          <p:txBody>
            <a:bodyPr wrap="none">
              <a:spAutoFit/>
            </a:bodyPr>
            <a:lstStyle/>
            <a:p>
              <a:pPr>
                <a:defRPr/>
              </a:pPr>
              <a:r>
                <a:rPr lang="zh-CN" altLang="en-US" sz="2400" b="1" dirty="0">
                  <a:solidFill>
                    <a:schemeClr val="bg1"/>
                  </a:solidFill>
                  <a:latin typeface="+mj-ea"/>
                  <a:ea typeface="+mj-ea"/>
                  <a:cs typeface="+mn-ea"/>
                  <a:sym typeface="+mn-lt"/>
                </a:rPr>
                <a:t>党员如何讲奉献有作为 </a:t>
              </a:r>
              <a:endParaRPr lang="zh-CN" altLang="en-US" sz="2400" b="1" dirty="0">
                <a:solidFill>
                  <a:schemeClr val="bg1"/>
                </a:solidFill>
                <a:latin typeface="+mj-ea"/>
                <a:ea typeface="+mj-ea"/>
                <a:cs typeface="+mn-ea"/>
                <a:sym typeface="+mn-lt"/>
              </a:endParaRPr>
            </a:p>
          </p:txBody>
        </p:sp>
      </p:grpSp>
      <p:grpSp>
        <p:nvGrpSpPr>
          <p:cNvPr id="23" name="组合 22"/>
          <p:cNvGrpSpPr/>
          <p:nvPr/>
        </p:nvGrpSpPr>
        <p:grpSpPr>
          <a:xfrm>
            <a:off x="3503982" y="4714387"/>
            <a:ext cx="5362354" cy="583989"/>
            <a:chOff x="5791199" y="3124437"/>
            <a:chExt cx="6642537" cy="584200"/>
          </a:xfrm>
          <a:solidFill>
            <a:srgbClr val="F50000"/>
          </a:solidFill>
        </p:grpSpPr>
        <p:sp>
          <p:nvSpPr>
            <p:cNvPr id="24" name="圆角矩形 23"/>
            <p:cNvSpPr/>
            <p:nvPr/>
          </p:nvSpPr>
          <p:spPr>
            <a:xfrm>
              <a:off x="5791199" y="3124437"/>
              <a:ext cx="6642537" cy="584200"/>
            </a:xfrm>
            <a:prstGeom prst="roundRect">
              <a:avLst/>
            </a:prstGeom>
            <a:grpFill/>
            <a:ln>
              <a:noFill/>
            </a:ln>
            <a:effectLst>
              <a:glow rad="101600">
                <a:schemeClr val="bg1"/>
              </a:glow>
            </a:effectLst>
          </p:spPr>
          <p:txBody>
            <a:bodyPr vert="horz" wrap="square" lIns="91407" tIns="45703" rIns="91407" bIns="45703" numCol="1" anchor="t" anchorCtr="0" compatLnSpc="1"/>
            <a:lstStyle/>
            <a:p>
              <a:r>
                <a:rPr lang="en-US" altLang="zh-CN" sz="2800" b="1" dirty="0">
                  <a:solidFill>
                    <a:schemeClr val="bg1"/>
                  </a:solidFill>
                  <a:latin typeface="+mj-ea"/>
                  <a:ea typeface="+mj-ea"/>
                  <a:cs typeface="+mn-ea"/>
                  <a:sym typeface="+mn-lt"/>
                </a:rPr>
                <a:t>  05</a:t>
              </a:r>
              <a:endParaRPr lang="zh-CN" altLang="en-US" sz="2800" b="1" dirty="0">
                <a:solidFill>
                  <a:schemeClr val="bg1"/>
                </a:solidFill>
                <a:latin typeface="+mj-ea"/>
                <a:ea typeface="+mj-ea"/>
                <a:cs typeface="+mn-ea"/>
                <a:sym typeface="+mn-lt"/>
              </a:endParaRPr>
            </a:p>
          </p:txBody>
        </p:sp>
        <p:sp>
          <p:nvSpPr>
            <p:cNvPr id="25" name="TextBox 46"/>
            <p:cNvSpPr txBox="1"/>
            <p:nvPr/>
          </p:nvSpPr>
          <p:spPr bwMode="auto">
            <a:xfrm>
              <a:off x="6922304" y="3201225"/>
              <a:ext cx="5183850" cy="461725"/>
            </a:xfrm>
            <a:prstGeom prst="rect">
              <a:avLst/>
            </a:prstGeom>
            <a:grpFill/>
          </p:spPr>
          <p:txBody>
            <a:bodyPr wrap="none">
              <a:spAutoFit/>
            </a:bodyPr>
            <a:lstStyle/>
            <a:p>
              <a:pPr>
                <a:defRPr/>
              </a:pPr>
              <a:r>
                <a:rPr lang="zh-CN" altLang="en-US" sz="2400" b="1" dirty="0">
                  <a:solidFill>
                    <a:schemeClr val="bg1"/>
                  </a:solidFill>
                  <a:latin typeface="+mj-ea"/>
                  <a:ea typeface="+mj-ea"/>
                  <a:cs typeface="+mn-ea"/>
                  <a:sym typeface="+mn-lt"/>
                </a:rPr>
                <a:t>不忘初心永葆党员的奉献精神</a:t>
              </a:r>
              <a:endParaRPr lang="zh-CN" altLang="en-US" sz="2400" b="1" dirty="0">
                <a:solidFill>
                  <a:schemeClr val="bg1"/>
                </a:solidFill>
                <a:latin typeface="+mj-ea"/>
                <a:ea typeface="+mj-ea"/>
                <a:cs typeface="+mn-ea"/>
                <a:sym typeface="+mn-lt"/>
              </a:endParaRPr>
            </a:p>
          </p:txBody>
        </p:sp>
      </p:grpSp>
      <p:pic>
        <p:nvPicPr>
          <p:cNvPr id="34" name="图片 33"/>
          <p:cNvPicPr>
            <a:picLocks noChangeAspect="1"/>
          </p:cNvPicPr>
          <p:nvPr/>
        </p:nvPicPr>
        <p:blipFill>
          <a:blip r:embed="rId4" cstate="email"/>
          <a:stretch>
            <a:fillRect/>
          </a:stretch>
        </p:blipFill>
        <p:spPr>
          <a:xfrm>
            <a:off x="9740842" y="317436"/>
            <a:ext cx="2028434" cy="11419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 presetClass="entr" presetSubtype="2"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1+#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cTn>
                              </p:par>
                              <p:par>
                                <p:cTn id="36" presetID="1" presetClass="mediacall" presetSubtype="0" fill="hold" nodeType="withEffect">
                                  <p:stCondLst>
                                    <p:cond delay="0"/>
                                  </p:stCondLst>
                                  <p:childTnLst>
                                    <p:cmd type="call" cmd="playFrom(0.0)">
                                      <p:cBhvr>
                                        <p:cTn id="37" dur="3799"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withEffect">
                                  <p:stCondLst>
                                    <p:cond delay="0"/>
                                  </p:stCondLst>
                                  <p:childTnLst>
                                    <p:cmd type="call" cmd="togglePause">
                                      <p:cBhvr>
                                        <p:cTn id="42" dur="1" fill="hold"/>
                                        <p:tgtEl>
                                          <p:spTgt spid="27"/>
                                        </p:tgtEl>
                                      </p:cBhvr>
                                    </p:cmd>
                                  </p:childTnLst>
                                </p:cTn>
                              </p:par>
                            </p:childTnLst>
                          </p:cTn>
                        </p:par>
                      </p:childTnLst>
                    </p:cTn>
                  </p:par>
                </p:childTnLst>
              </p:cTn>
              <p:nextCondLst>
                <p:cond evt="onClick" delay="0">
                  <p:tgtEl>
                    <p:spTgt spid="27"/>
                  </p:tgtEl>
                </p:cond>
              </p:nextCondLst>
            </p:seq>
            <p:video>
              <p:cMediaNode vol="80000">
                <p:cTn id="43" repeatCount="indefinite" fill="hold" display="0">
                  <p:stCondLst>
                    <p:cond delay="indefinite"/>
                  </p:stCondLst>
                </p:cTn>
                <p:tgtEl>
                  <p:spTgt spid="27"/>
                </p:tgtEl>
              </p:cMediaNode>
            </p:video>
          </p:childTnLst>
        </p:cTn>
      </p:par>
    </p:tnLst>
    <p:bldLst>
      <p:bldP spid="2"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0665" y="1862633"/>
            <a:ext cx="10921504" cy="4268524"/>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grpSp>
        <p:nvGrpSpPr>
          <p:cNvPr id="2" name="组合 1"/>
          <p:cNvGrpSpPr/>
          <p:nvPr/>
        </p:nvGrpSpPr>
        <p:grpSpPr>
          <a:xfrm>
            <a:off x="1301627" y="2127850"/>
            <a:ext cx="2225305" cy="803672"/>
            <a:chOff x="1643205" y="3586691"/>
            <a:chExt cx="2226110" cy="803963"/>
          </a:xfrm>
        </p:grpSpPr>
        <p:sp>
          <p:nvSpPr>
            <p:cNvPr id="3" name="对角圆角矩形 2"/>
            <p:cNvSpPr/>
            <p:nvPr/>
          </p:nvSpPr>
          <p:spPr>
            <a:xfrm>
              <a:off x="1643205" y="3586691"/>
              <a:ext cx="2226110" cy="803963"/>
            </a:xfrm>
            <a:prstGeom prst="round2DiagRect">
              <a:avLst>
                <a:gd name="adj1" fmla="val 50000"/>
                <a:gd name="adj2" fmla="val 0"/>
              </a:avLst>
            </a:prstGeom>
            <a:solidFill>
              <a:srgbClr val="F50000"/>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mj-ea"/>
                <a:ea typeface="+mj-ea"/>
                <a:cs typeface="+mn-ea"/>
                <a:sym typeface="+mn-lt"/>
              </a:endParaRPr>
            </a:p>
          </p:txBody>
        </p:sp>
        <p:sp>
          <p:nvSpPr>
            <p:cNvPr id="4" name="矩形 3"/>
            <p:cNvSpPr/>
            <p:nvPr/>
          </p:nvSpPr>
          <p:spPr>
            <a:xfrm>
              <a:off x="2539469" y="3665465"/>
              <a:ext cx="755433" cy="646415"/>
            </a:xfrm>
            <a:prstGeom prst="rect">
              <a:avLst/>
            </a:prstGeom>
          </p:spPr>
          <p:txBody>
            <a:bodyPr wrap="none">
              <a:spAutoFit/>
            </a:bodyPr>
            <a:lstStyle/>
            <a:p>
              <a:pPr defTabSz="914400"/>
              <a:r>
                <a:rPr lang="en-US" altLang="zh-CN" sz="3600" b="1" kern="0" dirty="0">
                  <a:solidFill>
                    <a:prstClr val="white"/>
                  </a:solidFill>
                  <a:latin typeface="+mj-ea"/>
                  <a:ea typeface="+mj-ea"/>
                  <a:cs typeface="+mn-ea"/>
                  <a:sym typeface="+mn-lt"/>
                </a:rPr>
                <a:t>01</a:t>
              </a:r>
              <a:endParaRPr lang="zh-CN" altLang="en-US" sz="3600" kern="0" dirty="0">
                <a:solidFill>
                  <a:srgbClr val="FBFF4B"/>
                </a:solidFill>
                <a:latin typeface="+mj-ea"/>
                <a:ea typeface="+mj-ea"/>
                <a:cs typeface="+mn-ea"/>
                <a:sym typeface="+mn-lt"/>
              </a:endParaRPr>
            </a:p>
          </p:txBody>
        </p:sp>
      </p:grpSp>
      <p:cxnSp>
        <p:nvCxnSpPr>
          <p:cNvPr id="6" name="直接连接符 5"/>
          <p:cNvCxnSpPr/>
          <p:nvPr/>
        </p:nvCxnSpPr>
        <p:spPr>
          <a:xfrm>
            <a:off x="1084630" y="2931523"/>
            <a:ext cx="10094675" cy="0"/>
          </a:xfrm>
          <a:prstGeom prst="line">
            <a:avLst/>
          </a:prstGeom>
          <a:noFill/>
          <a:ln w="6350" cap="flat" cmpd="sng" algn="ctr">
            <a:solidFill>
              <a:srgbClr val="F50000"/>
            </a:solidFill>
            <a:prstDash val="solid"/>
            <a:miter lim="800000"/>
            <a:headEnd type="oval" w="med" len="med"/>
            <a:tailEnd type="oval" w="med" len="med"/>
          </a:ln>
          <a:effectLst/>
        </p:spPr>
      </p:cxnSp>
      <p:sp>
        <p:nvSpPr>
          <p:cNvPr id="7" name="矩形 6"/>
          <p:cNvSpPr/>
          <p:nvPr/>
        </p:nvSpPr>
        <p:spPr>
          <a:xfrm>
            <a:off x="1301627" y="3400107"/>
            <a:ext cx="9921311" cy="2169323"/>
          </a:xfrm>
          <a:prstGeom prst="rect">
            <a:avLst/>
          </a:prstGeom>
        </p:spPr>
        <p:txBody>
          <a:bodyPr wrap="square">
            <a:spAutoFit/>
          </a:bodyPr>
          <a:lstStyle/>
          <a:p>
            <a:pPr marL="342900" indent="-342900" algn="just" defTabSz="914400">
              <a:lnSpc>
                <a:spcPct val="150000"/>
              </a:lnSpc>
              <a:buFont typeface="Wingdings" panose="05000000000000000000" pitchFamily="2" charset="2"/>
              <a:buChar char="l"/>
            </a:pPr>
            <a:r>
              <a:rPr lang="zh-CN" altLang="en-US" dirty="0">
                <a:latin typeface="+mj-ea"/>
                <a:ea typeface="+mj-ea"/>
                <a:cs typeface="+mn-ea"/>
                <a:sym typeface="+mn-lt"/>
              </a:rPr>
              <a:t>要勤专业务，善思方法，掌握技能，努力把本职工作做好，不让组织操心，不让群众担心；</a:t>
            </a:r>
            <a:endParaRPr lang="en-US" altLang="zh-CN" dirty="0">
              <a:latin typeface="+mj-ea"/>
              <a:ea typeface="+mj-ea"/>
              <a:cs typeface="+mn-ea"/>
              <a:sym typeface="+mn-lt"/>
            </a:endParaRPr>
          </a:p>
          <a:p>
            <a:pPr marL="342900" indent="-342900" algn="just" defTabSz="914400">
              <a:lnSpc>
                <a:spcPct val="150000"/>
              </a:lnSpc>
              <a:buFont typeface="Wingdings" panose="05000000000000000000" pitchFamily="2" charset="2"/>
              <a:buChar char="l"/>
            </a:pPr>
            <a:r>
              <a:rPr lang="zh-CN" altLang="en-US" dirty="0">
                <a:latin typeface="+mj-ea"/>
                <a:ea typeface="+mj-ea"/>
                <a:cs typeface="+mn-ea"/>
                <a:sym typeface="+mn-lt"/>
              </a:rPr>
              <a:t>要在工作岗位不拍吃苦，不怕受累，不怕流汗，不怕流血，求真务实，以干为乐，勇于创新，争创一流业绩；</a:t>
            </a:r>
            <a:endParaRPr lang="en-US" altLang="zh-CN" dirty="0">
              <a:latin typeface="+mj-ea"/>
              <a:ea typeface="+mj-ea"/>
              <a:cs typeface="+mn-ea"/>
              <a:sym typeface="+mn-lt"/>
            </a:endParaRPr>
          </a:p>
          <a:p>
            <a:pPr marL="342900" indent="-342900" algn="just" defTabSz="914400">
              <a:lnSpc>
                <a:spcPct val="150000"/>
              </a:lnSpc>
              <a:buFont typeface="Wingdings" panose="05000000000000000000" pitchFamily="2" charset="2"/>
              <a:buChar char="l"/>
            </a:pPr>
            <a:r>
              <a:rPr lang="zh-CN" altLang="en-US" dirty="0">
                <a:latin typeface="+mj-ea"/>
                <a:ea typeface="+mj-ea"/>
                <a:cs typeface="+mn-ea"/>
                <a:sym typeface="+mn-lt"/>
              </a:rPr>
              <a:t>要敢于担当，善作善成，不怕困难，不拍矛盾，勇于开拓，敢于革新，敢打硬仗，敢于担负起一切急难险重任务，奋力书写人生美好华章。</a:t>
            </a:r>
            <a:endParaRPr lang="zh-CN" altLang="en-US" b="1" dirty="0">
              <a:latin typeface="+mj-ea"/>
              <a:ea typeface="+mj-ea"/>
              <a:cs typeface="+mn-ea"/>
              <a:sym typeface="+mn-lt"/>
            </a:endParaRPr>
          </a:p>
        </p:txBody>
      </p:sp>
      <p:sp>
        <p:nvSpPr>
          <p:cNvPr id="9" name="矩形 8"/>
          <p:cNvSpPr/>
          <p:nvPr/>
        </p:nvSpPr>
        <p:spPr>
          <a:xfrm>
            <a:off x="3671391" y="2224376"/>
            <a:ext cx="7363455" cy="646097"/>
          </a:xfrm>
          <a:prstGeom prst="rect">
            <a:avLst/>
          </a:prstGeom>
        </p:spPr>
        <p:txBody>
          <a:bodyPr wrap="none">
            <a:spAutoFit/>
          </a:bodyPr>
          <a:lstStyle/>
          <a:p>
            <a:r>
              <a:rPr lang="zh-CN" altLang="en-US" sz="3600" b="1" dirty="0">
                <a:solidFill>
                  <a:srgbClr val="F50000"/>
                </a:solidFill>
                <a:latin typeface="+mj-ea"/>
                <a:ea typeface="+mj-ea"/>
                <a:cs typeface="+mn-ea"/>
                <a:sym typeface="+mn-lt"/>
              </a:rPr>
              <a:t>爱岗敬业</a:t>
            </a:r>
            <a:r>
              <a:rPr lang="en-US" altLang="zh-CN" sz="3600" b="1" dirty="0">
                <a:solidFill>
                  <a:srgbClr val="F50000"/>
                </a:solidFill>
                <a:latin typeface="+mj-ea"/>
                <a:ea typeface="+mj-ea"/>
                <a:cs typeface="+mn-ea"/>
                <a:sym typeface="+mn-lt"/>
              </a:rPr>
              <a:t>,</a:t>
            </a:r>
            <a:r>
              <a:rPr lang="zh-CN" altLang="en-US" sz="3600" b="1" dirty="0">
                <a:solidFill>
                  <a:srgbClr val="F50000"/>
                </a:solidFill>
                <a:latin typeface="+mj-ea"/>
                <a:ea typeface="+mj-ea"/>
                <a:cs typeface="+mn-ea"/>
                <a:sym typeface="+mn-lt"/>
              </a:rPr>
              <a:t>永葆共产党人的奉献精神</a:t>
            </a:r>
            <a:endParaRPr lang="zh-CN" altLang="en-US" sz="3600" b="1" dirty="0">
              <a:solidFill>
                <a:srgbClr val="F50000"/>
              </a:solidFill>
              <a:latin typeface="+mj-ea"/>
              <a:ea typeface="+mj-ea"/>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9426" y="1862633"/>
            <a:ext cx="1935484" cy="12527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350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0665" y="1862633"/>
            <a:ext cx="10921504" cy="4268524"/>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grpSp>
        <p:nvGrpSpPr>
          <p:cNvPr id="11" name="组合 10"/>
          <p:cNvGrpSpPr/>
          <p:nvPr/>
        </p:nvGrpSpPr>
        <p:grpSpPr>
          <a:xfrm>
            <a:off x="1301627" y="2127850"/>
            <a:ext cx="2225305" cy="803672"/>
            <a:chOff x="1643205" y="3586691"/>
            <a:chExt cx="2226110" cy="803963"/>
          </a:xfrm>
        </p:grpSpPr>
        <p:sp>
          <p:nvSpPr>
            <p:cNvPr id="12" name="对角圆角矩形 11"/>
            <p:cNvSpPr/>
            <p:nvPr/>
          </p:nvSpPr>
          <p:spPr>
            <a:xfrm>
              <a:off x="1643205" y="3586691"/>
              <a:ext cx="2226110" cy="803963"/>
            </a:xfrm>
            <a:prstGeom prst="round2DiagRect">
              <a:avLst>
                <a:gd name="adj1" fmla="val 50000"/>
                <a:gd name="adj2" fmla="val 0"/>
              </a:avLst>
            </a:prstGeom>
            <a:solidFill>
              <a:srgbClr val="F50000"/>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mj-ea"/>
                <a:ea typeface="+mj-ea"/>
                <a:cs typeface="+mn-ea"/>
                <a:sym typeface="+mn-lt"/>
              </a:endParaRPr>
            </a:p>
          </p:txBody>
        </p:sp>
        <p:sp>
          <p:nvSpPr>
            <p:cNvPr id="13" name="矩形 12"/>
            <p:cNvSpPr/>
            <p:nvPr/>
          </p:nvSpPr>
          <p:spPr>
            <a:xfrm>
              <a:off x="2539469" y="3665465"/>
              <a:ext cx="755433" cy="646415"/>
            </a:xfrm>
            <a:prstGeom prst="rect">
              <a:avLst/>
            </a:prstGeom>
          </p:spPr>
          <p:txBody>
            <a:bodyPr wrap="none">
              <a:spAutoFit/>
            </a:bodyPr>
            <a:lstStyle/>
            <a:p>
              <a:pPr defTabSz="914400"/>
              <a:r>
                <a:rPr lang="en-US" altLang="zh-CN" sz="3600" b="1" kern="0" dirty="0">
                  <a:solidFill>
                    <a:prstClr val="white"/>
                  </a:solidFill>
                  <a:latin typeface="+mj-ea"/>
                  <a:ea typeface="+mj-ea"/>
                  <a:cs typeface="+mn-ea"/>
                  <a:sym typeface="+mn-lt"/>
                </a:rPr>
                <a:t>02</a:t>
              </a:r>
              <a:endParaRPr lang="zh-CN" altLang="en-US" sz="3600" kern="0" dirty="0">
                <a:solidFill>
                  <a:srgbClr val="FBFF4B"/>
                </a:solidFill>
                <a:latin typeface="+mj-ea"/>
                <a:ea typeface="+mj-ea"/>
                <a:cs typeface="+mn-ea"/>
                <a:sym typeface="+mn-lt"/>
              </a:endParaRPr>
            </a:p>
          </p:txBody>
        </p:sp>
      </p:grpSp>
      <p:cxnSp>
        <p:nvCxnSpPr>
          <p:cNvPr id="15" name="直接连接符 14"/>
          <p:cNvCxnSpPr/>
          <p:nvPr/>
        </p:nvCxnSpPr>
        <p:spPr>
          <a:xfrm>
            <a:off x="1084630" y="2931523"/>
            <a:ext cx="10094675" cy="0"/>
          </a:xfrm>
          <a:prstGeom prst="line">
            <a:avLst/>
          </a:prstGeom>
          <a:noFill/>
          <a:ln w="6350" cap="flat" cmpd="sng" algn="ctr">
            <a:solidFill>
              <a:srgbClr val="F50000"/>
            </a:solidFill>
            <a:prstDash val="solid"/>
            <a:miter lim="800000"/>
            <a:headEnd type="oval" w="med" len="med"/>
            <a:tailEnd type="oval" w="med" len="med"/>
          </a:ln>
          <a:effectLst/>
        </p:spPr>
      </p:cxnSp>
      <p:sp>
        <p:nvSpPr>
          <p:cNvPr id="7" name="矩形 6"/>
          <p:cNvSpPr/>
          <p:nvPr/>
        </p:nvSpPr>
        <p:spPr>
          <a:xfrm>
            <a:off x="1301627" y="3079240"/>
            <a:ext cx="9302943" cy="2584725"/>
          </a:xfrm>
          <a:prstGeom prst="rect">
            <a:avLst/>
          </a:prstGeom>
        </p:spPr>
        <p:txBody>
          <a:bodyPr wrap="square">
            <a:spAutoFit/>
          </a:bodyPr>
          <a:lstStyle/>
          <a:p>
            <a:pPr marL="342900" indent="-342900" algn="just" defTabSz="914400">
              <a:lnSpc>
                <a:spcPct val="150000"/>
              </a:lnSpc>
              <a:buFont typeface="Wingdings" panose="05000000000000000000" pitchFamily="2" charset="2"/>
              <a:buChar char="l"/>
            </a:pPr>
            <a:r>
              <a:rPr lang="zh-CN" altLang="en-US" dirty="0">
                <a:latin typeface="+mj-ea"/>
                <a:ea typeface="+mj-ea"/>
                <a:cs typeface="+mn-ea"/>
                <a:sym typeface="+mn-lt"/>
              </a:rPr>
              <a:t>要增强公仆意识，认真履行共产党人的神圣职责，牢记党的宗旨，把“为人民服务”作为工作的最高标准，作为人生价值追求的最高目标</a:t>
            </a:r>
            <a:endParaRPr lang="en-US" altLang="zh-CN" dirty="0">
              <a:latin typeface="+mj-ea"/>
              <a:ea typeface="+mj-ea"/>
              <a:cs typeface="+mn-ea"/>
              <a:sym typeface="+mn-lt"/>
            </a:endParaRPr>
          </a:p>
          <a:p>
            <a:pPr marL="342900" indent="-342900" algn="just" defTabSz="914400">
              <a:lnSpc>
                <a:spcPct val="150000"/>
              </a:lnSpc>
              <a:buFont typeface="Wingdings" panose="05000000000000000000" pitchFamily="2" charset="2"/>
              <a:buChar char="l"/>
            </a:pPr>
            <a:r>
              <a:rPr lang="zh-CN" altLang="en-US" dirty="0">
                <a:latin typeface="+mj-ea"/>
                <a:ea typeface="+mj-ea"/>
                <a:cs typeface="+mn-ea"/>
                <a:sym typeface="+mn-lt"/>
              </a:rPr>
              <a:t>自觉克服懒政怠政思想，自觉摒弃“门难进、脸难看，事难办”的衙门作风，持续抵制“四风”</a:t>
            </a:r>
            <a:endParaRPr lang="en-US" altLang="zh-CN" dirty="0">
              <a:latin typeface="+mj-ea"/>
              <a:ea typeface="+mj-ea"/>
              <a:cs typeface="+mn-ea"/>
              <a:sym typeface="+mn-lt"/>
            </a:endParaRPr>
          </a:p>
          <a:p>
            <a:pPr marL="342900" indent="-342900" algn="just" defTabSz="914400">
              <a:lnSpc>
                <a:spcPct val="150000"/>
              </a:lnSpc>
              <a:buFont typeface="Wingdings" panose="05000000000000000000" pitchFamily="2" charset="2"/>
              <a:buChar char="l"/>
            </a:pPr>
            <a:r>
              <a:rPr lang="zh-CN" altLang="en-US" dirty="0">
                <a:latin typeface="+mj-ea"/>
                <a:ea typeface="+mj-ea"/>
                <a:cs typeface="+mn-ea"/>
                <a:sym typeface="+mn-lt"/>
              </a:rPr>
              <a:t>坚持以人民的名义去干好代表人民利益的事情，努力把“为人民服务”各方面工作做得更扎实更有成效。</a:t>
            </a:r>
            <a:endParaRPr lang="zh-CN" altLang="en-US" b="1" dirty="0">
              <a:latin typeface="+mj-ea"/>
              <a:ea typeface="+mj-ea"/>
              <a:cs typeface="+mn-ea"/>
              <a:sym typeface="+mn-lt"/>
            </a:endParaRPr>
          </a:p>
        </p:txBody>
      </p:sp>
      <p:sp>
        <p:nvSpPr>
          <p:cNvPr id="9" name="矩形 8"/>
          <p:cNvSpPr/>
          <p:nvPr/>
        </p:nvSpPr>
        <p:spPr>
          <a:xfrm>
            <a:off x="3562666" y="2243105"/>
            <a:ext cx="7616639" cy="599947"/>
          </a:xfrm>
          <a:prstGeom prst="rect">
            <a:avLst/>
          </a:prstGeom>
        </p:spPr>
        <p:txBody>
          <a:bodyPr wrap="none">
            <a:spAutoFit/>
          </a:bodyPr>
          <a:lstStyle/>
          <a:p>
            <a:r>
              <a:rPr lang="zh-CN" altLang="en-US" sz="3300" b="1" dirty="0">
                <a:solidFill>
                  <a:srgbClr val="F50000"/>
                </a:solidFill>
                <a:latin typeface="+mj-ea"/>
                <a:ea typeface="+mj-ea"/>
                <a:cs typeface="+mn-ea"/>
                <a:sym typeface="+mn-lt"/>
              </a:rPr>
              <a:t>以人民为中心</a:t>
            </a:r>
            <a:r>
              <a:rPr lang="en-US" altLang="zh-CN" sz="3300" b="1" dirty="0">
                <a:solidFill>
                  <a:srgbClr val="F50000"/>
                </a:solidFill>
                <a:latin typeface="+mj-ea"/>
                <a:ea typeface="+mj-ea"/>
                <a:cs typeface="+mn-ea"/>
                <a:sym typeface="+mn-lt"/>
              </a:rPr>
              <a:t>,</a:t>
            </a:r>
            <a:r>
              <a:rPr lang="zh-CN" altLang="en-US" sz="3300" b="1" dirty="0">
                <a:solidFill>
                  <a:srgbClr val="F50000"/>
                </a:solidFill>
                <a:latin typeface="+mj-ea"/>
                <a:ea typeface="+mj-ea"/>
                <a:cs typeface="+mn-ea"/>
                <a:sym typeface="+mn-lt"/>
              </a:rPr>
              <a:t>永葆共产党人的奉献精神</a:t>
            </a:r>
            <a:endParaRPr lang="zh-CN" altLang="en-US" sz="3300" b="1" dirty="0">
              <a:solidFill>
                <a:srgbClr val="F50000"/>
              </a:solidFill>
              <a:latin typeface="+mj-ea"/>
              <a:ea typeface="+mj-ea"/>
              <a:cs typeface="+mn-ea"/>
              <a:sym typeface="+mn-lt"/>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9426" y="1862633"/>
            <a:ext cx="1935484" cy="12527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6" presetClass="entr" presetSubtype="2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0665" y="1862633"/>
            <a:ext cx="10921504" cy="4268524"/>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grpSp>
        <p:nvGrpSpPr>
          <p:cNvPr id="11" name="组合 10"/>
          <p:cNvGrpSpPr/>
          <p:nvPr/>
        </p:nvGrpSpPr>
        <p:grpSpPr>
          <a:xfrm>
            <a:off x="1301627" y="2127850"/>
            <a:ext cx="2225305" cy="803672"/>
            <a:chOff x="1643205" y="3586691"/>
            <a:chExt cx="2226110" cy="803963"/>
          </a:xfrm>
        </p:grpSpPr>
        <p:sp>
          <p:nvSpPr>
            <p:cNvPr id="12" name="对角圆角矩形 11"/>
            <p:cNvSpPr/>
            <p:nvPr/>
          </p:nvSpPr>
          <p:spPr>
            <a:xfrm>
              <a:off x="1643205" y="3586691"/>
              <a:ext cx="2226110" cy="803963"/>
            </a:xfrm>
            <a:prstGeom prst="round2DiagRect">
              <a:avLst>
                <a:gd name="adj1" fmla="val 50000"/>
                <a:gd name="adj2" fmla="val 0"/>
              </a:avLst>
            </a:prstGeom>
            <a:solidFill>
              <a:srgbClr val="F50000"/>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mj-ea"/>
                <a:ea typeface="+mj-ea"/>
                <a:cs typeface="+mn-ea"/>
                <a:sym typeface="+mn-lt"/>
              </a:endParaRPr>
            </a:p>
          </p:txBody>
        </p:sp>
        <p:sp>
          <p:nvSpPr>
            <p:cNvPr id="13" name="矩形 12"/>
            <p:cNvSpPr/>
            <p:nvPr/>
          </p:nvSpPr>
          <p:spPr>
            <a:xfrm>
              <a:off x="2539469" y="3665465"/>
              <a:ext cx="755433" cy="646415"/>
            </a:xfrm>
            <a:prstGeom prst="rect">
              <a:avLst/>
            </a:prstGeom>
          </p:spPr>
          <p:txBody>
            <a:bodyPr wrap="none">
              <a:spAutoFit/>
            </a:bodyPr>
            <a:lstStyle/>
            <a:p>
              <a:pPr defTabSz="914400"/>
              <a:r>
                <a:rPr lang="en-US" altLang="zh-CN" sz="3600" b="1" kern="0" dirty="0">
                  <a:solidFill>
                    <a:prstClr val="white"/>
                  </a:solidFill>
                  <a:latin typeface="+mj-ea"/>
                  <a:ea typeface="+mj-ea"/>
                  <a:cs typeface="+mn-ea"/>
                  <a:sym typeface="+mn-lt"/>
                </a:rPr>
                <a:t>03</a:t>
              </a:r>
              <a:endParaRPr lang="zh-CN" altLang="en-US" sz="3600" kern="0" dirty="0">
                <a:solidFill>
                  <a:srgbClr val="FBFF4B"/>
                </a:solidFill>
                <a:latin typeface="+mj-ea"/>
                <a:ea typeface="+mj-ea"/>
                <a:cs typeface="+mn-ea"/>
                <a:sym typeface="+mn-lt"/>
              </a:endParaRPr>
            </a:p>
          </p:txBody>
        </p:sp>
      </p:grpSp>
      <p:cxnSp>
        <p:nvCxnSpPr>
          <p:cNvPr id="15" name="直接连接符 14"/>
          <p:cNvCxnSpPr/>
          <p:nvPr/>
        </p:nvCxnSpPr>
        <p:spPr>
          <a:xfrm>
            <a:off x="1084630" y="2931523"/>
            <a:ext cx="10094675" cy="0"/>
          </a:xfrm>
          <a:prstGeom prst="line">
            <a:avLst/>
          </a:prstGeom>
          <a:noFill/>
          <a:ln w="6350" cap="flat" cmpd="sng" algn="ctr">
            <a:solidFill>
              <a:srgbClr val="F50000"/>
            </a:solidFill>
            <a:prstDash val="solid"/>
            <a:miter lim="800000"/>
            <a:headEnd type="oval" w="med" len="med"/>
            <a:tailEnd type="oval" w="med" len="med"/>
          </a:ln>
          <a:effectLst/>
        </p:spPr>
      </p:cxnSp>
      <p:sp>
        <p:nvSpPr>
          <p:cNvPr id="7" name="矩形 6"/>
          <p:cNvSpPr/>
          <p:nvPr/>
        </p:nvSpPr>
        <p:spPr>
          <a:xfrm>
            <a:off x="1220762" y="3233729"/>
            <a:ext cx="9921311" cy="2335483"/>
          </a:xfrm>
          <a:prstGeom prst="rect">
            <a:avLst/>
          </a:prstGeom>
        </p:spPr>
        <p:txBody>
          <a:bodyPr wrap="square">
            <a:spAutoFit/>
          </a:bodyPr>
          <a:lstStyle/>
          <a:p>
            <a:pPr marL="342900" indent="-342900" algn="just" defTabSz="914400">
              <a:lnSpc>
                <a:spcPct val="135000"/>
              </a:lnSpc>
              <a:buFont typeface="Wingdings" panose="05000000000000000000" pitchFamily="2" charset="2"/>
              <a:buChar char="l"/>
            </a:pPr>
            <a:r>
              <a:rPr lang="zh-CN" altLang="en-US" dirty="0">
                <a:solidFill>
                  <a:schemeClr val="tx1">
                    <a:lumMod val="85000"/>
                    <a:lumOff val="15000"/>
                  </a:schemeClr>
                </a:solidFill>
                <a:latin typeface="+mj-ea"/>
                <a:ea typeface="+mj-ea"/>
                <a:cs typeface="+mn-ea"/>
                <a:sym typeface="+mn-lt"/>
              </a:rPr>
              <a:t>要坚持“用理想支撑奉献、用忠诚诠释奉献、用奋斗书写奉献、用淡泊彰显奉献、用机制激励奉献”，切实增强推动高质量发展的责任感紧迫感使命感，</a:t>
            </a:r>
            <a:endParaRPr lang="en-US" altLang="zh-CN" dirty="0">
              <a:solidFill>
                <a:schemeClr val="tx1">
                  <a:lumMod val="85000"/>
                  <a:lumOff val="15000"/>
                </a:schemeClr>
              </a:solidFill>
              <a:latin typeface="+mj-ea"/>
              <a:ea typeface="+mj-ea"/>
              <a:cs typeface="+mn-ea"/>
              <a:sym typeface="+mn-lt"/>
            </a:endParaRPr>
          </a:p>
          <a:p>
            <a:pPr marL="342900" indent="-342900" algn="just" defTabSz="914400">
              <a:lnSpc>
                <a:spcPct val="135000"/>
              </a:lnSpc>
              <a:buFont typeface="Wingdings" panose="05000000000000000000" pitchFamily="2" charset="2"/>
              <a:buChar char="l"/>
            </a:pPr>
            <a:r>
              <a:rPr lang="zh-CN" altLang="en-US" dirty="0">
                <a:solidFill>
                  <a:schemeClr val="tx1">
                    <a:lumMod val="85000"/>
                    <a:lumOff val="15000"/>
                  </a:schemeClr>
                </a:solidFill>
                <a:latin typeface="+mj-ea"/>
                <a:ea typeface="+mj-ea"/>
                <a:cs typeface="+mn-ea"/>
                <a:sym typeface="+mn-lt"/>
              </a:rPr>
              <a:t>积极投身推动高质量发展的生动实践，抓重点、抓关键、攻难点、求突破，敢担当、尽责任、有作为，把心思集中在想事上，</a:t>
            </a:r>
            <a:endParaRPr lang="en-US" altLang="zh-CN" dirty="0">
              <a:solidFill>
                <a:schemeClr val="tx1">
                  <a:lumMod val="85000"/>
                  <a:lumOff val="15000"/>
                </a:schemeClr>
              </a:solidFill>
              <a:latin typeface="+mj-ea"/>
              <a:ea typeface="+mj-ea"/>
              <a:cs typeface="+mn-ea"/>
              <a:sym typeface="+mn-lt"/>
            </a:endParaRPr>
          </a:p>
          <a:p>
            <a:pPr marL="342900" indent="-342900" algn="just" defTabSz="914400">
              <a:lnSpc>
                <a:spcPct val="135000"/>
              </a:lnSpc>
              <a:buFont typeface="Wingdings" panose="05000000000000000000" pitchFamily="2" charset="2"/>
              <a:buChar char="l"/>
            </a:pPr>
            <a:r>
              <a:rPr lang="zh-CN" altLang="en-US" dirty="0">
                <a:solidFill>
                  <a:schemeClr val="tx1">
                    <a:lumMod val="85000"/>
                    <a:lumOff val="15000"/>
                  </a:schemeClr>
                </a:solidFill>
                <a:latin typeface="+mj-ea"/>
                <a:ea typeface="+mj-ea"/>
                <a:cs typeface="+mn-ea"/>
                <a:sym typeface="+mn-lt"/>
              </a:rPr>
              <a:t>把本领体现在干事上，把目标锁定在成事上，以钉钉子精神推动高质量发展各项工作落地开花结果。</a:t>
            </a:r>
            <a:endParaRPr lang="zh-CN" altLang="en-US" dirty="0">
              <a:solidFill>
                <a:schemeClr val="tx1">
                  <a:lumMod val="85000"/>
                  <a:lumOff val="15000"/>
                </a:schemeClr>
              </a:solidFill>
              <a:latin typeface="+mj-ea"/>
              <a:ea typeface="+mj-ea"/>
              <a:cs typeface="+mn-ea"/>
              <a:sym typeface="+mn-lt"/>
            </a:endParaRPr>
          </a:p>
        </p:txBody>
      </p:sp>
      <p:sp>
        <p:nvSpPr>
          <p:cNvPr id="9" name="矩形 8"/>
          <p:cNvSpPr/>
          <p:nvPr/>
        </p:nvSpPr>
        <p:spPr>
          <a:xfrm>
            <a:off x="3526931" y="2252831"/>
            <a:ext cx="7799315" cy="599947"/>
          </a:xfrm>
          <a:prstGeom prst="rect">
            <a:avLst/>
          </a:prstGeom>
        </p:spPr>
        <p:txBody>
          <a:bodyPr wrap="none">
            <a:spAutoFit/>
          </a:bodyPr>
          <a:lstStyle/>
          <a:p>
            <a:r>
              <a:rPr lang="zh-CN" altLang="en-US" sz="3200" b="1" dirty="0">
                <a:solidFill>
                  <a:srgbClr val="F50000"/>
                </a:solidFill>
                <a:latin typeface="+mj-ea"/>
                <a:ea typeface="+mj-ea"/>
                <a:cs typeface="+mn-ea"/>
                <a:sym typeface="+mn-lt"/>
              </a:rPr>
              <a:t>发扬优良传统，永葆共产党人的奉献精神</a:t>
            </a:r>
            <a:endParaRPr lang="zh-CN" altLang="en-US" sz="3200" b="1" dirty="0">
              <a:solidFill>
                <a:srgbClr val="F50000"/>
              </a:solidFill>
              <a:latin typeface="+mj-ea"/>
              <a:ea typeface="+mj-ea"/>
              <a:cs typeface="+mn-ea"/>
              <a:sym typeface="+mn-lt"/>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9426" y="1862633"/>
            <a:ext cx="1935484" cy="125273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6" presetClass="entr" presetSubtype="2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20665" y="1862633"/>
            <a:ext cx="10921504" cy="4268524"/>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2" name="矩形 1"/>
          <p:cNvSpPr/>
          <p:nvPr/>
        </p:nvSpPr>
        <p:spPr>
          <a:xfrm>
            <a:off x="1340174" y="2367762"/>
            <a:ext cx="9429637" cy="1051170"/>
          </a:xfrm>
          <a:prstGeom prst="rect">
            <a:avLst/>
          </a:prstGeom>
          <a:noFill/>
          <a:ln w="19050">
            <a:solidFill>
              <a:srgbClr val="F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sp>
        <p:nvSpPr>
          <p:cNvPr id="3" name="矩形 2"/>
          <p:cNvSpPr/>
          <p:nvPr/>
        </p:nvSpPr>
        <p:spPr>
          <a:xfrm>
            <a:off x="1887589" y="2630960"/>
            <a:ext cx="9218470" cy="682978"/>
          </a:xfrm>
          <a:prstGeom prst="rect">
            <a:avLst/>
          </a:prstGeom>
        </p:spPr>
        <p:txBody>
          <a:bodyPr wrap="square">
            <a:spAutoFit/>
          </a:bodyPr>
          <a:lstStyle/>
          <a:p>
            <a:pPr>
              <a:lnSpc>
                <a:spcPct val="120000"/>
              </a:lnSpc>
            </a:pPr>
            <a:r>
              <a:rPr lang="zh-CN" altLang="en-US" sz="3200" b="1" dirty="0">
                <a:solidFill>
                  <a:srgbClr val="F50000"/>
                </a:solidFill>
                <a:latin typeface="+mj-ea"/>
                <a:ea typeface="+mj-ea"/>
                <a:cs typeface="+mn-ea"/>
                <a:sym typeface="+mn-lt"/>
              </a:rPr>
              <a:t>追梦需要激情和理想，圆梦需要奋斗和奉献</a:t>
            </a:r>
            <a:endParaRPr lang="zh-CN" altLang="zh-CN" sz="3200" b="1" dirty="0">
              <a:solidFill>
                <a:srgbClr val="F50000"/>
              </a:solidFill>
              <a:latin typeface="+mj-ea"/>
              <a:ea typeface="+mj-ea"/>
              <a:cs typeface="+mn-ea"/>
              <a:sym typeface="+mn-lt"/>
            </a:endParaRPr>
          </a:p>
        </p:txBody>
      </p:sp>
      <p:sp>
        <p:nvSpPr>
          <p:cNvPr id="4" name="矩形 3"/>
          <p:cNvSpPr/>
          <p:nvPr/>
        </p:nvSpPr>
        <p:spPr>
          <a:xfrm>
            <a:off x="1812384" y="2091290"/>
            <a:ext cx="3593594" cy="539670"/>
          </a:xfrm>
          <a:prstGeom prst="rect">
            <a:avLst/>
          </a:prstGeom>
          <a:solidFill>
            <a:srgbClr val="F50000"/>
          </a:solidFill>
          <a:ln>
            <a:solidFill>
              <a:srgbClr val="F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dirty="0">
              <a:solidFill>
                <a:schemeClr val="bg1"/>
              </a:solidFill>
              <a:latin typeface="+mj-ea"/>
              <a:ea typeface="+mj-ea"/>
              <a:cs typeface="+mn-ea"/>
              <a:sym typeface="+mn-lt"/>
            </a:endParaRPr>
          </a:p>
        </p:txBody>
      </p:sp>
      <p:sp>
        <p:nvSpPr>
          <p:cNvPr id="7" name="矩形 6"/>
          <p:cNvSpPr>
            <a:spLocks noChangeArrowheads="1"/>
          </p:cNvSpPr>
          <p:nvPr/>
        </p:nvSpPr>
        <p:spPr bwMode="auto">
          <a:xfrm>
            <a:off x="1665768" y="3546286"/>
            <a:ext cx="8932400" cy="21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dirty="0">
                <a:solidFill>
                  <a:srgbClr val="000000"/>
                </a:solidFill>
                <a:latin typeface="+mj-ea"/>
                <a:ea typeface="+mj-ea"/>
                <a:cs typeface="+mn-ea"/>
                <a:sym typeface="+mn-lt"/>
              </a:rPr>
              <a:t>新时代强烈呼唤共产党人的奉献精神，我们要立足岗位弘扬奉献精神，突出优质服务弘扬奉献精神，突出推动高质量发展弘扬奉献精神，认真落实党章规定和入党誓词，认真履行党员必须履行的义务，甘入苦海、夙夜在公、以身许党，用实际行动践行奉献精神新的时代内涵，努力完成新时代党的历史使命交给我们的重大任务，新时代进行伟大斗争、建设伟大工程、推进伟大事业、实现伟大梦想。</a:t>
            </a:r>
            <a:endParaRPr lang="zh-CN" altLang="en-US" dirty="0">
              <a:solidFill>
                <a:srgbClr val="000000"/>
              </a:solidFill>
              <a:latin typeface="+mj-ea"/>
              <a:ea typeface="+mj-ea"/>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trips(down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p:bldP spid="4"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8476" y="1899200"/>
            <a:ext cx="10921504" cy="4268524"/>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2800" b="1" kern="0">
              <a:solidFill>
                <a:srgbClr val="FFFDFB"/>
              </a:solidFill>
              <a:latin typeface="+mj-ea"/>
              <a:ea typeface="+mj-ea"/>
              <a:cs typeface="+mn-ea"/>
              <a:sym typeface="+mn-lt"/>
            </a:endParaRPr>
          </a:p>
        </p:txBody>
      </p:sp>
      <p:sp>
        <p:nvSpPr>
          <p:cNvPr id="3" name="矩形 2"/>
          <p:cNvSpPr/>
          <p:nvPr/>
        </p:nvSpPr>
        <p:spPr>
          <a:xfrm>
            <a:off x="1344869" y="3424580"/>
            <a:ext cx="2085592" cy="707630"/>
          </a:xfrm>
          <a:prstGeom prst="rect">
            <a:avLst/>
          </a:prstGeom>
        </p:spPr>
        <p:txBody>
          <a:bodyPr wrap="square">
            <a:spAutoFit/>
          </a:bodyPr>
          <a:lstStyle/>
          <a:p>
            <a:pPr algn="ctr" defTabSz="914400">
              <a:defRPr/>
            </a:pPr>
            <a:r>
              <a:rPr lang="zh-CN" altLang="en-US" sz="4000" b="1" kern="0" dirty="0">
                <a:solidFill>
                  <a:srgbClr val="FFFAF0"/>
                </a:solidFill>
                <a:latin typeface="+mj-ea"/>
                <a:ea typeface="+mj-ea"/>
                <a:cs typeface="+mn-ea"/>
                <a:sym typeface="+mn-lt"/>
              </a:rPr>
              <a:t>总之</a:t>
            </a:r>
            <a:endParaRPr lang="zh-CN" altLang="en-US" sz="4000" b="1" kern="0" dirty="0">
              <a:solidFill>
                <a:srgbClr val="FFFAF0"/>
              </a:solidFill>
              <a:latin typeface="+mj-ea"/>
              <a:ea typeface="+mj-ea"/>
              <a:cs typeface="+mn-ea"/>
              <a:sym typeface="+mn-lt"/>
            </a:endParaRPr>
          </a:p>
        </p:txBody>
      </p:sp>
      <p:cxnSp>
        <p:nvCxnSpPr>
          <p:cNvPr id="4" name="直接连接符 3"/>
          <p:cNvCxnSpPr/>
          <p:nvPr/>
        </p:nvCxnSpPr>
        <p:spPr>
          <a:xfrm>
            <a:off x="2099769" y="4213205"/>
            <a:ext cx="575792" cy="0"/>
          </a:xfrm>
          <a:prstGeom prst="line">
            <a:avLst/>
          </a:prstGeom>
          <a:noFill/>
          <a:ln w="25400" cap="rnd" cmpd="sng" algn="ctr">
            <a:solidFill>
              <a:srgbClr val="FFFAF0"/>
            </a:solidFill>
            <a:prstDash val="solid"/>
            <a:miter lim="800000"/>
          </a:ln>
          <a:effectLst/>
        </p:spPr>
      </p:cxnSp>
      <p:sp>
        <p:nvSpPr>
          <p:cNvPr id="6" name="矩形 5"/>
          <p:cNvSpPr/>
          <p:nvPr/>
        </p:nvSpPr>
        <p:spPr>
          <a:xfrm>
            <a:off x="4443172" y="2156460"/>
            <a:ext cx="6431780" cy="3754005"/>
          </a:xfrm>
          <a:prstGeom prst="rect">
            <a:avLst/>
          </a:prstGeom>
        </p:spPr>
        <p:txBody>
          <a:bodyPr wrap="square">
            <a:spAutoFit/>
          </a:bodyPr>
          <a:lstStyle/>
          <a:p>
            <a:pPr algn="just" defTabSz="914400">
              <a:lnSpc>
                <a:spcPct val="140000"/>
              </a:lnSpc>
            </a:pPr>
            <a:r>
              <a:rPr lang="zh-CN" altLang="en-US" sz="2000" b="1" dirty="0">
                <a:solidFill>
                  <a:srgbClr val="F50000"/>
                </a:solidFill>
                <a:latin typeface="+mj-ea"/>
                <a:ea typeface="+mj-ea"/>
                <a:cs typeface="+mn-ea"/>
                <a:sym typeface="+mn-lt"/>
              </a:rPr>
              <a:t>新时代需要党员干部有新姿态。</a:t>
            </a:r>
            <a:r>
              <a:rPr lang="zh-CN" altLang="en-US" dirty="0">
                <a:solidFill>
                  <a:prstClr val="black">
                    <a:lumMod val="95000"/>
                    <a:lumOff val="5000"/>
                  </a:prstClr>
                </a:solidFill>
                <a:latin typeface="+mj-ea"/>
                <a:ea typeface="+mj-ea"/>
                <a:cs typeface="+mn-ea"/>
                <a:sym typeface="+mn-lt"/>
              </a:rPr>
              <a:t>这种姿态就是奉献，以全新的精神面貌投入到新时代的建设中，把脱贫攻坚、经济建设、扫黑除恶等工作当成事业，以火一般的热情投入工作。党员干部要有一心为民的奉献意识，把国家、人民和集体的利益放在首位，全心全意为人民服务。要以焦裕禄、孔繁森、杨善洲、廖俊波，郑德荣，李泉新等优秀的共产党员为榜样，主动对标优秀，查找不足，甘于奉献，</a:t>
            </a:r>
            <a:r>
              <a:rPr lang="zh-CN" altLang="en-US" sz="2000" b="1" dirty="0">
                <a:solidFill>
                  <a:srgbClr val="F50000"/>
                </a:solidFill>
                <a:latin typeface="+mj-ea"/>
                <a:ea typeface="+mj-ea"/>
                <a:cs typeface="+mn-ea"/>
                <a:sym typeface="+mn-lt"/>
              </a:rPr>
              <a:t>不忘初心， 牢记使命，答好“入党为什么、在党干什么、身后留什么”这张答卷。为实现伟大复兴的中国梦燃起心中奋进的火焰。</a:t>
            </a:r>
            <a:endParaRPr lang="zh-CN" altLang="en-US" sz="2000" b="1" dirty="0">
              <a:solidFill>
                <a:srgbClr val="F50000"/>
              </a:solidFill>
              <a:latin typeface="+mj-ea"/>
              <a:ea typeface="+mj-ea"/>
              <a:cs typeface="+mn-ea"/>
              <a:sym typeface="+mn-lt"/>
            </a:endParaRPr>
          </a:p>
        </p:txBody>
      </p:sp>
      <p:sp>
        <p:nvSpPr>
          <p:cNvPr id="20" name="圆角矩形 19"/>
          <p:cNvSpPr/>
          <p:nvPr/>
        </p:nvSpPr>
        <p:spPr>
          <a:xfrm>
            <a:off x="708477" y="2623267"/>
            <a:ext cx="2475104" cy="646181"/>
          </a:xfrm>
          <a:prstGeom prst="roundRect">
            <a:avLst>
              <a:gd name="adj" fmla="val 0"/>
            </a:avLst>
          </a:prstGeom>
          <a:solidFill>
            <a:srgbClr val="F50000"/>
          </a:solidFill>
        </p:spPr>
        <p:txBody>
          <a:bodyPr wrap="square">
            <a:spAutoFit/>
          </a:bodyPr>
          <a:lstStyle/>
          <a:p>
            <a:pPr algn="ctr" defTabSz="914400"/>
            <a:r>
              <a:rPr lang="zh-CN" altLang="en-US" sz="3600" b="1" kern="0" dirty="0">
                <a:solidFill>
                  <a:schemeClr val="bg1"/>
                </a:solidFill>
                <a:latin typeface="+mj-ea"/>
                <a:ea typeface="+mj-ea"/>
                <a:cs typeface="+mn-ea"/>
                <a:sym typeface="+mn-lt"/>
              </a:rPr>
              <a:t>总  之</a:t>
            </a:r>
            <a:endParaRPr lang="zh-CN" altLang="en-US" sz="3600" kern="0" dirty="0">
              <a:solidFill>
                <a:schemeClr val="bg1"/>
              </a:solidFill>
              <a:latin typeface="+mj-ea"/>
              <a:ea typeface="+mj-ea"/>
              <a:cs typeface="+mn-ea"/>
              <a:sym typeface="+mn-lt"/>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1812" y="3407308"/>
            <a:ext cx="4661103" cy="30168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6" grpId="0" build="allAtOnce"/>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2" name="图片 1"/>
          <p:cNvPicPr>
            <a:picLocks noChangeAspect="1"/>
          </p:cNvPicPr>
          <p:nvPr/>
        </p:nvPicPr>
        <p:blipFill>
          <a:blip r:embed="rId4"/>
          <a:stretch>
            <a:fillRect/>
          </a:stretch>
        </p:blipFill>
        <p:spPr>
          <a:xfrm>
            <a:off x="0" y="0"/>
            <a:ext cx="12192000" cy="6858000"/>
          </a:xfrm>
          <a:prstGeom prst="rect">
            <a:avLst/>
          </a:prstGeom>
        </p:spPr>
      </p:pic>
      <p:sp>
        <p:nvSpPr>
          <p:cNvPr id="4" name="矩形 3"/>
          <p:cNvSpPr/>
          <p:nvPr/>
        </p:nvSpPr>
        <p:spPr>
          <a:xfrm>
            <a:off x="5025197" y="1322471"/>
            <a:ext cx="3723855" cy="523220"/>
          </a:xfrm>
          <a:prstGeom prst="rect">
            <a:avLst/>
          </a:prstGeom>
          <a:noFill/>
        </p:spPr>
        <p:txBody>
          <a:bodyPr wrap="square" rtlCol="0">
            <a:spAutoFit/>
          </a:bodyPr>
          <a:lstStyle/>
          <a:p>
            <a:pPr algn="dist"/>
            <a:r>
              <a:rPr lang="zh-CN" altLang="en-US" sz="2800" b="1" dirty="0">
                <a:solidFill>
                  <a:sysClr val="windowText" lastClr="000000"/>
                </a:solidFill>
                <a:effectLst>
                  <a:glow rad="152400">
                    <a:schemeClr val="bg1"/>
                  </a:glow>
                </a:effectLst>
                <a:latin typeface="思源黑体 CN Heavy" panose="020B0A00000000000000" pitchFamily="34" charset="-122"/>
                <a:ea typeface="思源黑体 CN Heavy" panose="020B0A00000000000000" pitchFamily="34" charset="-122"/>
                <a:cs typeface="+mn-ea"/>
                <a:sym typeface="+mn-lt"/>
              </a:rPr>
              <a:t>中国共产党党员培训</a:t>
            </a:r>
            <a:endParaRPr lang="zh-CN" altLang="en-US" sz="2800" b="1" dirty="0">
              <a:solidFill>
                <a:sysClr val="windowText" lastClr="000000"/>
              </a:solidFill>
              <a:effectLst>
                <a:glow rad="152400">
                  <a:schemeClr val="bg1"/>
                </a:glow>
              </a:effectLst>
              <a:latin typeface="思源黑体 CN Heavy" panose="020B0A00000000000000" pitchFamily="34" charset="-122"/>
              <a:ea typeface="思源黑体 CN Heavy" panose="020B0A00000000000000" pitchFamily="34" charset="-122"/>
              <a:cs typeface="+mn-ea"/>
              <a:sym typeface="+mn-lt"/>
            </a:endParaRPr>
          </a:p>
        </p:txBody>
      </p:sp>
      <p:pic>
        <p:nvPicPr>
          <p:cNvPr id="5" name="图片 4"/>
          <p:cNvPicPr>
            <a:picLocks noChangeAspect="1"/>
          </p:cNvPicPr>
          <p:nvPr/>
        </p:nvPicPr>
        <p:blipFill>
          <a:blip r:embed="rId5" cstate="email"/>
          <a:stretch>
            <a:fillRect/>
          </a:stretch>
        </p:blipFill>
        <p:spPr>
          <a:xfrm rot="295361" flipH="1">
            <a:off x="5706762" y="5448850"/>
            <a:ext cx="2062225" cy="1160955"/>
          </a:xfrm>
          <a:prstGeom prst="rect">
            <a:avLst/>
          </a:prstGeom>
        </p:spPr>
      </p:pic>
      <p:grpSp>
        <p:nvGrpSpPr>
          <p:cNvPr id="6" name="组合 5"/>
          <p:cNvGrpSpPr/>
          <p:nvPr/>
        </p:nvGrpSpPr>
        <p:grpSpPr>
          <a:xfrm>
            <a:off x="1328020" y="2459770"/>
            <a:ext cx="9430287" cy="2739298"/>
            <a:chOff x="2492931" y="2637374"/>
            <a:chExt cx="7090531" cy="5016758"/>
          </a:xfrm>
        </p:grpSpPr>
        <p:sp>
          <p:nvSpPr>
            <p:cNvPr id="7" name="矩形 6"/>
            <p:cNvSpPr/>
            <p:nvPr/>
          </p:nvSpPr>
          <p:spPr>
            <a:xfrm>
              <a:off x="2572972" y="2637374"/>
              <a:ext cx="7010490" cy="5016758"/>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立足岗位讲奉献 </a:t>
              </a:r>
              <a:endParaRPr lang="en-US" altLang="zh-CN"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a:p>
              <a:pPr algn="ctr"/>
              <a:r>
                <a:rPr lang="zh-CN" altLang="en-US"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勇于担当比作为</a:t>
              </a:r>
              <a:endParaRPr lang="zh-CN" altLang="en-US" sz="8000" b="1" dirty="0">
                <a:ln w="368300">
                  <a:solidFill>
                    <a:srgbClr val="C00000"/>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p:txBody>
        </p:sp>
        <p:sp>
          <p:nvSpPr>
            <p:cNvPr id="8" name="矩形 7"/>
            <p:cNvSpPr/>
            <p:nvPr/>
          </p:nvSpPr>
          <p:spPr>
            <a:xfrm>
              <a:off x="2492931" y="2637374"/>
              <a:ext cx="7010490" cy="5016758"/>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立足岗位讲奉献 </a:t>
              </a:r>
              <a:endParaRPr lang="en-US" altLang="zh-CN"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a:p>
              <a:pPr algn="ctr"/>
              <a:r>
                <a:rPr lang="zh-CN" altLang="en-US"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rPr>
                <a:t>勇于担当比作为</a:t>
              </a:r>
              <a:endParaRPr lang="zh-CN" altLang="en-US" sz="8000" b="1" dirty="0">
                <a:ln w="234950">
                  <a:solidFill>
                    <a:schemeClr val="bg1"/>
                  </a:solidFill>
                </a:ln>
                <a:solidFill>
                  <a:schemeClr val="bg1"/>
                </a:solidFill>
                <a:effectLst/>
                <a:latin typeface="思源黑体 CN Heavy" panose="020B0A00000000000000" pitchFamily="34" charset="-122"/>
                <a:ea typeface="思源黑体 CN Heavy" panose="020B0A00000000000000" pitchFamily="34" charset="-122"/>
                <a:cs typeface="+mn-ea"/>
                <a:sym typeface="+mn-lt"/>
              </a:endParaRPr>
            </a:p>
          </p:txBody>
        </p:sp>
        <p:sp>
          <p:nvSpPr>
            <p:cNvPr id="9" name="矩形 8"/>
            <p:cNvSpPr/>
            <p:nvPr/>
          </p:nvSpPr>
          <p:spPr>
            <a:xfrm>
              <a:off x="2532952" y="2637374"/>
              <a:ext cx="7010490" cy="5016758"/>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rPr>
                <a:t>立足岗位讲奉献 </a:t>
              </a:r>
              <a:endParaRPr lang="en-US" altLang="zh-CN"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endParaRPr>
            </a:p>
            <a:p>
              <a:pPr algn="ctr"/>
              <a:r>
                <a:rPr lang="zh-CN" altLang="en-US"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rPr>
                <a:t>勇于担当比作为</a:t>
              </a:r>
              <a:endParaRPr lang="zh-CN" altLang="en-US" sz="8000" b="1" dirty="0">
                <a:gradFill>
                  <a:gsLst>
                    <a:gs pos="14000">
                      <a:srgbClr val="FF0000"/>
                    </a:gs>
                    <a:gs pos="94000">
                      <a:srgbClr val="790000"/>
                    </a:gs>
                    <a:gs pos="49000">
                      <a:srgbClr val="FF0000"/>
                    </a:gs>
                  </a:gsLst>
                  <a:lin ang="5400000" scaled="1"/>
                </a:gradFill>
                <a:effectLst/>
                <a:latin typeface="思源黑体 CN Heavy" panose="020B0A00000000000000" pitchFamily="34" charset="-122"/>
                <a:ea typeface="思源黑体 CN Heavy" panose="020B0A00000000000000" pitchFamily="34" charset="-122"/>
                <a:cs typeface="+mn-ea"/>
                <a:sym typeface="+mn-lt"/>
              </a:endParaRPr>
            </a:p>
          </p:txBody>
        </p:sp>
      </p:grpSp>
      <p:pic>
        <p:nvPicPr>
          <p:cNvPr id="10" name="图片 9"/>
          <p:cNvPicPr>
            <a:picLocks noChangeAspect="1"/>
          </p:cNvPicPr>
          <p:nvPr/>
        </p:nvPicPr>
        <p:blipFill>
          <a:blip r:embed="rId6" cstate="screen"/>
          <a:stretch>
            <a:fillRect/>
          </a:stretch>
        </p:blipFill>
        <p:spPr>
          <a:xfrm rot="295361" flipH="1">
            <a:off x="10309969" y="849428"/>
            <a:ext cx="1160557" cy="653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99" fill="hold"/>
                                        <p:tgtEl>
                                          <p:spTgt spid="3"/>
                                        </p:tgtEl>
                                      </p:cBhvr>
                                    </p:cmd>
                                  </p:childTnLst>
                                </p:cTn>
                              </p:par>
                              <p:par>
                                <p:cTn id="7" presetID="42" presetClass="entr" presetSubtype="0" fill="hold" nodeType="withEffect">
                                  <p:stCondLst>
                                    <p:cond delay="3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36" fill="hold" grpId="0" nodeType="withEffect">
                                  <p:stCondLst>
                                    <p:cond delay="800"/>
                                  </p:stCondLst>
                                  <p:childTnLst>
                                    <p:set>
                                      <p:cBhvr>
                                        <p:cTn id="13" dur="1" fill="hold">
                                          <p:stCondLst>
                                            <p:cond delay="0"/>
                                          </p:stCondLst>
                                        </p:cTn>
                                        <p:tgtEl>
                                          <p:spTgt spid="4"/>
                                        </p:tgtEl>
                                        <p:attrNameLst>
                                          <p:attrName>style.visibility</p:attrName>
                                        </p:attrNameLst>
                                      </p:cBhvr>
                                      <p:to>
                                        <p:strVal val="visible"/>
                                      </p:to>
                                    </p:set>
                                    <p:anim calcmode="lin" valueType="num">
                                      <p:cBhvr>
                                        <p:cTn id="14" dur="800" fill="hold"/>
                                        <p:tgtEl>
                                          <p:spTgt spid="4"/>
                                        </p:tgtEl>
                                        <p:attrNameLst>
                                          <p:attrName>ppt_w</p:attrName>
                                        </p:attrNameLst>
                                      </p:cBhvr>
                                      <p:tavLst>
                                        <p:tav tm="0">
                                          <p:val>
                                            <p:strVal val="(6*min(max(#ppt_w*#ppt_h,.3),1)-7.4)/-.7*#ppt_w"/>
                                          </p:val>
                                        </p:tav>
                                        <p:tav tm="100000">
                                          <p:val>
                                            <p:strVal val="#ppt_w"/>
                                          </p:val>
                                        </p:tav>
                                      </p:tavLst>
                                    </p:anim>
                                    <p:anim calcmode="lin" valueType="num">
                                      <p:cBhvr>
                                        <p:cTn id="15" dur="800" fill="hold"/>
                                        <p:tgtEl>
                                          <p:spTgt spid="4"/>
                                        </p:tgtEl>
                                        <p:attrNameLst>
                                          <p:attrName>ppt_h</p:attrName>
                                        </p:attrNameLst>
                                      </p:cBhvr>
                                      <p:tavLst>
                                        <p:tav tm="0">
                                          <p:val>
                                            <p:strVal val="(6*min(max(#ppt_w*#ppt_h,.3),1)-7.4)/-.7*#ppt_h"/>
                                          </p:val>
                                        </p:tav>
                                        <p:tav tm="100000">
                                          <p:val>
                                            <p:strVal val="#ppt_h"/>
                                          </p:val>
                                        </p:tav>
                                      </p:tavLst>
                                    </p:anim>
                                    <p:anim calcmode="lin" valueType="num">
                                      <p:cBhvr>
                                        <p:cTn id="16" dur="800" fill="hold"/>
                                        <p:tgtEl>
                                          <p:spTgt spid="4"/>
                                        </p:tgtEl>
                                        <p:attrNameLst>
                                          <p:attrName>ppt_x</p:attrName>
                                        </p:attrNameLst>
                                      </p:cBhvr>
                                      <p:tavLst>
                                        <p:tav tm="0">
                                          <p:val>
                                            <p:fltVal val="0.5"/>
                                          </p:val>
                                        </p:tav>
                                        <p:tav tm="100000">
                                          <p:val>
                                            <p:strVal val="#ppt_x"/>
                                          </p:val>
                                        </p:tav>
                                      </p:tavLst>
                                    </p:anim>
                                    <p:anim calcmode="lin" valueType="num">
                                      <p:cBhvr>
                                        <p:cTn id="17" dur="800" fill="hold"/>
                                        <p:tgtEl>
                                          <p:spTgt spid="4"/>
                                        </p:tgtEl>
                                        <p:attrNameLst>
                                          <p:attrName>ppt_y</p:attrName>
                                        </p:attrNameLst>
                                      </p:cBhvr>
                                      <p:tavLst>
                                        <p:tav tm="0">
                                          <p:val>
                                            <p:strVal val="1+(6*min(max(#ppt_w*#ppt_h,.3),1)-7.4)/-.7*#ppt_h/2"/>
                                          </p:val>
                                        </p:tav>
                                        <p:tav tm="100000">
                                          <p:val>
                                            <p:strVal val="#ppt_y"/>
                                          </p:val>
                                        </p:tav>
                                      </p:tavLst>
                                    </p:anim>
                                  </p:childTnLst>
                                </p:cTn>
                              </p:par>
                              <p:par>
                                <p:cTn id="18" presetID="14" presetClass="entr" presetSubtype="10" fill="hold" nodeType="withEffect">
                                  <p:stCondLst>
                                    <p:cond delay="80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1100"/>
                                        <p:tgtEl>
                                          <p:spTgt spid="6"/>
                                        </p:tgtEl>
                                      </p:cBhvr>
                                    </p:animEffect>
                                  </p:childTnLst>
                                </p:cTn>
                              </p:par>
                              <p:par>
                                <p:cTn id="21" presetID="2" presetClass="entr" presetSubtype="12" fill="hold" nodeType="withEffect">
                                  <p:stCondLst>
                                    <p:cond delay="1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100" fill="hold"/>
                                        <p:tgtEl>
                                          <p:spTgt spid="5"/>
                                        </p:tgtEl>
                                        <p:attrNameLst>
                                          <p:attrName>ppt_x</p:attrName>
                                        </p:attrNameLst>
                                      </p:cBhvr>
                                      <p:tavLst>
                                        <p:tav tm="0">
                                          <p:val>
                                            <p:strVal val="0-#ppt_w/2"/>
                                          </p:val>
                                        </p:tav>
                                        <p:tav tm="100000">
                                          <p:val>
                                            <p:strVal val="#ppt_x"/>
                                          </p:val>
                                        </p:tav>
                                      </p:tavLst>
                                    </p:anim>
                                    <p:anim calcmode="lin" valueType="num">
                                      <p:cBhvr additive="base">
                                        <p:cTn id="24" dur="11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12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300" fill="hold"/>
                                        <p:tgtEl>
                                          <p:spTgt spid="10"/>
                                        </p:tgtEl>
                                        <p:attrNameLst>
                                          <p:attrName>ppt_x</p:attrName>
                                        </p:attrNameLst>
                                      </p:cBhvr>
                                      <p:tavLst>
                                        <p:tav tm="0">
                                          <p:val>
                                            <p:strVal val="0-#ppt_w/2"/>
                                          </p:val>
                                        </p:tav>
                                        <p:tav tm="100000">
                                          <p:val>
                                            <p:strVal val="#ppt_x"/>
                                          </p:val>
                                        </p:tav>
                                      </p:tavLst>
                                    </p:anim>
                                    <p:anim calcmode="lin" valueType="num">
                                      <p:cBhvr additive="base">
                                        <p:cTn id="28" dur="1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18" name="图片 17"/>
          <p:cNvPicPr>
            <a:picLocks noChangeAspect="1"/>
          </p:cNvPicPr>
          <p:nvPr/>
        </p:nvPicPr>
        <p:blipFill>
          <a:blip r:embed="rId4"/>
          <a:stretch>
            <a:fillRect/>
          </a:stretch>
        </p:blipFill>
        <p:spPr>
          <a:xfrm>
            <a:off x="0" y="0"/>
            <a:ext cx="12192000" cy="6858000"/>
          </a:xfrm>
          <a:prstGeom prst="rect">
            <a:avLst/>
          </a:prstGeom>
        </p:spPr>
      </p:pic>
      <p:grpSp>
        <p:nvGrpSpPr>
          <p:cNvPr id="10" name="组合 9"/>
          <p:cNvGrpSpPr/>
          <p:nvPr/>
        </p:nvGrpSpPr>
        <p:grpSpPr>
          <a:xfrm>
            <a:off x="4037697" y="2513136"/>
            <a:ext cx="6299650" cy="2553955"/>
            <a:chOff x="2452608" y="2637372"/>
            <a:chExt cx="7130854" cy="4678403"/>
          </a:xfrm>
        </p:grpSpPr>
        <p:sp>
          <p:nvSpPr>
            <p:cNvPr id="11" name="矩形 10"/>
            <p:cNvSpPr/>
            <p:nvPr/>
          </p:nvSpPr>
          <p:spPr>
            <a:xfrm>
              <a:off x="2572972" y="2637374"/>
              <a:ext cx="7010490" cy="4678401"/>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rPr>
                <a:t>新时代对党员的新要求</a:t>
              </a:r>
              <a:endPar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2" name="矩形 11"/>
            <p:cNvSpPr/>
            <p:nvPr/>
          </p:nvSpPr>
          <p:spPr>
            <a:xfrm>
              <a:off x="2452608" y="2637372"/>
              <a:ext cx="7010490" cy="4678401"/>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rPr>
                <a:t>新时代对党员的新要求</a:t>
              </a:r>
              <a:endPar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3" name="矩形 12"/>
            <p:cNvSpPr/>
            <p:nvPr/>
          </p:nvSpPr>
          <p:spPr>
            <a:xfrm>
              <a:off x="2452608" y="2637372"/>
              <a:ext cx="7010490" cy="4678401"/>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rPr>
                <a:t>新时代对党员的新要求</a:t>
              </a:r>
              <a:endPar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endParaRPr>
            </a:p>
          </p:txBody>
        </p:sp>
      </p:grpSp>
      <p:sp>
        <p:nvSpPr>
          <p:cNvPr id="14" name="TextBox 46"/>
          <p:cNvSpPr txBox="1"/>
          <p:nvPr/>
        </p:nvSpPr>
        <p:spPr bwMode="auto">
          <a:xfrm>
            <a:off x="5931713" y="1016679"/>
            <a:ext cx="2492413" cy="1015428"/>
          </a:xfrm>
          <a:prstGeom prst="rect">
            <a:avLst/>
          </a:prstGeom>
          <a:noFill/>
        </p:spPr>
        <p:txBody>
          <a:bodyPr wrap="none">
            <a:spAutoFit/>
          </a:bodyPr>
          <a:lstStyle/>
          <a:p>
            <a:pPr>
              <a:defRPr/>
            </a:pPr>
            <a:r>
              <a:rPr lang="zh-CN" altLang="en-US" sz="6000" b="1" dirty="0">
                <a:latin typeface="微软雅黑" panose="020B0503020204020204" charset="-122"/>
                <a:ea typeface="微软雅黑" panose="020B0503020204020204" charset="-122"/>
                <a:cs typeface="+mn-ea"/>
                <a:sym typeface="+mn-lt"/>
              </a:rPr>
              <a:t>第一章</a:t>
            </a:r>
            <a:endParaRPr lang="zh-CN" altLang="en-US" sz="6000" b="1" dirty="0">
              <a:latin typeface="微软雅黑" panose="020B0503020204020204" charset="-122"/>
              <a:ea typeface="微软雅黑" panose="020B0503020204020204" charset="-122"/>
              <a:cs typeface="+mn-ea"/>
              <a:sym typeface="+mn-lt"/>
            </a:endParaRPr>
          </a:p>
        </p:txBody>
      </p:sp>
      <p:pic>
        <p:nvPicPr>
          <p:cNvPr id="15" name="图片 14"/>
          <p:cNvPicPr>
            <a:picLocks noChangeAspect="1"/>
          </p:cNvPicPr>
          <p:nvPr/>
        </p:nvPicPr>
        <p:blipFill>
          <a:blip r:embed="rId5" cstate="email"/>
          <a:stretch>
            <a:fillRect/>
          </a:stretch>
        </p:blipFill>
        <p:spPr>
          <a:xfrm rot="295361" flipH="1">
            <a:off x="4524346" y="5610994"/>
            <a:ext cx="2061748" cy="1160686"/>
          </a:xfrm>
          <a:prstGeom prst="rect">
            <a:avLst/>
          </a:prstGeom>
        </p:spPr>
      </p:pic>
      <p:pic>
        <p:nvPicPr>
          <p:cNvPr id="16" name="图片 15"/>
          <p:cNvPicPr>
            <a:picLocks noChangeAspect="1"/>
          </p:cNvPicPr>
          <p:nvPr/>
        </p:nvPicPr>
        <p:blipFill>
          <a:blip r:embed="rId6" cstate="screen"/>
          <a:stretch>
            <a:fillRect/>
          </a:stretch>
        </p:blipFill>
        <p:spPr>
          <a:xfrm rot="295361" flipH="1">
            <a:off x="10477616" y="292362"/>
            <a:ext cx="1160288" cy="65319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1" presetClass="mediacall" presetSubtype="0" fill="hold" nodeType="withEffect">
                                  <p:stCondLst>
                                    <p:cond delay="0"/>
                                  </p:stCondLst>
                                  <p:childTnLst>
                                    <p:cmd type="call" cmd="playFrom(0.0)">
                                      <p:cBhvr>
                                        <p:cTn id="23" dur="3799" fill="hold"/>
                                        <p:tgtEl>
                                          <p:spTgt spid="17"/>
                                        </p:tgtEl>
                                      </p:cBhvr>
                                    </p:cmd>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withEffect">
                                  <p:stCondLst>
                                    <p:cond delay="0"/>
                                  </p:stCondLst>
                                  <p:childTnLst>
                                    <p:cmd type="call" cmd="togglePause">
                                      <p:cBhvr>
                                        <p:cTn id="33" dur="1" fill="hold"/>
                                        <p:tgtEl>
                                          <p:spTgt spid="17"/>
                                        </p:tgtEl>
                                      </p:cBhvr>
                                    </p:cmd>
                                  </p:childTnLst>
                                </p:cTn>
                              </p:par>
                            </p:childTnLst>
                          </p:cTn>
                        </p:par>
                      </p:childTnLst>
                    </p:cTn>
                  </p:par>
                </p:childTnLst>
              </p:cTn>
              <p:nextCondLst>
                <p:cond evt="onClick" delay="0">
                  <p:tgtEl>
                    <p:spTgt spid="17"/>
                  </p:tgtEl>
                </p:cond>
              </p:nextCondLst>
            </p:seq>
            <p:video>
              <p:cMediaNode vol="80000">
                <p:cTn id="34" repeatCount="indefinite" fill="hold" display="0">
                  <p:stCondLst>
                    <p:cond delay="indefinite"/>
                  </p:stCondLst>
                </p:cTn>
                <p:tgtEl>
                  <p:spTgt spid="17"/>
                </p:tgtEl>
              </p:cMediaNode>
            </p:vide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55447" y="1584594"/>
            <a:ext cx="10616774" cy="4558753"/>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30" name="矩形 29"/>
          <p:cNvSpPr/>
          <p:nvPr/>
        </p:nvSpPr>
        <p:spPr>
          <a:xfrm>
            <a:off x="1786327" y="3160577"/>
            <a:ext cx="4139819" cy="2553954"/>
          </a:xfrm>
          <a:prstGeom prst="rect">
            <a:avLst/>
          </a:prstGeom>
          <a:noFill/>
        </p:spPr>
        <p:txBody>
          <a:bodyPr wrap="square">
            <a:spAutoFit/>
          </a:bodyPr>
          <a:lstStyle/>
          <a:p>
            <a:pPr algn="just" fontAlgn="base">
              <a:lnSpc>
                <a:spcPct val="160000"/>
              </a:lnSpc>
              <a:spcBef>
                <a:spcPct val="0"/>
              </a:spcBef>
              <a:spcAft>
                <a:spcPct val="0"/>
              </a:spcAft>
              <a:defRPr/>
            </a:pPr>
            <a:r>
              <a:rPr lang="zh-CN" altLang="en-US" sz="2500" kern="0" dirty="0">
                <a:solidFill>
                  <a:schemeClr val="tx1">
                    <a:lumMod val="95000"/>
                    <a:lumOff val="5000"/>
                  </a:schemeClr>
                </a:solidFill>
                <a:latin typeface="+mj-ea"/>
                <a:ea typeface="+mj-ea"/>
                <a:cs typeface="+mn-ea"/>
                <a:sym typeface="+mn-lt"/>
              </a:rPr>
              <a:t>中华民族伟大复兴，绝不是轻轻松松、敲锣打鼓就能实现的。全党必须准备付出更为艰巨、更为艰苦的努力。</a:t>
            </a:r>
            <a:endParaRPr lang="en-US" altLang="zh-CN" sz="2500" b="1" kern="0" dirty="0">
              <a:solidFill>
                <a:srgbClr val="E60000"/>
              </a:solidFill>
              <a:latin typeface="+mj-ea"/>
              <a:ea typeface="+mj-ea"/>
              <a:cs typeface="+mn-ea"/>
              <a:sym typeface="+mn-lt"/>
            </a:endParaRPr>
          </a:p>
        </p:txBody>
      </p:sp>
      <p:sp>
        <p:nvSpPr>
          <p:cNvPr id="31" name="矩形: 圆角 11"/>
          <p:cNvSpPr/>
          <p:nvPr/>
        </p:nvSpPr>
        <p:spPr>
          <a:xfrm>
            <a:off x="1852741" y="2343522"/>
            <a:ext cx="4408164" cy="575792"/>
          </a:xfrm>
          <a:prstGeom prst="roundRect">
            <a:avLst>
              <a:gd name="adj" fmla="val 50000"/>
            </a:avLst>
          </a:prstGeom>
          <a:solidFill>
            <a:srgbClr val="F50000"/>
          </a:solidFill>
          <a:ln w="12700" cap="flat" cmpd="sng" algn="ctr">
            <a:solidFill>
              <a:srgbClr val="F50000"/>
            </a:solidFill>
            <a:prstDash val="solid"/>
            <a:miter lim="800000"/>
          </a:ln>
          <a:effectLst/>
        </p:spPr>
        <p:txBody>
          <a:bodyPr rtlCol="0" anchor="ctr"/>
          <a:lstStyle/>
          <a:p>
            <a:pPr algn="ctr" defTabSz="914400"/>
            <a:r>
              <a:rPr lang="zh-CN" altLang="en-US" sz="3000" b="1" kern="0" dirty="0">
                <a:solidFill>
                  <a:schemeClr val="bg1"/>
                </a:solidFill>
                <a:latin typeface="+mj-ea"/>
                <a:ea typeface="+mj-ea"/>
                <a:cs typeface="+mn-ea"/>
                <a:sym typeface="+mn-lt"/>
              </a:rPr>
              <a:t>     </a:t>
            </a:r>
            <a:endParaRPr lang="zh-CN" altLang="en-US" sz="3000" b="1" kern="0" dirty="0">
              <a:solidFill>
                <a:schemeClr val="bg1"/>
              </a:solidFill>
              <a:latin typeface="+mj-ea"/>
              <a:ea typeface="+mj-ea"/>
              <a:cs typeface="+mn-ea"/>
              <a:sym typeface="+mn-lt"/>
            </a:endParaRPr>
          </a:p>
        </p:txBody>
      </p:sp>
      <p:pic>
        <p:nvPicPr>
          <p:cNvPr id="32" name="图片 31"/>
          <p:cNvPicPr>
            <a:picLocks noChangeAspect="1"/>
          </p:cNvPicPr>
          <p:nvPr/>
        </p:nvPicPr>
        <p:blipFill>
          <a:blip r:embed="rId1" cstate="screen"/>
          <a:stretch>
            <a:fillRect/>
          </a:stretch>
        </p:blipFill>
        <p:spPr>
          <a:xfrm>
            <a:off x="1451568" y="2113986"/>
            <a:ext cx="1393958" cy="1029924"/>
          </a:xfrm>
          <a:prstGeom prst="rect">
            <a:avLst/>
          </a:prstGeom>
        </p:spPr>
      </p:pic>
      <p:pic>
        <p:nvPicPr>
          <p:cNvPr id="2" name="图片 1"/>
          <p:cNvPicPr>
            <a:picLocks noChangeAspect="1"/>
          </p:cNvPicPr>
          <p:nvPr/>
        </p:nvPicPr>
        <p:blipFill>
          <a:blip r:embed="rId2" cstate="screen"/>
          <a:stretch>
            <a:fillRect/>
          </a:stretch>
        </p:blipFill>
        <p:spPr>
          <a:xfrm>
            <a:off x="6615156" y="1879294"/>
            <a:ext cx="4168054" cy="416805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par>
                                <p:cTn id="8" presetID="53" presetClass="entr" presetSubtype="16"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p:val>
                                            <p:fltVal val="0"/>
                                          </p:val>
                                        </p:tav>
                                        <p:tav tm="100000">
                                          <p:val>
                                            <p:strVal val="#ppt_w"/>
                                          </p:val>
                                        </p:tav>
                                      </p:tavLst>
                                    </p:anim>
                                    <p:anim calcmode="lin" valueType="num">
                                      <p:cBhvr>
                                        <p:cTn id="11" dur="500" fill="hold"/>
                                        <p:tgtEl>
                                          <p:spTgt spid="32"/>
                                        </p:tgtEl>
                                        <p:attrNameLst>
                                          <p:attrName>ppt_h</p:attrName>
                                        </p:attrNameLst>
                                      </p:cBhvr>
                                      <p:tavLst>
                                        <p:tav tm="0">
                                          <p:val>
                                            <p:fltVal val="0"/>
                                          </p:val>
                                        </p:tav>
                                        <p:tav tm="100000">
                                          <p:val>
                                            <p:strVal val="#ppt_h"/>
                                          </p:val>
                                        </p:tav>
                                      </p:tavLst>
                                    </p:anim>
                                    <p:animEffect transition="in" filter="fade">
                                      <p:cBhvr>
                                        <p:cTn id="12" dur="500"/>
                                        <p:tgtEl>
                                          <p:spTgt spid="3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1000"/>
                                        <p:tgtEl>
                                          <p:spTgt spid="3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60421" y="1499269"/>
            <a:ext cx="10898677" cy="4924427"/>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sp>
        <p:nvSpPr>
          <p:cNvPr id="3" name="矩形: 圆角 7"/>
          <p:cNvSpPr/>
          <p:nvPr/>
        </p:nvSpPr>
        <p:spPr>
          <a:xfrm>
            <a:off x="2539634" y="1890407"/>
            <a:ext cx="3291271" cy="575792"/>
          </a:xfrm>
          <a:prstGeom prst="roundRect">
            <a:avLst>
              <a:gd name="adj" fmla="val 50000"/>
            </a:avLst>
          </a:prstGeom>
          <a:solidFill>
            <a:srgbClr val="F50000"/>
          </a:solidFill>
          <a:ln w="12700" cap="flat" cmpd="sng" algn="ctr">
            <a:solidFill>
              <a:srgbClr val="F50000"/>
            </a:solidFill>
            <a:prstDash val="solid"/>
            <a:miter lim="800000"/>
          </a:ln>
          <a:effectLst/>
        </p:spPr>
        <p:txBody>
          <a:bodyPr rtlCol="0" anchor="ctr"/>
          <a:lstStyle/>
          <a:p>
            <a:pPr algn="ctr" defTabSz="914400"/>
            <a:r>
              <a:rPr lang="zh-CN" altLang="en-US" sz="2400" b="1" kern="0" dirty="0">
                <a:solidFill>
                  <a:schemeClr val="bg1"/>
                </a:solidFill>
                <a:latin typeface="+mj-ea"/>
                <a:ea typeface="+mj-ea"/>
                <a:cs typeface="+mn-ea"/>
                <a:sym typeface="+mn-lt"/>
              </a:rPr>
              <a:t>要把握大势</a:t>
            </a:r>
            <a:endParaRPr lang="zh-CN" altLang="en-US" sz="2400" b="1" kern="0" dirty="0">
              <a:solidFill>
                <a:schemeClr val="bg1"/>
              </a:solidFill>
              <a:latin typeface="+mj-ea"/>
              <a:ea typeface="+mj-ea"/>
              <a:cs typeface="+mn-ea"/>
              <a:sym typeface="+mn-lt"/>
            </a:endParaRPr>
          </a:p>
        </p:txBody>
      </p:sp>
      <p:sp>
        <p:nvSpPr>
          <p:cNvPr id="4" name="矩形 3"/>
          <p:cNvSpPr/>
          <p:nvPr/>
        </p:nvSpPr>
        <p:spPr>
          <a:xfrm>
            <a:off x="2539633" y="2537179"/>
            <a:ext cx="8018400" cy="584640"/>
          </a:xfrm>
          <a:prstGeom prst="rect">
            <a:avLst/>
          </a:prstGeom>
        </p:spPr>
        <p:txBody>
          <a:bodyPr wrap="square">
            <a:spAutoFit/>
          </a:bodyPr>
          <a:lstStyle/>
          <a:p>
            <a:pPr defTabSz="914400"/>
            <a:r>
              <a:rPr lang="zh-CN" altLang="en-US" sz="1600" dirty="0">
                <a:latin typeface="+mj-ea"/>
                <a:ea typeface="+mj-ea"/>
                <a:cs typeface="+mn-ea"/>
                <a:sym typeface="+mn-lt"/>
              </a:rPr>
              <a:t>所言：“当前，国内外形势正在发生深刻复杂变化，我国发展仍处于重要战略机遇期，前景十分光明，挑战也十分严峻。”唯有把握形势，才能有的放矢。</a:t>
            </a:r>
            <a:endParaRPr lang="zh-CN" altLang="zh-CN" sz="1600" dirty="0">
              <a:latin typeface="+mj-ea"/>
              <a:ea typeface="+mj-ea"/>
              <a:cs typeface="+mn-ea"/>
              <a:sym typeface="+mn-lt"/>
            </a:endParaRPr>
          </a:p>
        </p:txBody>
      </p:sp>
      <p:cxnSp>
        <p:nvCxnSpPr>
          <p:cNvPr id="5" name="直接连接符 4"/>
          <p:cNvCxnSpPr>
            <a:stCxn id="15" idx="2"/>
            <a:endCxn id="18" idx="0"/>
          </p:cNvCxnSpPr>
          <p:nvPr/>
        </p:nvCxnSpPr>
        <p:spPr>
          <a:xfrm>
            <a:off x="1964650" y="2520763"/>
            <a:ext cx="0" cy="659865"/>
          </a:xfrm>
          <a:prstGeom prst="line">
            <a:avLst/>
          </a:prstGeom>
          <a:noFill/>
          <a:ln w="9525" cap="flat" cmpd="sng" algn="ctr">
            <a:solidFill>
              <a:srgbClr val="591300"/>
            </a:solidFill>
            <a:prstDash val="solid"/>
            <a:miter lim="800000"/>
          </a:ln>
          <a:effectLst/>
        </p:spPr>
      </p:cxnSp>
      <p:sp>
        <p:nvSpPr>
          <p:cNvPr id="6" name="矩形: 圆角 11"/>
          <p:cNvSpPr/>
          <p:nvPr/>
        </p:nvSpPr>
        <p:spPr>
          <a:xfrm>
            <a:off x="2539632" y="3270011"/>
            <a:ext cx="3291272" cy="575792"/>
          </a:xfrm>
          <a:prstGeom prst="roundRect">
            <a:avLst>
              <a:gd name="adj" fmla="val 50000"/>
            </a:avLst>
          </a:prstGeom>
          <a:solidFill>
            <a:srgbClr val="F50000"/>
          </a:solidFill>
          <a:ln w="12700" cap="flat" cmpd="sng" algn="ctr">
            <a:solidFill>
              <a:srgbClr val="F50000"/>
            </a:solidFill>
            <a:prstDash val="solid"/>
            <a:miter lim="800000"/>
          </a:ln>
          <a:effectLst/>
        </p:spPr>
        <p:txBody>
          <a:bodyPr rtlCol="0" anchor="ctr"/>
          <a:lstStyle/>
          <a:p>
            <a:pPr algn="ctr" defTabSz="914400"/>
            <a:r>
              <a:rPr lang="zh-CN" altLang="en-US" sz="2400" b="1" kern="0" dirty="0">
                <a:solidFill>
                  <a:schemeClr val="bg1"/>
                </a:solidFill>
                <a:latin typeface="+mj-ea"/>
                <a:ea typeface="+mj-ea"/>
                <a:cs typeface="+mn-ea"/>
                <a:sym typeface="+mn-lt"/>
              </a:rPr>
              <a:t>要有担当</a:t>
            </a:r>
            <a:endParaRPr lang="zh-CN" altLang="en-US" sz="2400" b="1" kern="0" dirty="0">
              <a:solidFill>
                <a:schemeClr val="bg1"/>
              </a:solidFill>
              <a:latin typeface="+mj-ea"/>
              <a:ea typeface="+mj-ea"/>
              <a:cs typeface="+mn-ea"/>
              <a:sym typeface="+mn-lt"/>
            </a:endParaRPr>
          </a:p>
        </p:txBody>
      </p:sp>
      <p:sp>
        <p:nvSpPr>
          <p:cNvPr id="7" name="矩形 6"/>
          <p:cNvSpPr/>
          <p:nvPr/>
        </p:nvSpPr>
        <p:spPr>
          <a:xfrm>
            <a:off x="2539632" y="3999050"/>
            <a:ext cx="7818964" cy="584640"/>
          </a:xfrm>
          <a:prstGeom prst="rect">
            <a:avLst/>
          </a:prstGeom>
        </p:spPr>
        <p:txBody>
          <a:bodyPr wrap="square">
            <a:spAutoFit/>
          </a:bodyPr>
          <a:lstStyle/>
          <a:p>
            <a:pPr defTabSz="914400"/>
            <a:r>
              <a:rPr lang="zh-CN" altLang="en-US" sz="1600" dirty="0">
                <a:latin typeface="+mj-ea"/>
                <a:ea typeface="+mj-ea"/>
                <a:cs typeface="+mn-ea"/>
                <a:sym typeface="+mn-lt"/>
              </a:rPr>
              <a:t>勇于和善于担责是中国共产党人的优秀品格和自觉要求。：“我的执政理念，概括起来说就是：为人民服务，担当起该担当的责任。”</a:t>
            </a:r>
            <a:endParaRPr lang="zh-CN" altLang="zh-CN" sz="1600" dirty="0">
              <a:latin typeface="+mj-ea"/>
              <a:ea typeface="+mj-ea"/>
              <a:cs typeface="+mn-ea"/>
              <a:sym typeface="+mn-lt"/>
            </a:endParaRPr>
          </a:p>
        </p:txBody>
      </p:sp>
      <p:sp>
        <p:nvSpPr>
          <p:cNvPr id="8" name="矩形 7"/>
          <p:cNvSpPr/>
          <p:nvPr/>
        </p:nvSpPr>
        <p:spPr>
          <a:xfrm>
            <a:off x="2539632" y="5576583"/>
            <a:ext cx="7818964" cy="584640"/>
          </a:xfrm>
          <a:prstGeom prst="rect">
            <a:avLst/>
          </a:prstGeom>
        </p:spPr>
        <p:txBody>
          <a:bodyPr wrap="square">
            <a:spAutoFit/>
          </a:bodyPr>
          <a:lstStyle/>
          <a:p>
            <a:pPr defTabSz="914400"/>
            <a:r>
              <a:rPr lang="zh-CN" altLang="en-US" sz="1600" b="1" dirty="0">
                <a:latin typeface="+mj-ea"/>
                <a:ea typeface="+mj-ea"/>
                <a:cs typeface="+mn-ea"/>
                <a:sym typeface="+mn-lt"/>
              </a:rPr>
              <a:t>“空谈误国，实干兴邦。”</a:t>
            </a:r>
            <a:r>
              <a:rPr lang="zh-CN" altLang="en-US" sz="1600" dirty="0">
                <a:latin typeface="+mj-ea"/>
                <a:ea typeface="+mj-ea"/>
                <a:cs typeface="+mn-ea"/>
                <a:sym typeface="+mn-lt"/>
              </a:rPr>
              <a:t>李大钊曾经说“不鹜于虚声，不驰于空想”，这就是实干精神，人间万事出艰辛。我们共产党人最反对空谈、强调实干、注重落实。</a:t>
            </a:r>
            <a:endParaRPr lang="zh-CN" altLang="zh-CN" sz="1600" dirty="0">
              <a:latin typeface="+mj-ea"/>
              <a:ea typeface="+mj-ea"/>
              <a:cs typeface="+mn-ea"/>
              <a:sym typeface="+mn-lt"/>
            </a:endParaRPr>
          </a:p>
        </p:txBody>
      </p:sp>
      <p:cxnSp>
        <p:nvCxnSpPr>
          <p:cNvPr id="9" name="直接连接符 8"/>
          <p:cNvCxnSpPr>
            <a:stCxn id="18" idx="2"/>
          </p:cNvCxnSpPr>
          <p:nvPr/>
        </p:nvCxnSpPr>
        <p:spPr>
          <a:xfrm>
            <a:off x="1964650" y="3900368"/>
            <a:ext cx="0" cy="2191993"/>
          </a:xfrm>
          <a:prstGeom prst="line">
            <a:avLst/>
          </a:prstGeom>
          <a:noFill/>
          <a:ln w="9525" cap="flat" cmpd="sng" algn="ctr">
            <a:solidFill>
              <a:srgbClr val="591300"/>
            </a:solidFill>
            <a:prstDash val="solid"/>
            <a:miter lim="800000"/>
          </a:ln>
          <a:effectLst/>
        </p:spPr>
      </p:cxnSp>
      <p:sp>
        <p:nvSpPr>
          <p:cNvPr id="10" name="矩形: 圆角 35"/>
          <p:cNvSpPr/>
          <p:nvPr/>
        </p:nvSpPr>
        <p:spPr>
          <a:xfrm>
            <a:off x="2539632" y="4847545"/>
            <a:ext cx="3291272" cy="575792"/>
          </a:xfrm>
          <a:prstGeom prst="roundRect">
            <a:avLst>
              <a:gd name="adj" fmla="val 50000"/>
            </a:avLst>
          </a:prstGeom>
          <a:solidFill>
            <a:srgbClr val="F50000"/>
          </a:solidFill>
          <a:ln w="12700" cap="flat" cmpd="sng" algn="ctr">
            <a:solidFill>
              <a:srgbClr val="F50000"/>
            </a:solidFill>
            <a:prstDash val="solid"/>
            <a:miter lim="800000"/>
          </a:ln>
          <a:effectLst/>
        </p:spPr>
        <p:txBody>
          <a:bodyPr rtlCol="0" anchor="ctr"/>
          <a:lstStyle/>
          <a:p>
            <a:pPr algn="ctr" defTabSz="914400"/>
            <a:r>
              <a:rPr lang="zh-CN" altLang="en-US" sz="2400" b="1" kern="0" dirty="0">
                <a:solidFill>
                  <a:schemeClr val="bg1"/>
                </a:solidFill>
                <a:latin typeface="+mj-ea"/>
                <a:ea typeface="+mj-ea"/>
                <a:cs typeface="+mn-ea"/>
                <a:sym typeface="+mn-lt"/>
              </a:rPr>
              <a:t>要实干</a:t>
            </a:r>
            <a:endParaRPr lang="zh-CN" altLang="en-US" sz="2400" b="1" kern="0" dirty="0">
              <a:solidFill>
                <a:schemeClr val="bg1"/>
              </a:solidFill>
              <a:latin typeface="+mj-ea"/>
              <a:ea typeface="+mj-ea"/>
              <a:cs typeface="+mn-ea"/>
              <a:sym typeface="+mn-lt"/>
            </a:endParaRPr>
          </a:p>
        </p:txBody>
      </p:sp>
      <p:grpSp>
        <p:nvGrpSpPr>
          <p:cNvPr id="14" name="组合 13"/>
          <p:cNvGrpSpPr/>
          <p:nvPr/>
        </p:nvGrpSpPr>
        <p:grpSpPr>
          <a:xfrm>
            <a:off x="1604781" y="1801023"/>
            <a:ext cx="719739" cy="719739"/>
            <a:chOff x="2052609" y="1752600"/>
            <a:chExt cx="720000" cy="720000"/>
          </a:xfrm>
        </p:grpSpPr>
        <p:sp>
          <p:nvSpPr>
            <p:cNvPr id="15" name="矩形: 圆角 2"/>
            <p:cNvSpPr>
              <a:spLocks noChangeAspect="1"/>
            </p:cNvSpPr>
            <p:nvPr/>
          </p:nvSpPr>
          <p:spPr>
            <a:xfrm>
              <a:off x="2052609" y="1752600"/>
              <a:ext cx="720000" cy="720000"/>
            </a:xfrm>
            <a:prstGeom prst="roundRect">
              <a:avLst/>
            </a:prstGeom>
            <a:solidFill>
              <a:srgbClr val="FF0000"/>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mj-ea"/>
                <a:ea typeface="+mj-ea"/>
                <a:cs typeface="+mn-ea"/>
                <a:sym typeface="+mn-lt"/>
              </a:endParaRPr>
            </a:p>
          </p:txBody>
        </p:sp>
        <p:sp>
          <p:nvSpPr>
            <p:cNvPr id="16" name="Freeform 5"/>
            <p:cNvSpPr>
              <a:spLocks noChangeAspect="1"/>
            </p:cNvSpPr>
            <p:nvPr/>
          </p:nvSpPr>
          <p:spPr bwMode="auto">
            <a:xfrm>
              <a:off x="2216189" y="1916180"/>
              <a:ext cx="392840" cy="39283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07" tIns="45703" rIns="91407" bIns="45703" numCol="1" anchor="t" anchorCtr="0" compatLnSpc="1"/>
            <a:lstStyle/>
            <a:p>
              <a:pPr defTabSz="914400">
                <a:defRPr/>
              </a:pPr>
              <a:endParaRPr lang="zh-CN" altLang="en-US" kern="0">
                <a:solidFill>
                  <a:prstClr val="black"/>
                </a:solidFill>
                <a:latin typeface="+mj-ea"/>
                <a:ea typeface="+mj-ea"/>
                <a:cs typeface="+mn-ea"/>
                <a:sym typeface="+mn-lt"/>
              </a:endParaRPr>
            </a:p>
          </p:txBody>
        </p:sp>
      </p:grpSp>
      <p:grpSp>
        <p:nvGrpSpPr>
          <p:cNvPr id="17" name="组合 16"/>
          <p:cNvGrpSpPr/>
          <p:nvPr/>
        </p:nvGrpSpPr>
        <p:grpSpPr>
          <a:xfrm>
            <a:off x="1604781" y="3180629"/>
            <a:ext cx="719739" cy="719739"/>
            <a:chOff x="2052609" y="3310324"/>
            <a:chExt cx="720000" cy="720000"/>
          </a:xfrm>
        </p:grpSpPr>
        <p:sp>
          <p:nvSpPr>
            <p:cNvPr id="18" name="矩形: 圆角 23"/>
            <p:cNvSpPr>
              <a:spLocks noChangeAspect="1"/>
            </p:cNvSpPr>
            <p:nvPr/>
          </p:nvSpPr>
          <p:spPr>
            <a:xfrm>
              <a:off x="2052609" y="3310324"/>
              <a:ext cx="720000" cy="720000"/>
            </a:xfrm>
            <a:prstGeom prst="roundRect">
              <a:avLst/>
            </a:prstGeom>
            <a:solidFill>
              <a:srgbClr val="FF0000"/>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mj-ea"/>
                <a:ea typeface="+mj-ea"/>
                <a:cs typeface="+mn-ea"/>
                <a:sym typeface="+mn-lt"/>
              </a:endParaRPr>
            </a:p>
          </p:txBody>
        </p:sp>
        <p:sp>
          <p:nvSpPr>
            <p:cNvPr id="19" name="Freeform 5"/>
            <p:cNvSpPr>
              <a:spLocks noChangeAspect="1"/>
            </p:cNvSpPr>
            <p:nvPr/>
          </p:nvSpPr>
          <p:spPr bwMode="auto">
            <a:xfrm>
              <a:off x="2216189" y="3475485"/>
              <a:ext cx="392840" cy="39283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07" tIns="45703" rIns="91407" bIns="45703" numCol="1" anchor="t" anchorCtr="0" compatLnSpc="1"/>
            <a:lstStyle/>
            <a:p>
              <a:pPr defTabSz="914400">
                <a:defRPr/>
              </a:pPr>
              <a:endParaRPr lang="zh-CN" altLang="en-US" kern="0">
                <a:solidFill>
                  <a:prstClr val="black"/>
                </a:solidFill>
                <a:latin typeface="+mj-ea"/>
                <a:ea typeface="+mj-ea"/>
                <a:cs typeface="+mn-ea"/>
                <a:sym typeface="+mn-lt"/>
              </a:endParaRPr>
            </a:p>
          </p:txBody>
        </p:sp>
      </p:grpSp>
      <p:grpSp>
        <p:nvGrpSpPr>
          <p:cNvPr id="20" name="组合 19"/>
          <p:cNvGrpSpPr/>
          <p:nvPr/>
        </p:nvGrpSpPr>
        <p:grpSpPr>
          <a:xfrm>
            <a:off x="1620351" y="4741235"/>
            <a:ext cx="719739" cy="719739"/>
            <a:chOff x="2052609" y="4868048"/>
            <a:chExt cx="720000" cy="720000"/>
          </a:xfrm>
        </p:grpSpPr>
        <p:sp>
          <p:nvSpPr>
            <p:cNvPr id="21" name="矩形: 圆角 29"/>
            <p:cNvSpPr>
              <a:spLocks noChangeAspect="1"/>
            </p:cNvSpPr>
            <p:nvPr/>
          </p:nvSpPr>
          <p:spPr>
            <a:xfrm>
              <a:off x="2052609" y="4868048"/>
              <a:ext cx="720000" cy="720000"/>
            </a:xfrm>
            <a:prstGeom prst="roundRect">
              <a:avLst/>
            </a:prstGeom>
            <a:solidFill>
              <a:srgbClr val="FF0000"/>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mj-ea"/>
                <a:ea typeface="+mj-ea"/>
                <a:cs typeface="+mn-ea"/>
                <a:sym typeface="+mn-lt"/>
              </a:endParaRPr>
            </a:p>
          </p:txBody>
        </p:sp>
        <p:sp>
          <p:nvSpPr>
            <p:cNvPr id="22" name="Freeform 5"/>
            <p:cNvSpPr>
              <a:spLocks noChangeAspect="1"/>
            </p:cNvSpPr>
            <p:nvPr/>
          </p:nvSpPr>
          <p:spPr bwMode="auto">
            <a:xfrm>
              <a:off x="2216189" y="5030048"/>
              <a:ext cx="392840" cy="39283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E3"/>
            </a:solidFill>
            <a:ln>
              <a:noFill/>
            </a:ln>
            <a:effectLst/>
          </p:spPr>
          <p:txBody>
            <a:bodyPr vert="horz" wrap="square" lIns="91407" tIns="45703" rIns="91407" bIns="45703" numCol="1" anchor="t" anchorCtr="0" compatLnSpc="1"/>
            <a:lstStyle/>
            <a:p>
              <a:pPr defTabSz="914400">
                <a:defRPr/>
              </a:pPr>
              <a:endParaRPr lang="zh-CN" altLang="en-US" kern="0">
                <a:solidFill>
                  <a:prstClr val="black"/>
                </a:solidFill>
                <a:latin typeface="+mj-ea"/>
                <a:ea typeface="+mj-ea"/>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par>
                          <p:cTn id="8" fill="hold">
                            <p:stCondLst>
                              <p:cond delay="2000"/>
                            </p:stCondLst>
                            <p:childTnLst>
                              <p:par>
                                <p:cTn id="9" presetID="2" presetClass="entr" presetSubtype="8" decel="4500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45000" fill="hold" nodeType="withEffect">
                                  <p:stCondLst>
                                    <p:cond delay="1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0-#ppt_w/2"/>
                                          </p:val>
                                        </p:tav>
                                        <p:tav tm="100000">
                                          <p:val>
                                            <p:strVal val="#ppt_x"/>
                                          </p:val>
                                        </p:tav>
                                      </p:tavLst>
                                    </p:anim>
                                    <p:anim calcmode="lin" valueType="num">
                                      <p:cBhvr additive="base">
                                        <p:cTn id="16" dur="10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decel="45000"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1000"/>
                                        <p:tgtEl>
                                          <p:spTgt spid="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1000"/>
                                        <p:tgtEl>
                                          <p:spTgt spid="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1000"/>
                                        <p:tgtEl>
                                          <p:spTgt spid="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1000"/>
                                        <p:tgtEl>
                                          <p:spTgt spid="7"/>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animBg="1"/>
      <p:bldP spid="4" grpId="0"/>
      <p:bldP spid="6" grpId="0" animBg="1"/>
      <p:bldP spid="7" grpId="0"/>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36042" y="1750594"/>
            <a:ext cx="11165287"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grpSp>
        <p:nvGrpSpPr>
          <p:cNvPr id="3" name="组合 2"/>
          <p:cNvGrpSpPr/>
          <p:nvPr/>
        </p:nvGrpSpPr>
        <p:grpSpPr>
          <a:xfrm flipH="1">
            <a:off x="1009764" y="433084"/>
            <a:ext cx="6703175" cy="4750281"/>
            <a:chOff x="4514449" y="315537"/>
            <a:chExt cx="6705600" cy="4752000"/>
          </a:xfrm>
        </p:grpSpPr>
        <p:sp>
          <p:nvSpPr>
            <p:cNvPr id="4" name="任意多边形: 形状 11"/>
            <p:cNvSpPr>
              <a:spLocks noChangeAspect="1"/>
            </p:cNvSpPr>
            <p:nvPr/>
          </p:nvSpPr>
          <p:spPr>
            <a:xfrm rot="7514911">
              <a:off x="5421800" y="-135995"/>
              <a:ext cx="4752000" cy="5655064"/>
            </a:xfrm>
            <a:custGeom>
              <a:avLst/>
              <a:gdLst>
                <a:gd name="connsiteX0" fmla="*/ 3471006 w 4780572"/>
                <a:gd name="connsiteY0" fmla="*/ 5607850 h 5689059"/>
                <a:gd name="connsiteX1" fmla="*/ 35218 w 4780572"/>
                <a:gd name="connsiteY1" fmla="*/ 746056 h 5689059"/>
                <a:gd name="connsiteX2" fmla="*/ 81209 w 4780572"/>
                <a:gd name="connsiteY2" fmla="*/ 478444 h 5689059"/>
                <a:gd name="connsiteX3" fmla="*/ 708395 w 4780572"/>
                <a:gd name="connsiteY3" fmla="*/ 35218 h 5689059"/>
                <a:gd name="connsiteX4" fmla="*/ 976007 w 4780572"/>
                <a:gd name="connsiteY4" fmla="*/ 81209 h 5689059"/>
                <a:gd name="connsiteX5" fmla="*/ 3908111 w 4780572"/>
                <a:gd name="connsiteY5" fmla="*/ 4230269 h 5689059"/>
                <a:gd name="connsiteX6" fmla="*/ 4780572 w 4780572"/>
                <a:gd name="connsiteY6" fmla="*/ 4620190 h 5689059"/>
                <a:gd name="connsiteX7" fmla="*/ 4183665 w 4780572"/>
                <a:gd name="connsiteY7" fmla="*/ 4620190 h 5689059"/>
                <a:gd name="connsiteX8" fmla="*/ 4411795 w 4780572"/>
                <a:gd name="connsiteY8" fmla="*/ 4943003 h 5689059"/>
                <a:gd name="connsiteX9" fmla="*/ 4365803 w 4780572"/>
                <a:gd name="connsiteY9" fmla="*/ 5210615 h 5689059"/>
                <a:gd name="connsiteX10" fmla="*/ 3738618 w 4780572"/>
                <a:gd name="connsiteY10" fmla="*/ 5653842 h 5689059"/>
                <a:gd name="connsiteX11" fmla="*/ 3471006 w 4780572"/>
                <a:gd name="connsiteY11" fmla="*/ 5607850 h 568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572" h="5689059">
                  <a:moveTo>
                    <a:pt x="3471006" y="5607850"/>
                  </a:moveTo>
                  <a:lnTo>
                    <a:pt x="35218" y="746056"/>
                  </a:lnTo>
                  <a:cubicBezTo>
                    <a:pt x="-25981" y="659457"/>
                    <a:pt x="-5390" y="539643"/>
                    <a:pt x="81209" y="478444"/>
                  </a:cubicBezTo>
                  <a:lnTo>
                    <a:pt x="708395" y="35218"/>
                  </a:lnTo>
                  <a:cubicBezTo>
                    <a:pt x="794994" y="-25981"/>
                    <a:pt x="914808" y="-5390"/>
                    <a:pt x="976007" y="81209"/>
                  </a:cubicBezTo>
                  <a:lnTo>
                    <a:pt x="3908111" y="4230269"/>
                  </a:lnTo>
                  <a:lnTo>
                    <a:pt x="4780572" y="4620190"/>
                  </a:lnTo>
                  <a:lnTo>
                    <a:pt x="4183665" y="4620190"/>
                  </a:lnTo>
                  <a:lnTo>
                    <a:pt x="4411795" y="4943003"/>
                  </a:lnTo>
                  <a:cubicBezTo>
                    <a:pt x="4472993" y="5029603"/>
                    <a:pt x="4452402" y="5149416"/>
                    <a:pt x="4365803" y="5210615"/>
                  </a:cubicBezTo>
                  <a:lnTo>
                    <a:pt x="3738618" y="5653842"/>
                  </a:lnTo>
                  <a:cubicBezTo>
                    <a:pt x="3652019" y="5715040"/>
                    <a:pt x="3532205" y="5694449"/>
                    <a:pt x="3471006" y="5607850"/>
                  </a:cubicBezTo>
                  <a:close/>
                </a:path>
              </a:pathLst>
            </a:custGeom>
            <a:solidFill>
              <a:srgbClr val="F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cs typeface="+mn-ea"/>
                <a:sym typeface="+mn-lt"/>
              </a:endParaRPr>
            </a:p>
          </p:txBody>
        </p:sp>
        <p:sp>
          <p:nvSpPr>
            <p:cNvPr id="5" name="矩形 4"/>
            <p:cNvSpPr/>
            <p:nvPr/>
          </p:nvSpPr>
          <p:spPr>
            <a:xfrm>
              <a:off x="4514449" y="2213128"/>
              <a:ext cx="6705600" cy="646331"/>
            </a:xfrm>
            <a:prstGeom prst="rect">
              <a:avLst/>
            </a:prstGeom>
          </p:spPr>
          <p:txBody>
            <a:bodyPr wrap="square">
              <a:spAutoFit/>
            </a:bodyPr>
            <a:lstStyle/>
            <a:p>
              <a:pPr algn="ctr">
                <a:buClr>
                  <a:srgbClr val="DA1A0F"/>
                </a:buClr>
              </a:pPr>
              <a:r>
                <a:rPr lang="zh-CN" altLang="en-US" sz="3600" b="1" dirty="0">
                  <a:solidFill>
                    <a:schemeClr val="bg1"/>
                  </a:solidFill>
                  <a:latin typeface="+mj-ea"/>
                  <a:ea typeface="+mj-ea"/>
                  <a:cs typeface="+mn-ea"/>
                  <a:sym typeface="+mn-lt"/>
                </a:rPr>
                <a:t>新时代的新目标和新要求</a:t>
              </a:r>
              <a:endParaRPr lang="zh-CN" altLang="en-US" sz="3600" b="1" dirty="0">
                <a:solidFill>
                  <a:schemeClr val="bg1"/>
                </a:solidFill>
                <a:latin typeface="+mj-ea"/>
                <a:ea typeface="+mj-ea"/>
                <a:cs typeface="+mn-ea"/>
                <a:sym typeface="+mn-lt"/>
              </a:endParaRPr>
            </a:p>
          </p:txBody>
        </p:sp>
      </p:grpSp>
      <p:sp>
        <p:nvSpPr>
          <p:cNvPr id="7" name="矩形 6"/>
          <p:cNvSpPr/>
          <p:nvPr/>
        </p:nvSpPr>
        <p:spPr>
          <a:xfrm>
            <a:off x="1523155" y="3695153"/>
            <a:ext cx="5609719" cy="1938543"/>
          </a:xfrm>
          <a:prstGeom prst="rect">
            <a:avLst/>
          </a:prstGeom>
        </p:spPr>
        <p:txBody>
          <a:bodyPr wrap="square">
            <a:spAutoFit/>
          </a:bodyPr>
          <a:lstStyle/>
          <a:p>
            <a:pPr>
              <a:lnSpc>
                <a:spcPct val="150000"/>
              </a:lnSpc>
            </a:pPr>
            <a:r>
              <a:rPr lang="zh-CN" altLang="en-US" sz="2000" dirty="0">
                <a:latin typeface="+mj-ea"/>
                <a:ea typeface="+mj-ea"/>
                <a:cs typeface="+mn-ea"/>
                <a:sym typeface="+mn-lt"/>
              </a:rPr>
              <a:t>石油人更应顺势而为，因时而变，积极承担起新职责和新任务，紧密团结在以同志为核心的党中央周围，立足本职勤勉作为，脚踏实地砥砺前进，迈向新的远大征程</a:t>
            </a:r>
            <a:endParaRPr lang="zh-CN" altLang="en-US" sz="2000" b="1" dirty="0">
              <a:latin typeface="+mj-ea"/>
              <a:ea typeface="+mj-ea"/>
              <a:cs typeface="+mn-ea"/>
              <a:sym typeface="+mn-lt"/>
            </a:endParaRPr>
          </a:p>
        </p:txBody>
      </p:sp>
      <p:pic>
        <p:nvPicPr>
          <p:cNvPr id="2" name="图片 1"/>
          <p:cNvPicPr>
            <a:picLocks noChangeAspect="1"/>
          </p:cNvPicPr>
          <p:nvPr/>
        </p:nvPicPr>
        <p:blipFill>
          <a:blip r:embed="rId1" cstate="screen"/>
          <a:stretch>
            <a:fillRect/>
          </a:stretch>
        </p:blipFill>
        <p:spPr>
          <a:xfrm>
            <a:off x="7904292" y="2124087"/>
            <a:ext cx="3597007" cy="359700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p:tgtEl>
                                          <p:spTgt spid="7"/>
                                        </p:tgtEl>
                                        <p:attrNameLst>
                                          <p:attrName>ppt_y</p:attrName>
                                        </p:attrNameLst>
                                      </p:cBhvr>
                                      <p:tavLst>
                                        <p:tav tm="0">
                                          <p:val>
                                            <p:strVal val="#ppt_y+#ppt_h*1.125000"/>
                                          </p:val>
                                        </p:tav>
                                        <p:tav tm="100000">
                                          <p:val>
                                            <p:strVal val="#ppt_y"/>
                                          </p:val>
                                        </p:tav>
                                      </p:tavLst>
                                    </p:anim>
                                    <p:animEffect transition="in" filter="wipe(up)">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地图_1">
            <a:hlinkClick r:id="" action="ppaction://media"/>
          </p:cNvPr>
          <p:cNvPicPr>
            <a:picLocks noChangeAspect="1"/>
          </p:cNvPicPr>
          <p:nvPr>
            <a:videoFile r:link="rId1"/>
            <p:extLst>
              <p:ext uri="{DAA4B4D4-6D71-4841-9C94-3DE7FCFB9230}">
                <p14:media xmlns:p14="http://schemas.microsoft.com/office/powerpoint/2010/main" r:embed="rId2">
                  <p14:trim end="11361.000000"/>
                </p14:media>
              </p:ext>
            </p:extLst>
          </p:nvPr>
        </p:nvPicPr>
        <p:blipFill>
          <a:blip r:embed="rId3"/>
          <a:stretch>
            <a:fillRect/>
          </a:stretch>
        </p:blipFill>
        <p:spPr>
          <a:xfrm>
            <a:off x="0" y="0"/>
            <a:ext cx="12192000" cy="6858000"/>
          </a:xfrm>
          <a:prstGeom prst="rect">
            <a:avLst/>
          </a:prstGeom>
        </p:spPr>
      </p:pic>
      <p:pic>
        <p:nvPicPr>
          <p:cNvPr id="18" name="图片 17"/>
          <p:cNvPicPr>
            <a:picLocks noChangeAspect="1"/>
          </p:cNvPicPr>
          <p:nvPr/>
        </p:nvPicPr>
        <p:blipFill>
          <a:blip r:embed="rId4"/>
          <a:stretch>
            <a:fillRect/>
          </a:stretch>
        </p:blipFill>
        <p:spPr>
          <a:xfrm>
            <a:off x="0" y="0"/>
            <a:ext cx="12192000" cy="6858000"/>
          </a:xfrm>
          <a:prstGeom prst="rect">
            <a:avLst/>
          </a:prstGeom>
        </p:spPr>
      </p:pic>
      <p:pic>
        <p:nvPicPr>
          <p:cNvPr id="19" name="图片 18"/>
          <p:cNvPicPr>
            <a:picLocks noChangeAspect="1"/>
          </p:cNvPicPr>
          <p:nvPr/>
        </p:nvPicPr>
        <p:blipFill>
          <a:blip r:embed="rId5" cstate="email"/>
          <a:stretch>
            <a:fillRect/>
          </a:stretch>
        </p:blipFill>
        <p:spPr>
          <a:xfrm rot="295361" flipH="1">
            <a:off x="5706762" y="5448850"/>
            <a:ext cx="2062225" cy="1160955"/>
          </a:xfrm>
          <a:prstGeom prst="rect">
            <a:avLst/>
          </a:prstGeom>
        </p:spPr>
      </p:pic>
      <p:pic>
        <p:nvPicPr>
          <p:cNvPr id="20" name="图片 19"/>
          <p:cNvPicPr>
            <a:picLocks noChangeAspect="1"/>
          </p:cNvPicPr>
          <p:nvPr/>
        </p:nvPicPr>
        <p:blipFill>
          <a:blip r:embed="rId6" cstate="screen"/>
          <a:stretch>
            <a:fillRect/>
          </a:stretch>
        </p:blipFill>
        <p:spPr>
          <a:xfrm rot="295361" flipH="1">
            <a:off x="10309969" y="849428"/>
            <a:ext cx="1160557" cy="653350"/>
          </a:xfrm>
          <a:prstGeom prst="rect">
            <a:avLst/>
          </a:prstGeom>
        </p:spPr>
      </p:pic>
      <p:grpSp>
        <p:nvGrpSpPr>
          <p:cNvPr id="10" name="组合 9"/>
          <p:cNvGrpSpPr/>
          <p:nvPr/>
        </p:nvGrpSpPr>
        <p:grpSpPr>
          <a:xfrm>
            <a:off x="1669897" y="3048786"/>
            <a:ext cx="8852208" cy="1322814"/>
            <a:chOff x="2391809" y="2637372"/>
            <a:chExt cx="7191653" cy="4357045"/>
          </a:xfrm>
        </p:grpSpPr>
        <p:sp>
          <p:nvSpPr>
            <p:cNvPr id="11" name="矩形 10"/>
            <p:cNvSpPr/>
            <p:nvPr/>
          </p:nvSpPr>
          <p:spPr>
            <a:xfrm>
              <a:off x="2572972" y="2637375"/>
              <a:ext cx="7010490" cy="4357042"/>
            </a:xfrm>
            <a:prstGeom prst="rect">
              <a:avLst/>
            </a:prstGeom>
            <a:noFill/>
            <a:effectLst/>
          </p:spPr>
          <p:txBody>
            <a:bodyPr wrap="square" rtlCol="0">
              <a:spAutoFit/>
            </a:bodyPr>
            <a:lstStyle/>
            <a:p>
              <a:pPr algn="ctr"/>
              <a:r>
                <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rPr>
                <a:t>我是党员从我做起</a:t>
              </a:r>
              <a:endParaRPr lang="zh-CN" altLang="en-US" sz="8000" b="1" dirty="0">
                <a:ln w="368300">
                  <a:solidFill>
                    <a:srgbClr val="C00000"/>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2" name="矩形 11"/>
            <p:cNvSpPr/>
            <p:nvPr/>
          </p:nvSpPr>
          <p:spPr>
            <a:xfrm>
              <a:off x="2391810" y="2637372"/>
              <a:ext cx="7010490" cy="4357043"/>
            </a:xfrm>
            <a:prstGeom prst="rect">
              <a:avLst/>
            </a:prstGeom>
            <a:noFill/>
            <a:effectLst/>
          </p:spPr>
          <p:txBody>
            <a:bodyPr wrap="square" rtlCol="0">
              <a:spAutoFit/>
            </a:bodyPr>
            <a:lstStyle/>
            <a:p>
              <a:pPr algn="ctr"/>
              <a:r>
                <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rPr>
                <a:t>我是党员从我做起</a:t>
              </a:r>
              <a:endParaRPr lang="zh-CN" altLang="en-US" sz="8000" b="1" dirty="0">
                <a:ln w="234950">
                  <a:solidFill>
                    <a:schemeClr val="bg1"/>
                  </a:solidFill>
                </a:ln>
                <a:solidFill>
                  <a:schemeClr val="bg1"/>
                </a:solidFill>
                <a:latin typeface="思源黑体 CN Heavy" panose="020B0A00000000000000" pitchFamily="34" charset="-122"/>
                <a:ea typeface="思源黑体 CN Heavy" panose="020B0A00000000000000" pitchFamily="34" charset="-122"/>
                <a:cs typeface="+mn-ea"/>
                <a:sym typeface="+mn-lt"/>
              </a:endParaRPr>
            </a:p>
          </p:txBody>
        </p:sp>
        <p:sp>
          <p:nvSpPr>
            <p:cNvPr id="13" name="矩形 12"/>
            <p:cNvSpPr/>
            <p:nvPr/>
          </p:nvSpPr>
          <p:spPr>
            <a:xfrm>
              <a:off x="2391809" y="2637372"/>
              <a:ext cx="7010491" cy="4357043"/>
            </a:xfrm>
            <a:prstGeom prst="rect">
              <a:avLst/>
            </a:prstGeom>
            <a:noFill/>
            <a:effectLst/>
          </p:spPr>
          <p:txBody>
            <a:bodyPr wrap="square" rtlCol="0">
              <a:spAutoFit/>
            </a:bodyPr>
            <a:lstStyle/>
            <a:p>
              <a:pPr algn="ctr"/>
              <a:r>
                <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rPr>
                <a:t>我是党员从我做起</a:t>
              </a:r>
              <a:endParaRPr lang="zh-CN" altLang="en-US" sz="8000" b="1" dirty="0">
                <a:gradFill>
                  <a:gsLst>
                    <a:gs pos="14000">
                      <a:srgbClr val="FF0000"/>
                    </a:gs>
                    <a:gs pos="94000">
                      <a:srgbClr val="790000"/>
                    </a:gs>
                    <a:gs pos="49000">
                      <a:srgbClr val="FF0000"/>
                    </a:gs>
                  </a:gsLst>
                  <a:lin ang="5400000" scaled="1"/>
                </a:gradFill>
                <a:latin typeface="思源黑体 CN Heavy" panose="020B0A00000000000000" pitchFamily="34" charset="-122"/>
                <a:ea typeface="思源黑体 CN Heavy" panose="020B0A00000000000000" pitchFamily="34" charset="-122"/>
                <a:cs typeface="+mn-ea"/>
                <a:sym typeface="+mn-lt"/>
              </a:endParaRPr>
            </a:p>
          </p:txBody>
        </p:sp>
      </p:grpSp>
      <p:sp>
        <p:nvSpPr>
          <p:cNvPr id="21" name="TextBox 46"/>
          <p:cNvSpPr txBox="1"/>
          <p:nvPr/>
        </p:nvSpPr>
        <p:spPr bwMode="auto">
          <a:xfrm>
            <a:off x="4849793" y="1565512"/>
            <a:ext cx="2492990" cy="1015534"/>
          </a:xfrm>
          <a:prstGeom prst="rect">
            <a:avLst/>
          </a:prstGeom>
          <a:noFill/>
        </p:spPr>
        <p:txBody>
          <a:bodyPr wrap="none">
            <a:spAutoFit/>
          </a:bodyPr>
          <a:lstStyle/>
          <a:p>
            <a:pPr>
              <a:defRPr/>
            </a:pPr>
            <a:r>
              <a:rPr lang="zh-CN" altLang="en-US" sz="6000" b="1" dirty="0">
                <a:latin typeface="微软雅黑" panose="020B0503020204020204" charset="-122"/>
                <a:ea typeface="微软雅黑" panose="020B0503020204020204" charset="-122"/>
                <a:cs typeface="+mn-ea"/>
                <a:sym typeface="+mn-lt"/>
              </a:rPr>
              <a:t>第二章</a:t>
            </a:r>
            <a:endParaRPr lang="zh-CN" altLang="en-US" sz="6000" b="1" dirty="0">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799" fill="hold"/>
                                        <p:tgtEl>
                                          <p:spTgt spid="17"/>
                                        </p:tgtEl>
                                      </p:cBhvr>
                                    </p:cmd>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 presetClass="entr" presetSubtype="1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100" fill="hold"/>
                                        <p:tgtEl>
                                          <p:spTgt spid="19"/>
                                        </p:tgtEl>
                                        <p:attrNameLst>
                                          <p:attrName>ppt_x</p:attrName>
                                        </p:attrNameLst>
                                      </p:cBhvr>
                                      <p:tavLst>
                                        <p:tav tm="0">
                                          <p:val>
                                            <p:strVal val="0-#ppt_w/2"/>
                                          </p:val>
                                        </p:tav>
                                        <p:tav tm="100000">
                                          <p:val>
                                            <p:strVal val="#ppt_x"/>
                                          </p:val>
                                        </p:tav>
                                      </p:tavLst>
                                    </p:anim>
                                    <p:anim calcmode="lin" valueType="num">
                                      <p:cBhvr additive="base">
                                        <p:cTn id="19" dur="11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300" fill="hold"/>
                                        <p:tgtEl>
                                          <p:spTgt spid="20"/>
                                        </p:tgtEl>
                                        <p:attrNameLst>
                                          <p:attrName>ppt_x</p:attrName>
                                        </p:attrNameLst>
                                      </p:cBhvr>
                                      <p:tavLst>
                                        <p:tav tm="0">
                                          <p:val>
                                            <p:strVal val="0-#ppt_w/2"/>
                                          </p:val>
                                        </p:tav>
                                        <p:tav tm="100000">
                                          <p:val>
                                            <p:strVal val="#ppt_x"/>
                                          </p:val>
                                        </p:tav>
                                      </p:tavLst>
                                    </p:anim>
                                    <p:anim calcmode="lin" valueType="num">
                                      <p:cBhvr additive="base">
                                        <p:cTn id="23" dur="1300" fill="hold"/>
                                        <p:tgtEl>
                                          <p:spTgt spid="20"/>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withEffect">
                                  <p:stCondLst>
                                    <p:cond delay="0"/>
                                  </p:stCondLst>
                                  <p:childTnLst>
                                    <p:cmd type="call" cmd="togglePause">
                                      <p:cBhvr>
                                        <p:cTn id="33" dur="1" fill="hold"/>
                                        <p:tgtEl>
                                          <p:spTgt spid="17"/>
                                        </p:tgtEl>
                                      </p:cBhvr>
                                    </p:cmd>
                                  </p:childTnLst>
                                </p:cTn>
                              </p:par>
                            </p:childTnLst>
                          </p:cTn>
                        </p:par>
                      </p:childTnLst>
                    </p:cTn>
                  </p:par>
                </p:childTnLst>
              </p:cTn>
              <p:nextCondLst>
                <p:cond evt="onClick" delay="0">
                  <p:tgtEl>
                    <p:spTgt spid="17"/>
                  </p:tgtEl>
                </p:cond>
              </p:nextCondLst>
            </p:seq>
            <p:video>
              <p:cMediaNode vol="80000">
                <p:cTn id="34" repeatCount="indefinite" fill="hold" display="0">
                  <p:stCondLst>
                    <p:cond delay="indefinite"/>
                  </p:stCondLst>
                </p:cTn>
                <p:tgtEl>
                  <p:spTgt spid="17"/>
                </p:tgtEl>
              </p:cMediaNode>
            </p:video>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855447" y="1750594"/>
            <a:ext cx="10616774" cy="4343995"/>
          </a:xfrm>
          <a:prstGeom prst="rect">
            <a:avLst/>
          </a:prstGeom>
          <a:solidFill>
            <a:schemeClr val="bg1"/>
          </a:solidFill>
          <a:ln w="19050" cap="flat" cmpd="sng" algn="ctr">
            <a:solidFill>
              <a:srgbClr val="F5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mj-ea"/>
              <a:ea typeface="+mj-ea"/>
              <a:cs typeface="+mn-ea"/>
              <a:sym typeface="+mn-lt"/>
            </a:endParaRPr>
          </a:p>
        </p:txBody>
      </p:sp>
      <p:grpSp>
        <p:nvGrpSpPr>
          <p:cNvPr id="28" name="组合 27"/>
          <p:cNvGrpSpPr/>
          <p:nvPr/>
        </p:nvGrpSpPr>
        <p:grpSpPr>
          <a:xfrm>
            <a:off x="1396037" y="3271113"/>
            <a:ext cx="2348246" cy="563407"/>
            <a:chOff x="967560" y="1648046"/>
            <a:chExt cx="2509284" cy="850605"/>
          </a:xfrm>
          <a:solidFill>
            <a:srgbClr val="F50000"/>
          </a:solidFill>
        </p:grpSpPr>
        <p:sp>
          <p:nvSpPr>
            <p:cNvPr id="29" name="矩形 28"/>
            <p:cNvSpPr/>
            <p:nvPr/>
          </p:nvSpPr>
          <p:spPr>
            <a:xfrm>
              <a:off x="967560" y="1648046"/>
              <a:ext cx="2509284" cy="8506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bg1"/>
                </a:solidFill>
                <a:latin typeface="+mj-ea"/>
                <a:ea typeface="+mj-ea"/>
                <a:cs typeface="+mn-ea"/>
                <a:sym typeface="+mn-lt"/>
              </a:endParaRPr>
            </a:p>
          </p:txBody>
        </p:sp>
        <p:sp>
          <p:nvSpPr>
            <p:cNvPr id="32" name="矩形 31"/>
            <p:cNvSpPr/>
            <p:nvPr/>
          </p:nvSpPr>
          <p:spPr>
            <a:xfrm>
              <a:off x="1401864" y="1785821"/>
              <a:ext cx="1567313" cy="603928"/>
            </a:xfrm>
            <a:prstGeom prst="rect">
              <a:avLst/>
            </a:prstGeom>
            <a:grpFill/>
          </p:spPr>
          <p:txBody>
            <a:bodyPr wrap="none">
              <a:spAutoFit/>
            </a:bodyPr>
            <a:lstStyle/>
            <a:p>
              <a:pPr algn="ctr" defTabSz="914400">
                <a:defRPr/>
              </a:pPr>
              <a:r>
                <a:rPr lang="zh-CN" altLang="en-US" sz="2000" b="1" kern="0" dirty="0">
                  <a:solidFill>
                    <a:schemeClr val="bg1"/>
                  </a:solidFill>
                  <a:latin typeface="+mj-ea"/>
                  <a:ea typeface="+mj-ea"/>
                  <a:cs typeface="+mn-ea"/>
                  <a:sym typeface="+mn-lt"/>
                </a:rPr>
                <a:t>苏格拉底说</a:t>
              </a:r>
              <a:endParaRPr lang="zh-CN" altLang="en-US" sz="2000" b="1" kern="0" dirty="0">
                <a:solidFill>
                  <a:schemeClr val="bg1"/>
                </a:solidFill>
                <a:latin typeface="+mj-ea"/>
                <a:ea typeface="+mj-ea"/>
                <a:cs typeface="+mn-ea"/>
                <a:sym typeface="+mn-lt"/>
              </a:endParaRPr>
            </a:p>
          </p:txBody>
        </p:sp>
      </p:grpSp>
      <p:sp>
        <p:nvSpPr>
          <p:cNvPr id="37" name="矩形 36"/>
          <p:cNvSpPr/>
          <p:nvPr/>
        </p:nvSpPr>
        <p:spPr>
          <a:xfrm>
            <a:off x="3822966" y="3453130"/>
            <a:ext cx="5089528" cy="369247"/>
          </a:xfrm>
          <a:prstGeom prst="rect">
            <a:avLst/>
          </a:prstGeom>
        </p:spPr>
        <p:txBody>
          <a:bodyPr wrap="square">
            <a:spAutoFit/>
          </a:bodyPr>
          <a:lstStyle/>
          <a:p>
            <a:pPr algn="just" defTabSz="913765" fontAlgn="base">
              <a:spcBef>
                <a:spcPct val="0"/>
              </a:spcBef>
              <a:spcAft>
                <a:spcPct val="0"/>
              </a:spcAft>
              <a:defRPr/>
            </a:pPr>
            <a:r>
              <a:rPr lang="zh-CN" altLang="en-US" dirty="0">
                <a:latin typeface="+mj-ea"/>
                <a:ea typeface="+mj-ea"/>
                <a:cs typeface="+mn-ea"/>
                <a:sym typeface="+mn-lt"/>
              </a:rPr>
              <a:t>世界上最快乐的事，莫过于为理想而奋斗</a:t>
            </a:r>
            <a:endParaRPr lang="zh-CN" altLang="en-US" dirty="0">
              <a:latin typeface="+mj-ea"/>
              <a:ea typeface="+mj-ea"/>
              <a:cs typeface="+mn-ea"/>
              <a:sym typeface="+mn-lt"/>
            </a:endParaRPr>
          </a:p>
        </p:txBody>
      </p:sp>
      <p:grpSp>
        <p:nvGrpSpPr>
          <p:cNvPr id="38" name="组合 37"/>
          <p:cNvGrpSpPr/>
          <p:nvPr/>
        </p:nvGrpSpPr>
        <p:grpSpPr>
          <a:xfrm>
            <a:off x="1396037" y="4106685"/>
            <a:ext cx="2348246" cy="563407"/>
            <a:chOff x="967560" y="1648046"/>
            <a:chExt cx="2509284" cy="850605"/>
          </a:xfrm>
          <a:solidFill>
            <a:srgbClr val="F50000"/>
          </a:solidFill>
        </p:grpSpPr>
        <p:sp>
          <p:nvSpPr>
            <p:cNvPr id="39" name="矩形 38"/>
            <p:cNvSpPr/>
            <p:nvPr/>
          </p:nvSpPr>
          <p:spPr>
            <a:xfrm>
              <a:off x="967560" y="1648046"/>
              <a:ext cx="2509284" cy="8506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bg1"/>
                </a:solidFill>
                <a:latin typeface="+mj-ea"/>
                <a:ea typeface="+mj-ea"/>
                <a:cs typeface="+mn-ea"/>
                <a:sym typeface="+mn-lt"/>
              </a:endParaRPr>
            </a:p>
          </p:txBody>
        </p:sp>
        <p:sp>
          <p:nvSpPr>
            <p:cNvPr id="40" name="矩形 39"/>
            <p:cNvSpPr/>
            <p:nvPr/>
          </p:nvSpPr>
          <p:spPr>
            <a:xfrm>
              <a:off x="1341925" y="1785821"/>
              <a:ext cx="1687191" cy="603928"/>
            </a:xfrm>
            <a:prstGeom prst="rect">
              <a:avLst/>
            </a:prstGeom>
            <a:grpFill/>
          </p:spPr>
          <p:txBody>
            <a:bodyPr wrap="none">
              <a:spAutoFit/>
            </a:bodyPr>
            <a:lstStyle/>
            <a:p>
              <a:pPr algn="ctr" defTabSz="914400">
                <a:defRPr/>
              </a:pPr>
              <a:r>
                <a:rPr lang="zh-CN" altLang="en-US" sz="2000" b="1" kern="0" dirty="0">
                  <a:solidFill>
                    <a:schemeClr val="bg1"/>
                  </a:solidFill>
                  <a:latin typeface="+mj-ea"/>
                  <a:ea typeface="+mj-ea"/>
                  <a:cs typeface="+mn-ea"/>
                  <a:sym typeface="+mn-lt"/>
                </a:rPr>
                <a:t>罗曼</a:t>
              </a:r>
              <a:r>
                <a:rPr lang="en-US" altLang="zh-CN" sz="2000" b="1" kern="0" dirty="0">
                  <a:solidFill>
                    <a:schemeClr val="bg1"/>
                  </a:solidFill>
                  <a:latin typeface="+mj-ea"/>
                  <a:ea typeface="+mj-ea"/>
                  <a:cs typeface="+mn-ea"/>
                  <a:sym typeface="+mn-lt"/>
                </a:rPr>
                <a:t>•</a:t>
              </a:r>
              <a:r>
                <a:rPr lang="zh-CN" altLang="en-US" sz="2000" b="1" kern="0" dirty="0">
                  <a:solidFill>
                    <a:schemeClr val="bg1"/>
                  </a:solidFill>
                  <a:latin typeface="+mj-ea"/>
                  <a:ea typeface="+mj-ea"/>
                  <a:cs typeface="+mn-ea"/>
                  <a:sym typeface="+mn-lt"/>
                </a:rPr>
                <a:t>罗兰说</a:t>
              </a:r>
              <a:endParaRPr lang="zh-CN" altLang="en-US" sz="2000" b="1" kern="0" dirty="0">
                <a:solidFill>
                  <a:schemeClr val="bg1"/>
                </a:solidFill>
                <a:latin typeface="+mj-ea"/>
                <a:ea typeface="+mj-ea"/>
                <a:cs typeface="+mn-ea"/>
                <a:sym typeface="+mn-lt"/>
              </a:endParaRPr>
            </a:p>
          </p:txBody>
        </p:sp>
      </p:grpSp>
      <p:sp>
        <p:nvSpPr>
          <p:cNvPr id="43" name="矩形 42"/>
          <p:cNvSpPr/>
          <p:nvPr/>
        </p:nvSpPr>
        <p:spPr>
          <a:xfrm>
            <a:off x="3822966" y="4300845"/>
            <a:ext cx="4528826" cy="369247"/>
          </a:xfrm>
          <a:prstGeom prst="rect">
            <a:avLst/>
          </a:prstGeom>
        </p:spPr>
        <p:txBody>
          <a:bodyPr wrap="square">
            <a:spAutoFit/>
          </a:bodyPr>
          <a:lstStyle/>
          <a:p>
            <a:pPr algn="just" defTabSz="913765" fontAlgn="base">
              <a:spcBef>
                <a:spcPct val="0"/>
              </a:spcBef>
              <a:spcAft>
                <a:spcPct val="0"/>
              </a:spcAft>
              <a:defRPr/>
            </a:pPr>
            <a:r>
              <a:rPr lang="zh-CN" altLang="en-US" dirty="0">
                <a:latin typeface="+mj-ea"/>
                <a:ea typeface="+mj-ea"/>
                <a:cs typeface="+mn-ea"/>
                <a:sym typeface="+mn-lt"/>
              </a:rPr>
              <a:t>最可怕的敌人，就是没有坚强的信念</a:t>
            </a:r>
            <a:endParaRPr lang="zh-CN" altLang="en-US" dirty="0">
              <a:latin typeface="+mj-ea"/>
              <a:ea typeface="+mj-ea"/>
              <a:cs typeface="+mn-ea"/>
              <a:sym typeface="+mn-lt"/>
            </a:endParaRPr>
          </a:p>
        </p:txBody>
      </p:sp>
      <p:grpSp>
        <p:nvGrpSpPr>
          <p:cNvPr id="44" name="组合 43"/>
          <p:cNvGrpSpPr/>
          <p:nvPr/>
        </p:nvGrpSpPr>
        <p:grpSpPr>
          <a:xfrm>
            <a:off x="1396037" y="4967206"/>
            <a:ext cx="2348246" cy="563407"/>
            <a:chOff x="967560" y="1648046"/>
            <a:chExt cx="2509284" cy="850605"/>
          </a:xfrm>
          <a:solidFill>
            <a:srgbClr val="F50000"/>
          </a:solidFill>
        </p:grpSpPr>
        <p:sp>
          <p:nvSpPr>
            <p:cNvPr id="45" name="矩形 44"/>
            <p:cNvSpPr/>
            <p:nvPr/>
          </p:nvSpPr>
          <p:spPr>
            <a:xfrm>
              <a:off x="967560" y="1648046"/>
              <a:ext cx="2509284" cy="8506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chemeClr val="bg1"/>
                </a:solidFill>
                <a:latin typeface="+mj-ea"/>
                <a:ea typeface="+mj-ea"/>
                <a:cs typeface="+mn-ea"/>
                <a:sym typeface="+mn-lt"/>
              </a:endParaRPr>
            </a:p>
          </p:txBody>
        </p:sp>
        <p:sp>
          <p:nvSpPr>
            <p:cNvPr id="46" name="矩形 45"/>
            <p:cNvSpPr/>
            <p:nvPr/>
          </p:nvSpPr>
          <p:spPr>
            <a:xfrm>
              <a:off x="1401865" y="1785821"/>
              <a:ext cx="1567313" cy="603928"/>
            </a:xfrm>
            <a:prstGeom prst="rect">
              <a:avLst/>
            </a:prstGeom>
            <a:grpFill/>
          </p:spPr>
          <p:txBody>
            <a:bodyPr wrap="none">
              <a:spAutoFit/>
            </a:bodyPr>
            <a:lstStyle/>
            <a:p>
              <a:pPr algn="ctr" defTabSz="914400">
                <a:defRPr/>
              </a:pPr>
              <a:r>
                <a:rPr lang="zh-CN" altLang="en-US" sz="2000" b="1" kern="0" dirty="0">
                  <a:solidFill>
                    <a:schemeClr val="bg1"/>
                  </a:solidFill>
                  <a:latin typeface="+mj-ea"/>
                  <a:ea typeface="+mj-ea"/>
                  <a:cs typeface="+mn-ea"/>
                  <a:sym typeface="+mn-lt"/>
                </a:rPr>
                <a:t>托尔斯泰说</a:t>
              </a:r>
              <a:endParaRPr lang="zh-CN" altLang="en-US" sz="2000" b="1" kern="0" dirty="0">
                <a:solidFill>
                  <a:schemeClr val="bg1"/>
                </a:solidFill>
                <a:latin typeface="+mj-ea"/>
                <a:ea typeface="+mj-ea"/>
                <a:cs typeface="+mn-ea"/>
                <a:sym typeface="+mn-lt"/>
              </a:endParaRPr>
            </a:p>
          </p:txBody>
        </p:sp>
      </p:grpSp>
      <p:sp>
        <p:nvSpPr>
          <p:cNvPr id="49" name="矩形 48"/>
          <p:cNvSpPr/>
          <p:nvPr/>
        </p:nvSpPr>
        <p:spPr>
          <a:xfrm>
            <a:off x="3775969" y="5148560"/>
            <a:ext cx="7415901" cy="369247"/>
          </a:xfrm>
          <a:prstGeom prst="rect">
            <a:avLst/>
          </a:prstGeom>
        </p:spPr>
        <p:txBody>
          <a:bodyPr wrap="square">
            <a:spAutoFit/>
          </a:bodyPr>
          <a:lstStyle/>
          <a:p>
            <a:pPr algn="just" defTabSz="913765" fontAlgn="base">
              <a:spcBef>
                <a:spcPct val="0"/>
              </a:spcBef>
              <a:spcAft>
                <a:spcPct val="0"/>
              </a:spcAft>
              <a:defRPr/>
            </a:pPr>
            <a:r>
              <a:rPr lang="zh-CN" altLang="en-US" dirty="0">
                <a:latin typeface="+mj-ea"/>
                <a:ea typeface="+mj-ea"/>
                <a:cs typeface="+mn-ea"/>
                <a:sym typeface="+mn-lt"/>
              </a:rPr>
              <a:t>理想是指路的明星，没有理想，就没有坚定的方向，就没有真正的生活</a:t>
            </a:r>
            <a:endParaRPr lang="zh-CN" altLang="en-US" dirty="0">
              <a:latin typeface="+mj-ea"/>
              <a:ea typeface="+mj-ea"/>
              <a:cs typeface="+mn-ea"/>
              <a:sym typeface="+mn-lt"/>
            </a:endParaRPr>
          </a:p>
        </p:txBody>
      </p:sp>
      <p:sp>
        <p:nvSpPr>
          <p:cNvPr id="51" name="矩形: 圆角 12"/>
          <p:cNvSpPr/>
          <p:nvPr/>
        </p:nvSpPr>
        <p:spPr>
          <a:xfrm>
            <a:off x="1746377" y="2224985"/>
            <a:ext cx="6812435" cy="740719"/>
          </a:xfrm>
          <a:prstGeom prst="roundRect">
            <a:avLst/>
          </a:prstGeom>
          <a:noFill/>
          <a:ln w="127000" cap="flat" cmpd="sng" algn="ctr">
            <a:noFill/>
            <a:prstDash val="solid"/>
            <a:miter lim="800000"/>
          </a:ln>
          <a:effectLst/>
        </p:spPr>
        <p:txBody>
          <a:bodyPr rot="0" spcFirstLastPara="0" vertOverflow="overflow" horzOverflow="overflow" vert="horz" wrap="square" lIns="91407" tIns="45703" rIns="91407" bIns="45703" numCol="1" spcCol="0" rtlCol="0" fromWordArt="0" anchor="ctr" anchorCtr="0" forceAA="0" compatLnSpc="1">
            <a:noAutofit/>
          </a:bodyPr>
          <a:lstStyle/>
          <a:p>
            <a:pPr algn="ctr" defTabSz="914400">
              <a:defRPr/>
            </a:pPr>
            <a:r>
              <a:rPr lang="zh-CN" altLang="en-US" sz="3600" b="1" kern="100" dirty="0">
                <a:solidFill>
                  <a:srgbClr val="F50000"/>
                </a:solidFill>
                <a:latin typeface="+mj-ea"/>
                <a:ea typeface="+mj-ea"/>
                <a:cs typeface="+mn-ea"/>
                <a:sym typeface="+mn-lt"/>
              </a:rPr>
              <a:t>志存高远，坚定信念</a:t>
            </a:r>
            <a:endParaRPr lang="zh-CN" altLang="en-US" sz="3600" b="1" kern="100" dirty="0">
              <a:solidFill>
                <a:srgbClr val="F50000"/>
              </a:solidFill>
              <a:latin typeface="+mj-ea"/>
              <a:ea typeface="+mj-ea"/>
              <a:cs typeface="+mn-ea"/>
              <a:sym typeface="+mn-lt"/>
            </a:endParaRPr>
          </a:p>
        </p:txBody>
      </p:sp>
      <p:cxnSp>
        <p:nvCxnSpPr>
          <p:cNvPr id="3" name="直接连接符 2"/>
          <p:cNvCxnSpPr/>
          <p:nvPr/>
        </p:nvCxnSpPr>
        <p:spPr>
          <a:xfrm>
            <a:off x="1517929" y="3834519"/>
            <a:ext cx="9576428"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456983" y="4670092"/>
            <a:ext cx="9637374"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396037" y="5509578"/>
            <a:ext cx="969832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cstate="screen"/>
          <a:stretch>
            <a:fillRect/>
          </a:stretch>
        </p:blipFill>
        <p:spPr>
          <a:xfrm>
            <a:off x="1609381" y="1793371"/>
            <a:ext cx="1398224" cy="13982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Tm="7000">
        <p15:prstTrans prst="curtains"/>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 calcmode="lin" valueType="num">
                                      <p:cBhvr>
                                        <p:cTn id="10" dur="1500" fill="hold"/>
                                        <p:tgtEl>
                                          <p:spTgt spid="51"/>
                                        </p:tgtEl>
                                        <p:attrNameLst>
                                          <p:attrName>ppt_w</p:attrName>
                                        </p:attrNameLst>
                                      </p:cBhvr>
                                      <p:tavLst>
                                        <p:tav tm="0">
                                          <p:val>
                                            <p:fltVal val="0"/>
                                          </p:val>
                                        </p:tav>
                                        <p:tav tm="100000">
                                          <p:val>
                                            <p:strVal val="#ppt_w"/>
                                          </p:val>
                                        </p:tav>
                                      </p:tavLst>
                                    </p:anim>
                                    <p:anim calcmode="lin" valueType="num">
                                      <p:cBhvr>
                                        <p:cTn id="11" dur="1500" fill="hold"/>
                                        <p:tgtEl>
                                          <p:spTgt spid="51"/>
                                        </p:tgtEl>
                                        <p:attrNameLst>
                                          <p:attrName>ppt_h</p:attrName>
                                        </p:attrNameLst>
                                      </p:cBhvr>
                                      <p:tavLst>
                                        <p:tav tm="0">
                                          <p:val>
                                            <p:fltVal val="0"/>
                                          </p:val>
                                        </p:tav>
                                        <p:tav tm="100000">
                                          <p:val>
                                            <p:strVal val="#ppt_h"/>
                                          </p:val>
                                        </p:tav>
                                      </p:tavLst>
                                    </p:anim>
                                    <p:animEffect transition="in" filter="fade">
                                      <p:cBhvr>
                                        <p:cTn id="12" dur="1500"/>
                                        <p:tgtEl>
                                          <p:spTgt spid="51"/>
                                        </p:tgtEl>
                                      </p:cBhvr>
                                    </p:animEffect>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par>
                                <p:cTn id="31" presetID="22" presetClass="entr" presetSubtype="8"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p:bldP spid="43" grpId="0"/>
      <p:bldP spid="49" grpId="0"/>
      <p:bldP spid="51" grpId="0"/>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ISPRING_FIRST_PUBLISH" val="1"/>
  <p:tag name="ISPRING_PRESENTATION_TITLE" val="党政党建党员岗位奉献担当学习课程PPT模板"/>
  <p:tag name="KSO_WPP_MARK_KEY" val="ff0981f2-72b2-4fcf-9ff4-f7f1372d3c98"/>
  <p:tag name="COMMONDATA" val="eyJoZGlkIjoiYzk0NDVjNTkxNGYwMWQ5MjZhYTA3YmM4OTY5OWQwZmQ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4324</Words>
  <Application>WPS 演示</Application>
  <PresentationFormat>宽屏</PresentationFormat>
  <Paragraphs>273</Paragraphs>
  <Slides>35</Slides>
  <Notes>36</Notes>
  <HiddenSlides>0</HiddenSlides>
  <MMClips>9</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Arial</vt:lpstr>
      <vt:lpstr>宋体</vt:lpstr>
      <vt:lpstr>Wingdings</vt:lpstr>
      <vt:lpstr>Arial</vt:lpstr>
      <vt:lpstr>Calibri</vt:lpstr>
      <vt:lpstr>微软雅黑</vt:lpstr>
      <vt:lpstr>思源黑体 CN Heavy</vt:lpstr>
      <vt:lpstr>黑体</vt:lpstr>
      <vt:lpstr>Arial Unicode MS</vt:lpstr>
      <vt:lpstr>思源黑体 CN Bold</vt:lpstr>
      <vt:lpstr>Arial Black</vt:lpstr>
      <vt:lpstr>思源黑体 CN Regular</vt:lpstr>
      <vt:lpstr>等线</vt:lpstr>
      <vt:lpstr>Calibri</vt:lpstr>
      <vt:lpstr>字魂36号-正文宋楷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党政党建党员岗位奉献担当学习课程PPT模板</dc:title>
  <dc:creator>Microsoft Office 用户</dc:creator>
  <cp:lastModifiedBy>lenovo</cp:lastModifiedBy>
  <cp:revision>550</cp:revision>
  <dcterms:created xsi:type="dcterms:W3CDTF">2018-06-17T04:53:00Z</dcterms:created>
  <dcterms:modified xsi:type="dcterms:W3CDTF">2022-12-13T02:51:19Z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16DD4B4EE2E346358A0FA4CE88E9678D</vt:lpwstr>
  </property>
  <property fmtid="{D5CDD505-2E9C-101B-9397-08002B2CF9AE}" pid="3" name="KSOProductBuildVer">
    <vt:lpwstr>2052-11.1.0.12763</vt:lpwstr>
  </property>
</Properties>
</file>